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7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 rot="21104606">
            <a:off x="5123536" y="958513"/>
            <a:ext cx="2994112" cy="32938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AnastasiaScript" pitchFamily="2" charset="0"/>
                <a:cs typeface="Times New Roman" pitchFamily="18" charset="0"/>
              </a:rPr>
              <a:t>Проект «Книга в гости к нам пришла</a:t>
            </a:r>
            <a:r>
              <a:rPr lang="ru-RU" b="1" dirty="0" smtClean="0">
                <a:solidFill>
                  <a:srgbClr val="C00000"/>
                </a:solidFill>
                <a:latin typeface="AnastasiaScript" pitchFamily="2" charset="0"/>
                <a:cs typeface="Times New Roman" pitchFamily="18" charset="0"/>
              </a:rPr>
              <a:t>»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AnastasiaScript" pitchFamily="2" charset="0"/>
                <a:cs typeface="Times New Roman" pitchFamily="18" charset="0"/>
              </a:rPr>
              <a:t>    </a:t>
            </a:r>
            <a:r>
              <a:rPr lang="ru-RU" sz="1400" b="1" dirty="0" smtClean="0">
                <a:solidFill>
                  <a:srgbClr val="C00000"/>
                </a:solidFill>
                <a:latin typeface="AnastasiaScript" pitchFamily="2" charset="0"/>
                <a:cs typeface="Times New Roman" pitchFamily="18" charset="0"/>
              </a:rPr>
              <a:t>Разработан воспитателями МБДОУ 158</a:t>
            </a:r>
            <a:r>
              <a:rPr lang="ru-RU" sz="1400" b="1" dirty="0" smtClean="0">
                <a:solidFill>
                  <a:srgbClr val="C00000"/>
                </a:solidFill>
                <a:latin typeface="AnastasiaScript" pitchFamily="2" charset="0"/>
                <a:cs typeface="Times New Roman" pitchFamily="18" charset="0"/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AnastasiaScript" pitchFamily="2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AnastasiaScript" pitchFamily="2" charset="0"/>
                <a:cs typeface="Times New Roman" pitchFamily="18" charset="0"/>
              </a:rPr>
              <a:t>   Пуховой О.А.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AnastasiaScript" pitchFamily="2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AnastasiaScript" pitchFamily="2" charset="0"/>
                <a:cs typeface="Times New Roman" pitchFamily="18" charset="0"/>
              </a:rPr>
              <a:t>   Кукушкиной Н.В.</a:t>
            </a:r>
            <a:endParaRPr lang="ru-RU" sz="1400" b="1" dirty="0">
              <a:solidFill>
                <a:srgbClr val="C00000"/>
              </a:solidFill>
              <a:latin typeface="AnastasiaScript" pitchFamily="2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21079967">
            <a:off x="732859" y="1953160"/>
            <a:ext cx="3454036" cy="1383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5.Выставка любимых детских книг. (старшая и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подгот.группа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SDC164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357298"/>
            <a:ext cx="5303325" cy="39774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6. У нас в гостях библиотека.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(подготовительная группа)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gok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357298"/>
            <a:ext cx="5643602" cy="35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У нас в гостях Кинешемский ТЮЗ </a:t>
            </a:r>
            <a:r>
              <a:rPr lang="ru-RU" dirty="0" err="1" smtClean="0"/>
              <a:t>им.нар.арт.Л.В.Раскатова</a:t>
            </a:r>
            <a:r>
              <a:rPr lang="ru-RU" smtClean="0"/>
              <a:t>. </a:t>
            </a:r>
            <a:endParaRPr lang="ru-RU" dirty="0"/>
          </a:p>
        </p:txBody>
      </p:sp>
      <p:pic>
        <p:nvPicPr>
          <p:cNvPr id="4" name="Содержимое 3" descr="SAM_39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928802"/>
            <a:ext cx="3786214" cy="2839660"/>
          </a:xfrm>
        </p:spPr>
      </p:pic>
      <p:pic>
        <p:nvPicPr>
          <p:cNvPr id="5" name="Рисунок 4" descr="SAM_39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1234" y="2214554"/>
            <a:ext cx="3402199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Мастерская книги – «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Книжкина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больница»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(старшая и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подгот.группа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kniga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785926"/>
            <a:ext cx="4000528" cy="3000396"/>
          </a:xfrm>
        </p:spPr>
      </p:pic>
      <p:pic>
        <p:nvPicPr>
          <p:cNvPr id="6" name="Содержимое 5" descr="SAM_39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71448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Театрализованное представление</a:t>
            </a:r>
            <a:br>
              <a:rPr lang="ru-RU" sz="2800" dirty="0" smtClean="0"/>
            </a:br>
            <a:r>
              <a:rPr lang="ru-RU" sz="2800" dirty="0" smtClean="0"/>
              <a:t>по сказке «Колобок» для детей первой младшей группы. (</a:t>
            </a:r>
            <a:r>
              <a:rPr lang="ru-RU" sz="2800" dirty="0" err="1" smtClean="0"/>
              <a:t>подгот.группа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6" name="Содержимое 5" descr="knig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48" y="1500174"/>
            <a:ext cx="3000396" cy="4000528"/>
          </a:xfrm>
        </p:spPr>
      </p:pic>
      <p:pic>
        <p:nvPicPr>
          <p:cNvPr id="1026" name="Picture 2" descr="D:\все фото\Фото0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71613"/>
            <a:ext cx="2500330" cy="3334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Родительское собрание «</a:t>
            </a:r>
            <a:r>
              <a:rPr lang="ru-RU" b="1" dirty="0" smtClean="0"/>
              <a:t>Волшебный мир книги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Содержимое 5" descr="SAM_39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4038600" cy="3028950"/>
          </a:xfrm>
        </p:spPr>
      </p:pic>
      <p:pic>
        <p:nvPicPr>
          <p:cNvPr id="7" name="Содержимое 6" descr="SAM_397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Завершающий этап.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sz="2800" dirty="0" smtClean="0">
                <a:solidFill>
                  <a:srgbClr val="FF0000"/>
                </a:solidFill>
              </a:rPr>
              <a:t>Конкурс «Создаем книгу» (</a:t>
            </a:r>
            <a:r>
              <a:rPr lang="ru-RU" sz="2800" dirty="0" err="1" smtClean="0">
                <a:solidFill>
                  <a:srgbClr val="FF0000"/>
                </a:solidFill>
              </a:rPr>
              <a:t>старш.и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подг.группы</a:t>
            </a:r>
            <a:r>
              <a:rPr lang="ru-RU" sz="2800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SAM_3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2143116"/>
            <a:ext cx="3786214" cy="2839660"/>
          </a:xfrm>
          <a:prstGeom prst="rect">
            <a:avLst/>
          </a:prstGeom>
        </p:spPr>
      </p:pic>
      <p:pic>
        <p:nvPicPr>
          <p:cNvPr id="2050" name="Picture 2" descr="D:\все фото\knig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479" y="2143116"/>
            <a:ext cx="381002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452526"/>
          </a:xfrm>
        </p:spPr>
        <p:txBody>
          <a:bodyPr>
            <a:normAutofit/>
          </a:bodyPr>
          <a:lstStyle/>
          <a:p>
            <a:pPr marL="514350" lvl="2" indent="-514350"/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</a:rPr>
              <a:t>Развитие проекта: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</a:t>
            </a:r>
            <a:r>
              <a:rPr lang="ru-RU" sz="2000" dirty="0" smtClean="0"/>
              <a:t>Использовать </a:t>
            </a:r>
            <a:r>
              <a:rPr lang="ru-RU" sz="2000" dirty="0"/>
              <a:t>опыт данного проекта в работе с другими детьми;</a:t>
            </a:r>
            <a:br>
              <a:rPr lang="ru-RU" sz="2000" dirty="0"/>
            </a:br>
            <a:r>
              <a:rPr lang="ru-RU" sz="2000" dirty="0" smtClean="0"/>
              <a:t>2.Пополнять </a:t>
            </a:r>
            <a:r>
              <a:rPr lang="ru-RU" sz="2000" dirty="0"/>
              <a:t>материал, новыми атрибутами к занятиям, сюжетно-ролевыми играми;</a:t>
            </a:r>
            <a:br>
              <a:rPr lang="ru-RU" sz="2000" dirty="0"/>
            </a:br>
            <a:r>
              <a:rPr lang="ru-RU" sz="2000" dirty="0" smtClean="0"/>
              <a:t>3.Продолжать </a:t>
            </a:r>
            <a:r>
              <a:rPr lang="ru-RU" sz="2000" dirty="0"/>
              <a:t>вовлекать родителей в этот интересный процесс.</a:t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18457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   Тип проекта: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b="1" u="sng" dirty="0" smtClean="0">
                <a:solidFill>
                  <a:srgbClr val="C00000"/>
                </a:solidFill>
                <a:latin typeface="+mn-lt"/>
              </a:rPr>
              <a:t>По количеству участников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: Групповой.(Участники проекта: дети старшей и  подготовительной групп, воспитатели, родители воспитанников ,Областная Детско-юношеская библиотека.)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b="1" u="sng" dirty="0" smtClean="0">
                <a:solidFill>
                  <a:srgbClr val="C00000"/>
                </a:solidFill>
                <a:latin typeface="+mn-lt"/>
              </a:rPr>
              <a:t>По содержанию</a:t>
            </a:r>
            <a:r>
              <a:rPr lang="ru-RU" sz="2400" u="sng" dirty="0" smtClean="0">
                <a:solidFill>
                  <a:srgbClr val="C00000"/>
                </a:solidFill>
                <a:latin typeface="+mn-lt"/>
              </a:rPr>
              <a:t>: 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интегративный.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Интеграция образовательных областей. «Чтение</a:t>
            </a: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художественной литературы», «Познание», «Коммуникация», «Социализация», «Труд», «Музыка», «Художественное творчество».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b="1" u="sng" dirty="0" smtClean="0">
                <a:solidFill>
                  <a:srgbClr val="C00000"/>
                </a:solidFill>
                <a:latin typeface="+mn-lt"/>
              </a:rPr>
              <a:t>По продолжительности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: 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краткосрочный (10 дней)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u="sng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b="1" u="sng" dirty="0" smtClean="0">
                <a:solidFill>
                  <a:srgbClr val="C00000"/>
                </a:solidFill>
                <a:latin typeface="+mn-lt"/>
              </a:rPr>
              <a:t>По доминирующему виду проектной деятельности:  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информационно-творческий.</a:t>
            </a:r>
            <a:r>
              <a:rPr lang="ru-RU" sz="16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+mn-lt"/>
              </a:rPr>
            </a:br>
            <a:r>
              <a:rPr lang="ru-RU" sz="16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+mn-lt"/>
              </a:rPr>
            </a:br>
            <a:r>
              <a:rPr lang="ru-RU" sz="16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+mn-lt"/>
              </a:rPr>
            </a:br>
            <a:r>
              <a:rPr lang="ru-RU" sz="16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+mn-lt"/>
              </a:rPr>
            </a:br>
            <a:r>
              <a:rPr lang="ru-RU" sz="16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+mn-lt"/>
              </a:rPr>
            </a:br>
            <a:endParaRPr lang="ru-RU" sz="31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332656"/>
            <a:ext cx="748883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908720"/>
            <a:ext cx="69127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Актуальность:</a:t>
            </a:r>
          </a:p>
          <a:p>
            <a:endParaRPr lang="ru-RU" dirty="0" smtClean="0"/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 настоящее время возникла серьезная проблема: у детей падает интерес к книге. Ее место занимает телевидение, другие технические средства, которые во многих случаях не могут заменить книгу. Падение интереса к чтению является фактором сегодняшней жизни. Дошкольный возраст - время активного становления читателя в ребенке, требующее внимания и кропотливой совместной работы детского сада и семьи. 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45624" cy="4104456"/>
          </a:xfrm>
        </p:spPr>
        <p:txBody>
          <a:bodyPr>
            <a:noAutofit/>
          </a:bodyPr>
          <a:lstStyle/>
          <a:p>
            <a:pPr algn="l"/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</a:rPr>
              <a:t>Цель проекта: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Воспитание отношения к книге, как к объекту получения знаний и удовольствия. Формирование представлений о 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нравственном смысле литературных произведений.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Знакомство с детскими писателями и иллюстраторами.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41568" cy="4248472"/>
          </a:xfrm>
        </p:spPr>
        <p:txBody>
          <a:bodyPr>
            <a:noAutofit/>
          </a:bodyPr>
          <a:lstStyle/>
          <a:p>
            <a:pPr algn="l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Задачи.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-Расширять знания детей о книгах, показать ее значение в современной жизни.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-Закрепить знания о бережном отношении к книге.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- Продолжать развивать интерес к художественной литературе.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-Пополнять литературный запас. Воспитывать читателя, способного испытывать сострадание и сочувствие к героям книги.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- Расширить возможности сотрудничества с библиотекой, активизировать посещение библиотеки.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-Активизировать словарь детей словами: писатель, поэт, художник – иллюстратор, энциклопедия, учебник.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Предполагаемый результат:</a:t>
            </a:r>
            <a:endParaRPr lang="ru-RU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032448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Дети научились давать  мотивационную оценку поступкам героев книг, понимают жанровые особенности книг. 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Увеличилось количество заученного литературного материала.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Дети знают и называют писателей и иллюстраторов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Пополнена развивающая среда в группе (оформление книжного уголка и детской библиотеки )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Сформировано бережное отношение к книгам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Проявление потребности посещать библиотеку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Активное участие родителей в реализации проекта.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Понимание родителями важности семейного чтения.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Дети познакомились с историей создания книги.</a:t>
            </a:r>
          </a:p>
          <a:p>
            <a:pPr lvl="0"/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dirty="0" smtClean="0"/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План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мероприятий по реализации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1.Подготовительный этап:</a:t>
            </a:r>
          </a:p>
          <a:p>
            <a:pPr>
              <a:buNone/>
            </a:pPr>
            <a:r>
              <a:rPr lang="ru-RU" dirty="0" smtClean="0"/>
              <a:t>Анализ </a:t>
            </a:r>
            <a:r>
              <a:rPr lang="ru-RU" dirty="0" err="1" smtClean="0"/>
              <a:t>социокультурной</a:t>
            </a:r>
            <a:r>
              <a:rPr lang="ru-RU" dirty="0" smtClean="0"/>
              <a:t> </a:t>
            </a:r>
            <a:r>
              <a:rPr lang="ru-RU" dirty="0" err="1" smtClean="0"/>
              <a:t>ситуации.цель</a:t>
            </a:r>
            <a:r>
              <a:rPr lang="ru-RU" dirty="0" smtClean="0"/>
              <a:t>- </a:t>
            </a:r>
          </a:p>
          <a:p>
            <a:pPr>
              <a:buNone/>
            </a:pPr>
            <a:r>
              <a:rPr lang="ru-RU" dirty="0" smtClean="0"/>
              <a:t>изучение актуального состояния проблемы.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-</a:t>
            </a:r>
            <a:r>
              <a:rPr lang="ru-RU" dirty="0" err="1" smtClean="0">
                <a:latin typeface="Arial Narrow" pitchFamily="34" charset="0"/>
                <a:cs typeface="Arial" pitchFamily="34" charset="0"/>
              </a:rPr>
              <a:t>Опросник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 для детей 5-7 лет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  <a:cs typeface="Arial" pitchFamily="34" charset="0"/>
              </a:rPr>
              <a:t>«Любишь ли ты книги».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-анкетирование родителей по теме: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«Ребенок и книга»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Этап внедрения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1.Организация в группе мобильной библиотеки. (Подбор книг, изготовление картотеки).</a:t>
            </a:r>
          </a:p>
          <a:p>
            <a:pPr>
              <a:buNone/>
            </a:pPr>
            <a:r>
              <a:rPr lang="ru-RU" sz="2800" dirty="0" smtClean="0"/>
              <a:t>2.Чтение произведений разных авторов.</a:t>
            </a:r>
          </a:p>
          <a:p>
            <a:pPr>
              <a:buNone/>
            </a:pPr>
            <a:r>
              <a:rPr lang="ru-RU" sz="2800" dirty="0" smtClean="0"/>
              <a:t>(Проблемные беседы «Добрые поступки»,</a:t>
            </a:r>
          </a:p>
          <a:p>
            <a:pPr>
              <a:buNone/>
            </a:pPr>
            <a:r>
              <a:rPr lang="ru-RU" sz="2800" dirty="0" smtClean="0"/>
              <a:t>«Уроки вежливости»)</a:t>
            </a:r>
          </a:p>
          <a:p>
            <a:pPr>
              <a:buNone/>
            </a:pPr>
            <a:r>
              <a:rPr lang="ru-RU" sz="2800" dirty="0" smtClean="0"/>
              <a:t>3.Создание презентаций : «История возникновения книги» ,«Откуда книга  к нам пришла».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4. Рисование по произведениям «Что читали, что видали –мы лепили, рисовали». </a:t>
            </a:r>
            <a:b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Выставка рисунков «Любимая сказка»,коллективная лепка «Лукоморье». (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старш.и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подг.группы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SAM_39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357430"/>
            <a:ext cx="3429024" cy="2714644"/>
          </a:xfrm>
        </p:spPr>
      </p:pic>
      <p:pic>
        <p:nvPicPr>
          <p:cNvPr id="5" name="Рисунок 4" descr="SAM_3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214554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309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   Тип проекта: По количеству участников: Групповой.(Участники проекта: дети старшей и  подготовительной групп, воспитатели, родители воспитанников ,Областная Детско-юношеская библиотека.) По содержанию: интегративный. Интеграция образовательных областей. «Чтение художественной литературы», «Познание», «Коммуникация», «Социализация», «Труд», «Музыка», «Художественное творчество». По продолжительности: краткосрочный (10 дней)  По доминирующему виду проектной деятельности:  информационно-творческий.     </vt:lpstr>
      <vt:lpstr>Слайд 3</vt:lpstr>
      <vt:lpstr>Цель проекта:  Воспитание отношения к книге, как к объекту получения знаний и удовольствия. Формирование представлений о  нравственном смысле литературных произведений. Знакомство с детскими писателями и иллюстраторами.</vt:lpstr>
      <vt:lpstr>Задачи.  -Расширять знания детей о книгах, показать ее значение в современной жизни.  -Закрепить знания о бережном отношении к книге. - Продолжать развивать интерес к художественной литературе.  -Пополнять литературный запас. Воспитывать читателя, способного испытывать сострадание и сочувствие к героям книги. - Расширить возможности сотрудничества с библиотекой, активизировать посещение библиотеки.   -Активизировать словарь детей словами: писатель, поэт, художник – иллюстратор, энциклопедия, учебник.</vt:lpstr>
      <vt:lpstr>Предполагаемый результат:</vt:lpstr>
      <vt:lpstr> План мероприятий по реализации проекта </vt:lpstr>
      <vt:lpstr>Этап внедрения</vt:lpstr>
      <vt:lpstr>  4. Рисование по произведениям «Что читали, что видали –мы лепили, рисовали».  Выставка рисунков «Любимая сказка»,коллективная лепка «Лукоморье». ( старш.и подг.группы) </vt:lpstr>
      <vt:lpstr> 5.Выставка любимых детских книг. (старшая и подгот.группа)</vt:lpstr>
      <vt:lpstr>6. У нас в гостях библиотека. (подготовительная группа)</vt:lpstr>
      <vt:lpstr> У нас в гостях Кинешемский ТЮЗ им.нар.арт.Л.В.Раскатова. </vt:lpstr>
      <vt:lpstr>Мастерская книги – «Книжкина больница» (старшая и подгот.группа)</vt:lpstr>
      <vt:lpstr>Театрализованное представление по сказке «Колобок» для детей первой младшей группы. (подгот.группа)</vt:lpstr>
      <vt:lpstr>Родительское собрание «Волшебный мир книги»</vt:lpstr>
      <vt:lpstr>Завершающий этап.</vt:lpstr>
      <vt:lpstr>Развитие проекта:  1.Использовать опыт данного проекта в работе с другими детьми; 2.Пополнять материал, новыми атрибутами к занятиям, сюжетно-ролевыми играми; 3.Продолжать вовлекать родителей в этот интересный процесс.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ussr</cp:lastModifiedBy>
  <cp:revision>54</cp:revision>
  <dcterms:created xsi:type="dcterms:W3CDTF">2013-07-29T17:42:42Z</dcterms:created>
  <dcterms:modified xsi:type="dcterms:W3CDTF">2014-12-17T10:07:07Z</dcterms:modified>
</cp:coreProperties>
</file>