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9" r:id="rId3"/>
    <p:sldId id="261" r:id="rId4"/>
    <p:sldId id="263" r:id="rId5"/>
    <p:sldId id="264" r:id="rId6"/>
    <p:sldId id="265" r:id="rId7"/>
    <p:sldId id="266" r:id="rId8"/>
    <p:sldId id="267" r:id="rId9"/>
    <p:sldId id="269" r:id="rId10"/>
    <p:sldId id="272" r:id="rId11"/>
    <p:sldId id="290" r:id="rId12"/>
    <p:sldId id="273" r:id="rId13"/>
    <p:sldId id="291" r:id="rId14"/>
    <p:sldId id="292" r:id="rId15"/>
    <p:sldId id="295" r:id="rId16"/>
    <p:sldId id="293" r:id="rId17"/>
    <p:sldId id="294" r:id="rId18"/>
    <p:sldId id="300" r:id="rId19"/>
    <p:sldId id="304" r:id="rId20"/>
    <p:sldId id="303" r:id="rId21"/>
    <p:sldId id="312" r:id="rId22"/>
    <p:sldId id="296" r:id="rId23"/>
    <p:sldId id="297" r:id="rId24"/>
    <p:sldId id="298" r:id="rId25"/>
    <p:sldId id="276" r:id="rId26"/>
    <p:sldId id="277" r:id="rId27"/>
    <p:sldId id="282" r:id="rId28"/>
    <p:sldId id="317" r:id="rId29"/>
    <p:sldId id="284" r:id="rId30"/>
    <p:sldId id="308" r:id="rId3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81" autoAdjust="0"/>
    <p:restoredTop sz="94935" autoAdjust="0"/>
  </p:normalViewPr>
  <p:slideViewPr>
    <p:cSldViewPr>
      <p:cViewPr>
        <p:scale>
          <a:sx n="70" d="100"/>
          <a:sy n="70" d="100"/>
        </p:scale>
        <p:origin x="-1842"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Столбец3</c:v>
                </c:pt>
              </c:strCache>
            </c:strRef>
          </c:tx>
          <c:invertIfNegative val="0"/>
          <c:dLbls>
            <c:showLegendKey val="0"/>
            <c:showVal val="1"/>
            <c:showCatName val="0"/>
            <c:showSerName val="0"/>
            <c:showPercent val="0"/>
            <c:showBubbleSize val="0"/>
            <c:showLeaderLines val="0"/>
          </c:dLbls>
          <c:cat>
            <c:strRef>
              <c:f>Лист1!$A$2:$A$5</c:f>
              <c:strCache>
                <c:ptCount val="3"/>
                <c:pt idx="0">
                  <c:v>Начало года</c:v>
                </c:pt>
                <c:pt idx="2">
                  <c:v>конец года</c:v>
                </c:pt>
              </c:strCache>
            </c:strRef>
          </c:cat>
          <c:val>
            <c:numRef>
              <c:f>Лист1!$B$2:$B$5</c:f>
              <c:numCache>
                <c:formatCode>General</c:formatCode>
                <c:ptCount val="4"/>
                <c:pt idx="0">
                  <c:v>71</c:v>
                </c:pt>
                <c:pt idx="2">
                  <c:v>90</c:v>
                </c:pt>
              </c:numCache>
            </c:numRef>
          </c:val>
        </c:ser>
        <c:ser>
          <c:idx val="1"/>
          <c:order val="1"/>
          <c:tx>
            <c:strRef>
              <c:f>Лист1!$C$1</c:f>
              <c:strCache>
                <c:ptCount val="1"/>
                <c:pt idx="0">
                  <c:v>Столбец1</c:v>
                </c:pt>
              </c:strCache>
            </c:strRef>
          </c:tx>
          <c:invertIfNegative val="0"/>
          <c:cat>
            <c:strRef>
              <c:f>Лист1!$A$2:$A$5</c:f>
              <c:strCache>
                <c:ptCount val="3"/>
                <c:pt idx="0">
                  <c:v>Начало года</c:v>
                </c:pt>
                <c:pt idx="2">
                  <c:v>конец года</c:v>
                </c:pt>
              </c:strCache>
            </c:strRef>
          </c:cat>
          <c:val>
            <c:numRef>
              <c:f>Лист1!$C$2:$C$5</c:f>
              <c:numCache>
                <c:formatCode>General</c:formatCode>
                <c:ptCount val="4"/>
              </c:numCache>
            </c:numRef>
          </c:val>
        </c:ser>
        <c:ser>
          <c:idx val="2"/>
          <c:order val="2"/>
          <c:tx>
            <c:strRef>
              <c:f>Лист1!$D$1</c:f>
              <c:strCache>
                <c:ptCount val="1"/>
                <c:pt idx="0">
                  <c:v>Столбец2</c:v>
                </c:pt>
              </c:strCache>
            </c:strRef>
          </c:tx>
          <c:invertIfNegative val="0"/>
          <c:cat>
            <c:strRef>
              <c:f>Лист1!$A$2:$A$5</c:f>
              <c:strCache>
                <c:ptCount val="3"/>
                <c:pt idx="0">
                  <c:v>Начало года</c:v>
                </c:pt>
                <c:pt idx="2">
                  <c:v>конец года</c:v>
                </c:pt>
              </c:strCache>
            </c:strRef>
          </c:cat>
          <c:val>
            <c:numRef>
              <c:f>Лист1!$D$2:$D$5</c:f>
              <c:numCache>
                <c:formatCode>General</c:formatCode>
                <c:ptCount val="4"/>
              </c:numCache>
            </c:numRef>
          </c:val>
        </c:ser>
        <c:dLbls>
          <c:showLegendKey val="0"/>
          <c:showVal val="0"/>
          <c:showCatName val="0"/>
          <c:showSerName val="0"/>
          <c:showPercent val="0"/>
          <c:showBubbleSize val="0"/>
        </c:dLbls>
        <c:gapWidth val="150"/>
        <c:shape val="pyramid"/>
        <c:axId val="41661568"/>
        <c:axId val="41663104"/>
        <c:axId val="0"/>
      </c:bar3DChart>
      <c:catAx>
        <c:axId val="41661568"/>
        <c:scaling>
          <c:orientation val="minMax"/>
        </c:scaling>
        <c:delete val="0"/>
        <c:axPos val="b"/>
        <c:majorTickMark val="out"/>
        <c:minorTickMark val="none"/>
        <c:tickLblPos val="nextTo"/>
        <c:crossAx val="41663104"/>
        <c:crosses val="autoZero"/>
        <c:auto val="1"/>
        <c:lblAlgn val="ctr"/>
        <c:lblOffset val="100"/>
        <c:noMultiLvlLbl val="0"/>
      </c:catAx>
      <c:valAx>
        <c:axId val="41663104"/>
        <c:scaling>
          <c:orientation val="minMax"/>
        </c:scaling>
        <c:delete val="0"/>
        <c:axPos val="l"/>
        <c:majorGridlines/>
        <c:numFmt formatCode="General" sourceLinked="1"/>
        <c:majorTickMark val="out"/>
        <c:minorTickMark val="none"/>
        <c:tickLblPos val="nextTo"/>
        <c:crossAx val="4166156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69400CA-D280-46E0-8B4C-2DAF2CD1C93B}" type="datetimeFigureOut">
              <a:rPr lang="ru-RU"/>
              <a:pPr>
                <a:defRPr/>
              </a:pPr>
              <a:t>20.12.2015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98C1A17-B1DB-4244-8209-CAA48197F335}" type="slidenum">
              <a:rPr lang="ru-RU"/>
              <a:pPr>
                <a:defRPr/>
              </a:pPr>
              <a:t>‹#›</a:t>
            </a:fld>
            <a:endParaRPr lang="ru-RU"/>
          </a:p>
        </p:txBody>
      </p:sp>
    </p:spTree>
    <p:extLst>
      <p:ext uri="{BB962C8B-B14F-4D97-AF65-F5344CB8AC3E}">
        <p14:creationId xmlns:p14="http://schemas.microsoft.com/office/powerpoint/2010/main" val="243045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Образ слайда 1"/>
          <p:cNvSpPr>
            <a:spLocks noGrp="1" noRot="1" noChangeAspect="1"/>
          </p:cNvSpPr>
          <p:nvPr>
            <p:ph type="sldImg"/>
          </p:nvPr>
        </p:nvSpPr>
        <p:spPr bwMode="auto">
          <a:noFill/>
          <a:ln>
            <a:solidFill>
              <a:srgbClr val="000000"/>
            </a:solidFill>
            <a:miter lim="800000"/>
            <a:headEnd/>
            <a:tailEnd/>
          </a:ln>
        </p:spPr>
      </p:sp>
      <p:sp>
        <p:nvSpPr>
          <p:cNvPr id="5120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198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EC69DD-AD31-48F9-908C-FC0317A1CC45}" type="slidenum">
              <a:rPr lang="ru-RU"/>
              <a:pPr fontAlgn="base">
                <a:spcBef>
                  <a:spcPct val="0"/>
                </a:spcBef>
                <a:spcAft>
                  <a:spcPct val="0"/>
                </a:spcAft>
                <a:defRPr/>
              </a:pPr>
              <a:t>29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62A3EC3-FC59-49DE-813E-82E1EF405B00}" type="datetimeFigureOut">
              <a:rPr lang="ru-RU"/>
              <a:pPr>
                <a:defRPr/>
              </a:pPr>
              <a:t>20.12.2015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C995412-157F-4DA6-885D-D30B9FCD0CB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5DB3C58-4B2E-43E4-9D7F-7A01B1BCE6F3}" type="datetimeFigureOut">
              <a:rPr lang="ru-RU"/>
              <a:pPr>
                <a:defRPr/>
              </a:pPr>
              <a:t>20.12.2015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F73F09-B4E6-479C-B646-528C4E27089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D31EE59-EE25-4E7E-BA69-28F547D24847}" type="datetimeFigureOut">
              <a:rPr lang="ru-RU"/>
              <a:pPr>
                <a:defRPr/>
              </a:pPr>
              <a:t>20.12.2015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F2CB729-1E85-4DEE-A4E0-98275B81EBCD}"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en-US"/>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F05026B8-2FD3-4E40-8FC0-89285641E99E}" type="datetimeFigureOut">
              <a:rPr lang="ru-RU"/>
              <a:pPr>
                <a:defRPr/>
              </a:pPr>
              <a:t>20.12.2015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A72BA7-60E6-4535-81D9-045F8D445AD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84C5DAB-D6D6-4FA8-9E3F-50BA38B8D008}" type="datetimeFigureOut">
              <a:rPr lang="ru-RU"/>
              <a:pPr>
                <a:defRPr/>
              </a:pPr>
              <a:t>20.12.2015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C6E99C-6643-4789-A240-7132255F48E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8ED6F6D-115B-4117-98ED-69F875FCE1DF}" type="datetimeFigureOut">
              <a:rPr lang="ru-RU"/>
              <a:pPr>
                <a:defRPr/>
              </a:pPr>
              <a:t>20.12.2015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5FF0DB3-F95F-4583-9A39-9466051FE86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F233DAB-7C51-412F-9283-C2B265329B23}" type="datetimeFigureOut">
              <a:rPr lang="ru-RU"/>
              <a:pPr>
                <a:defRPr/>
              </a:pPr>
              <a:t>20.12.2015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1A52C90-478E-494E-A3B6-F21A3AA781F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81D1D7C-F60A-4448-82ED-B160D8B7C9F8}" type="datetimeFigureOut">
              <a:rPr lang="ru-RU"/>
              <a:pPr>
                <a:defRPr/>
              </a:pPr>
              <a:t>20.12.2015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B902137-EA2D-48E4-9382-605E554853A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2FEDF11-961D-4F94-A1B7-F2CA0AAC23CF}" type="datetimeFigureOut">
              <a:rPr lang="ru-RU"/>
              <a:pPr>
                <a:defRPr/>
              </a:pPr>
              <a:t>20.12.2015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539D999-8F66-476E-BDD7-AE1ACD1F862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86A68A4-016F-4E57-9E5D-2294D0C0E63C}" type="datetimeFigureOut">
              <a:rPr lang="ru-RU"/>
              <a:pPr>
                <a:defRPr/>
              </a:pPr>
              <a:t>20.12.2015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BC30554-05C3-4009-99C4-5E2D338BD7E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72D97CD-A327-4F06-8C6C-799E5119F9A4}" type="datetimeFigureOut">
              <a:rPr lang="ru-RU"/>
              <a:pPr>
                <a:defRPr/>
              </a:pPr>
              <a:t>20.12.2015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9EE3473-72E0-43C6-ADA0-81DC8D40772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FAE7E9E-4C62-4FAE-B289-2CDBD54F0CB8}" type="datetimeFigureOut">
              <a:rPr lang="ru-RU"/>
              <a:pPr>
                <a:defRPr/>
              </a:pPr>
              <a:t>20.12.2015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EE1865C-F017-44A7-ABC1-919609CB299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69CDEEC-69F7-4845-B397-FB33752B2DEB}" type="datetimeFigureOut">
              <a:rPr lang="ru-RU"/>
              <a:pPr>
                <a:defRPr/>
              </a:pPr>
              <a:t>20.12.2015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299107D-44F8-44E5-A78B-BE405871B88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a:t/>
            </a:r>
            <a:br>
              <a:rPr lang="ru-RU" dirty="0"/>
            </a:br>
            <a:r>
              <a:rPr lang="ru-RU" sz="4900" b="1" dirty="0" smtClean="0">
                <a:solidFill>
                  <a:srgbClr val="00B0F0"/>
                </a:solidFill>
              </a:rPr>
              <a:t>Исследовательский проект </a:t>
            </a:r>
            <a:br>
              <a:rPr lang="ru-RU" sz="4900" b="1" dirty="0" smtClean="0">
                <a:solidFill>
                  <a:srgbClr val="00B0F0"/>
                </a:solidFill>
              </a:rPr>
            </a:br>
            <a:r>
              <a:rPr lang="ru-RU" sz="4900" b="1" dirty="0" smtClean="0">
                <a:solidFill>
                  <a:srgbClr val="00B0F0"/>
                </a:solidFill>
              </a:rPr>
              <a:t>«Эта удивительная соль»</a:t>
            </a:r>
            <a:r>
              <a:rPr lang="ru-RU" sz="4900" b="1" dirty="0">
                <a:solidFill>
                  <a:srgbClr val="00B0F0"/>
                </a:solidFill>
              </a:rPr>
              <a:t> </a:t>
            </a:r>
            <a:r>
              <a:rPr lang="ru-RU" dirty="0"/>
              <a:t/>
            </a:r>
            <a:br>
              <a:rPr lang="ru-RU" dirty="0"/>
            </a:br>
            <a:endParaRPr lang="ru-RU" dirty="0"/>
          </a:p>
        </p:txBody>
      </p:sp>
      <p:sp>
        <p:nvSpPr>
          <p:cNvPr id="4" name="Содержимое 3"/>
          <p:cNvSpPr>
            <a:spLocks noGrp="1"/>
          </p:cNvSpPr>
          <p:nvPr>
            <p:ph sz="half" idx="2"/>
          </p:nvPr>
        </p:nvSpPr>
        <p:spPr>
          <a:xfrm>
            <a:off x="4714875" y="5072063"/>
            <a:ext cx="3971925" cy="1571625"/>
          </a:xfrm>
        </p:spPr>
        <p:txBody>
          <a:bodyPr rtlCol="0">
            <a:normAutofit/>
          </a:bodyPr>
          <a:lstStyle/>
          <a:p>
            <a:pPr eaLnBrk="1" fontAlgn="auto" hangingPunct="1">
              <a:spcAft>
                <a:spcPts val="0"/>
              </a:spcAft>
              <a:buFont typeface="Arial" pitchFamily="34" charset="0"/>
              <a:buNone/>
              <a:defRPr/>
            </a:pPr>
            <a:r>
              <a:rPr lang="ru-RU" dirty="0" smtClean="0"/>
              <a:t>                       </a:t>
            </a:r>
            <a:r>
              <a:rPr lang="ru-RU" sz="2000" dirty="0" smtClean="0"/>
              <a:t>МБДОУКВ №34</a:t>
            </a:r>
          </a:p>
          <a:p>
            <a:pPr eaLnBrk="1" fontAlgn="auto" hangingPunct="1">
              <a:spcAft>
                <a:spcPts val="0"/>
              </a:spcAft>
              <a:buFont typeface="Arial" pitchFamily="34" charset="0"/>
              <a:buNone/>
              <a:defRPr/>
            </a:pPr>
            <a:r>
              <a:rPr lang="ru-RU" sz="2000" dirty="0" smtClean="0"/>
              <a:t>                                  «Колокольчик» </a:t>
            </a:r>
          </a:p>
          <a:p>
            <a:pPr eaLnBrk="1" fontAlgn="auto" hangingPunct="1">
              <a:spcAft>
                <a:spcPts val="0"/>
              </a:spcAft>
              <a:buFont typeface="Arial" pitchFamily="34" charset="0"/>
              <a:buNone/>
              <a:defRPr/>
            </a:pPr>
            <a:r>
              <a:rPr lang="ru-RU" sz="2000" dirty="0" smtClean="0"/>
              <a:t>            Воспитатель: Давыдова Е.Р.                                                        </a:t>
            </a:r>
          </a:p>
          <a:p>
            <a:pPr eaLnBrk="1" fontAlgn="auto" hangingPunct="1">
              <a:spcAft>
                <a:spcPts val="0"/>
              </a:spcAft>
              <a:buFont typeface="Arial" pitchFamily="34" charset="0"/>
              <a:buNone/>
              <a:defRPr/>
            </a:pPr>
            <a:endParaRPr lang="ru-RU" dirty="0"/>
          </a:p>
        </p:txBody>
      </p:sp>
      <p:pic>
        <p:nvPicPr>
          <p:cNvPr id="1026" name="Picture 2"/>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bwMode="auto">
          <a:xfrm>
            <a:off x="2339752" y="1556792"/>
            <a:ext cx="4542656" cy="34069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ransition advTm="2672">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ctrTitle"/>
          </p:nvPr>
        </p:nvSpPr>
        <p:spPr>
          <a:xfrm>
            <a:off x="785813" y="285750"/>
            <a:ext cx="7772400" cy="1470025"/>
          </a:xfrm>
        </p:spPr>
        <p:txBody>
          <a:bodyPr/>
          <a:lstStyle/>
          <a:p>
            <a:pPr eaLnBrk="1" hangingPunct="1"/>
            <a:r>
              <a:rPr lang="ru-RU" sz="3600" b="1" dirty="0" smtClean="0">
                <a:solidFill>
                  <a:srgbClr val="00B0F0"/>
                </a:solidFill>
              </a:rPr>
              <a:t>Этапы исследовательской работы методом проекта</a:t>
            </a:r>
            <a:endParaRPr lang="ru-RU" sz="3600" dirty="0" smtClean="0">
              <a:solidFill>
                <a:srgbClr val="00B0F0"/>
              </a:solidFill>
            </a:endParaRPr>
          </a:p>
        </p:txBody>
      </p:sp>
      <p:graphicFrame>
        <p:nvGraphicFramePr>
          <p:cNvPr id="28708" name="Group 36"/>
          <p:cNvGraphicFramePr>
            <a:graphicFrameLocks noGrp="1"/>
          </p:cNvGraphicFramePr>
          <p:nvPr/>
        </p:nvGraphicFramePr>
        <p:xfrm>
          <a:off x="1500188" y="1714500"/>
          <a:ext cx="6583362" cy="4572000"/>
        </p:xfrm>
        <a:graphic>
          <a:graphicData uri="http://schemas.openxmlformats.org/drawingml/2006/table">
            <a:tbl>
              <a:tblPr/>
              <a:tblGrid>
                <a:gridCol w="768350"/>
                <a:gridCol w="1731962"/>
                <a:gridCol w="1449388"/>
                <a:gridCol w="1317625"/>
                <a:gridCol w="1316037"/>
              </a:tblGrid>
              <a:tr h="500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Calibri" pitchFamily="34" charset="0"/>
                        </a:rPr>
                        <a:t>№ этапа</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Calibri" pitchFamily="34" charset="0"/>
                        </a:rPr>
                        <a:t>Задачи</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Формы, методы, приемы</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Calibri" pitchFamily="34" charset="0"/>
                        </a:rPr>
                        <a:t>Деятельность воспитателя</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Calibri" pitchFamily="34" charset="0"/>
                        </a:rPr>
                        <a:t>Деятельность детей</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8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rPr>
                        <a:t>I</a:t>
                      </a:r>
                      <a:endParaRPr kumimoji="0" lang="ru-RU" sz="10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rPr>
                        <a:t>Погружение в проект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000000"/>
                          </a:solidFill>
                          <a:effectLst/>
                          <a:latin typeface="Calibri" pitchFamily="34" charset="0"/>
                        </a:rPr>
                        <a:t>Беседы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«Что такое соль?»     «Интересные факты из истории про соль»</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«Полезные советы»</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Экскурсия в метод. кабинет ( просмотр слайдов « Добыча соли»)</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Разучивание поговорок, пословиц,  образных выражений про соль</a:t>
                      </a:r>
                      <a:endParaRPr kumimoji="0" lang="ru-RU" sz="1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Совместно с родителями и детьми подбирает литературу</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Содействует созданию проблемной ситуации</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Формулирует проблемные вопросы</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Формирует задачи (</a:t>
                      </a:r>
                      <a:r>
                        <a:rPr kumimoji="0" lang="ru-RU" sz="1000" b="0" i="0" u="none" strike="noStrike" cap="none" normalizeH="0" baseline="0" dirty="0" err="1" smtClean="0">
                          <a:ln>
                            <a:noFill/>
                          </a:ln>
                          <a:solidFill>
                            <a:srgbClr val="000000"/>
                          </a:solidFill>
                          <a:effectLst/>
                          <a:latin typeface="Calibri" pitchFamily="34" charset="0"/>
                        </a:rPr>
                        <a:t>нежёстко</a:t>
                      </a:r>
                      <a:r>
                        <a:rPr kumimoji="0" lang="ru-RU" sz="1000" b="0" i="0" u="none" strike="noStrike" cap="none" normalizeH="0" baseline="0" smtClean="0">
                          <a:ln>
                            <a:noFill/>
                          </a:ln>
                          <a:solidFill>
                            <a:srgbClr val="000000"/>
                          </a:solidFill>
                          <a:effectLst/>
                          <a:latin typeface="Calibri" pitchFamily="34" charset="0"/>
                        </a:rPr>
                        <a:t>)                                                                                     </a:t>
                      </a:r>
                      <a:endParaRPr kumimoji="0" lang="ru-RU" sz="1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Вхождение в проблему</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Принятие задач</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Учатся самостоятельно задавать вопросы</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Выдвижение гипотезы</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Формулировка темы</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rgbClr val="000000"/>
                          </a:solidFill>
                          <a:effectLst/>
                          <a:latin typeface="Calibri" pitchFamily="34" charset="0"/>
                        </a:rPr>
                        <a:t> Планирование своей работы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1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Calibri" pitchFamily="34" charset="0"/>
                        </a:rPr>
                        <a:t>II</a:t>
                      </a:r>
                      <a:endParaRPr kumimoji="0" lang="ru-RU" sz="10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libri" pitchFamily="34" charset="0"/>
                        </a:rPr>
                        <a:t>Организация деятельности  и планирование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ru-RU" sz="1000" b="0" i="0" u="none" strike="noStrike" cap="none" normalizeH="0" baseline="0" smtClean="0">
                          <a:ln>
                            <a:noFill/>
                          </a:ln>
                          <a:solidFill>
                            <a:schemeClr val="tx1"/>
                          </a:solidFill>
                          <a:effectLst/>
                          <a:latin typeface="Calibri" pitchFamily="34" charset="0"/>
                        </a:rPr>
                        <a:t>Организация предметно-развивающей среды:</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smtClean="0">
                          <a:ln>
                            <a:noFill/>
                          </a:ln>
                          <a:solidFill>
                            <a:schemeClr val="tx1"/>
                          </a:solidFill>
                          <a:effectLst/>
                          <a:latin typeface="Calibri" pitchFamily="34" charset="0"/>
                        </a:rPr>
                        <a:t> Создание лаборатории  для экспериментально-исследовательской деятельности</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smtClean="0">
                          <a:ln>
                            <a:noFill/>
                          </a:ln>
                          <a:solidFill>
                            <a:schemeClr val="tx1"/>
                          </a:solidFill>
                          <a:effectLst/>
                          <a:latin typeface="Calibri" pitchFamily="34" charset="0"/>
                        </a:rPr>
                        <a:t>  Создание творческой мастерской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rPr>
                        <a:t> Организует деятельность</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rPr>
                        <a:t> Предлагает спланировать деятельность по решению задач</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rPr>
                        <a:t>  Рекомендует</a:t>
                      </a:r>
                      <a:r>
                        <a:rPr kumimoji="0" lang="en-US" sz="1000" b="0" i="0" u="none" strike="noStrike" cap="none" normalizeH="0" baseline="0" dirty="0" smtClean="0">
                          <a:ln>
                            <a:noFill/>
                          </a:ln>
                          <a:solidFill>
                            <a:schemeClr val="tx1"/>
                          </a:solidFill>
                          <a:effectLst/>
                          <a:latin typeface="Calibri" pitchFamily="34" charset="0"/>
                        </a:rPr>
                        <a:t> </a:t>
                      </a:r>
                      <a:r>
                        <a:rPr kumimoji="0" lang="ru-RU" sz="1000" b="0" i="0" u="none" strike="noStrike" cap="none" normalizeH="0" baseline="0" dirty="0" smtClean="0">
                          <a:ln>
                            <a:noFill/>
                          </a:ln>
                          <a:solidFill>
                            <a:schemeClr val="tx1"/>
                          </a:solidFill>
                          <a:effectLst/>
                          <a:latin typeface="Calibri" pitchFamily="34" charset="0"/>
                        </a:rPr>
                        <a:t>способ</a:t>
                      </a:r>
                      <a:r>
                        <a:rPr kumimoji="0" lang="en-US" sz="1000" b="0" i="0" u="none" strike="noStrike" cap="none" normalizeH="0" baseline="0" dirty="0" smtClean="0">
                          <a:ln>
                            <a:noFill/>
                          </a:ln>
                          <a:solidFill>
                            <a:schemeClr val="tx1"/>
                          </a:solidFill>
                          <a:effectLst/>
                          <a:latin typeface="Calibri" pitchFamily="34" charset="0"/>
                        </a:rPr>
                        <a:t>ы </a:t>
                      </a:r>
                      <a:r>
                        <a:rPr kumimoji="0" lang="en-US" sz="1000" b="0" i="0" u="none" strike="noStrike" cap="none" normalizeH="0" baseline="0" dirty="0" err="1" smtClean="0">
                          <a:ln>
                            <a:noFill/>
                          </a:ln>
                          <a:solidFill>
                            <a:schemeClr val="tx1"/>
                          </a:solidFill>
                          <a:effectLst/>
                          <a:latin typeface="Calibri" pitchFamily="34" charset="0"/>
                        </a:rPr>
                        <a:t>презентации</a:t>
                      </a:r>
                      <a:r>
                        <a:rPr kumimoji="0" lang="en-US" sz="1000" b="0" i="0" u="none" strike="noStrike" cap="none" normalizeH="0" baseline="0" dirty="0" smtClean="0">
                          <a:ln>
                            <a:noFill/>
                          </a:ln>
                          <a:solidFill>
                            <a:schemeClr val="tx1"/>
                          </a:solidFill>
                          <a:effectLst/>
                          <a:latin typeface="Calibri" pitchFamily="34" charset="0"/>
                        </a:rPr>
                        <a:t> </a:t>
                      </a:r>
                      <a:r>
                        <a:rPr kumimoji="0" lang="ru-RU" sz="1000" b="0" i="0" u="none" strike="noStrike" cap="none" normalizeH="0" baseline="0" dirty="0" smtClean="0">
                          <a:ln>
                            <a:noFill/>
                          </a:ln>
                          <a:solidFill>
                            <a:schemeClr val="tx1"/>
                          </a:solidFill>
                          <a:effectLst/>
                          <a:latin typeface="Calibri" pitchFamily="34" charset="0"/>
                        </a:rPr>
                        <a:t> проекта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rPr>
                        <a:t> Создание сообществ  детей, работа в подгруппах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rPr>
                        <a:t> Распределение амплуа</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ru-RU" sz="10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rPr>
                        <a:t> Выбирают способ презентации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243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24" name="Group 28"/>
          <p:cNvGraphicFramePr>
            <a:graphicFrameLocks noGrp="1"/>
          </p:cNvGraphicFramePr>
          <p:nvPr>
            <p:ph idx="1"/>
          </p:nvPr>
        </p:nvGraphicFramePr>
        <p:xfrm>
          <a:off x="684213" y="765175"/>
          <a:ext cx="6646862" cy="6057583"/>
        </p:xfrm>
        <a:graphic>
          <a:graphicData uri="http://schemas.openxmlformats.org/drawingml/2006/table">
            <a:tbl>
              <a:tblPr/>
              <a:tblGrid>
                <a:gridCol w="846137"/>
                <a:gridCol w="1443038"/>
                <a:gridCol w="1563687"/>
                <a:gridCol w="1619250"/>
                <a:gridCol w="1174750"/>
              </a:tblGrid>
              <a:tr h="2090738">
                <a:tc>
                  <a:txBody>
                    <a:bodyPr/>
                    <a:lstStyle/>
                    <a:p>
                      <a:pPr marL="0" marR="0" lvl="0" indent="22860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22860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22860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22860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22860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228600" algn="ct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Comic Sans MS" pitchFamily="66" charset="0"/>
                        <a:cs typeface="Times New Roman" pitchFamily="18" charset="0"/>
                      </a:endParaRPr>
                    </a:p>
                    <a:p>
                      <a:pPr marL="0" marR="0" lvl="0" indent="22860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cs typeface="Times New Roman" pitchFamily="18" charset="0"/>
                        </a:rPr>
                        <a:t>III</a:t>
                      </a:r>
                      <a:endParaRPr kumimoji="0" lang="ru-RU" sz="1000" b="1" i="0" u="none" strike="noStrike" cap="none" normalizeH="0" baseline="0" dirty="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Реализация</a:t>
                      </a:r>
                    </a:p>
                    <a:p>
                      <a:pPr marL="0" marR="0" lvl="0" indent="22860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проекта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l" defTabSz="914400" rtl="0" eaLnBrk="1" fontAlgn="base" latinLnBrk="0" hangingPunct="1">
                        <a:lnSpc>
                          <a:spcPct val="100000"/>
                        </a:lnSpc>
                        <a:spcBef>
                          <a:spcPct val="0"/>
                        </a:spcBef>
                        <a:spcAft>
                          <a:spcPct val="0"/>
                        </a:spcAft>
                        <a:buClrTx/>
                        <a:buSzTx/>
                        <a:buFont typeface="Wingdings" pitchFamily="2" charset="2"/>
                        <a:buNone/>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Активная  </a:t>
                      </a:r>
                      <a:r>
                        <a:rPr kumimoji="0" lang="ru-RU" sz="1200" b="0" i="0" u="none" strike="noStrike" cap="none" normalizeH="0" baseline="0" dirty="0" smtClean="0">
                          <a:ln>
                            <a:noFill/>
                          </a:ln>
                          <a:solidFill>
                            <a:schemeClr val="tx1"/>
                          </a:solidFill>
                          <a:effectLst/>
                          <a:latin typeface="Calibri" pitchFamily="34" charset="0"/>
                          <a:cs typeface="Times New Roman" pitchFamily="18" charset="0"/>
                        </a:rPr>
                        <a:t>экспериментально- изобретательная деятельность детей:</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200" b="0" i="0" u="none" strike="noStrike" cap="none" normalizeH="0" baseline="0" dirty="0" smtClean="0">
                          <a:ln>
                            <a:noFill/>
                          </a:ln>
                          <a:solidFill>
                            <a:schemeClr val="tx1"/>
                          </a:solidFill>
                          <a:effectLst/>
                          <a:latin typeface="Calibri" pitchFamily="34" charset="0"/>
                          <a:cs typeface="Times New Roman" pitchFamily="18" charset="0"/>
                        </a:rPr>
                        <a:t>Сбор материла совместно с родителями творческой группы</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200" b="0" i="0" u="none" strike="noStrike" cap="none" normalizeH="0" baseline="0" dirty="0" smtClean="0">
                          <a:ln>
                            <a:noFill/>
                          </a:ln>
                          <a:solidFill>
                            <a:schemeClr val="tx1"/>
                          </a:solidFill>
                          <a:effectLst/>
                          <a:latin typeface="Calibri" pitchFamily="34" charset="0"/>
                          <a:cs typeface="Times New Roman" pitchFamily="18" charset="0"/>
                        </a:rPr>
                        <a:t>Опытно-экспериментальная деятельность в лаборатории </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200" b="0" i="0" u="none" strike="noStrike" cap="none" normalizeH="0" baseline="0" dirty="0" smtClean="0">
                          <a:ln>
                            <a:noFill/>
                          </a:ln>
                          <a:solidFill>
                            <a:schemeClr val="tx1"/>
                          </a:solidFill>
                          <a:effectLst/>
                          <a:latin typeface="Calibri" pitchFamily="34" charset="0"/>
                          <a:cs typeface="Times New Roman" pitchFamily="18" charset="0"/>
                        </a:rPr>
                        <a:t>Работа в творческой мастерской</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200" b="0" i="0" u="none" strike="noStrike" cap="none" normalizeH="0" baseline="0" dirty="0" smtClean="0">
                          <a:ln>
                            <a:noFill/>
                          </a:ln>
                          <a:solidFill>
                            <a:schemeClr val="tx1"/>
                          </a:solidFill>
                          <a:effectLst/>
                          <a:latin typeface="Calibri" pitchFamily="34" charset="0"/>
                          <a:cs typeface="Times New Roman" pitchFamily="18" charset="0"/>
                        </a:rPr>
                        <a:t>Ненавязчиво контролирует работу детей в лаборатории</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200" b="0" i="0" u="none" strike="noStrike" cap="none" normalizeH="0" baseline="0" dirty="0" smtClean="0">
                          <a:ln>
                            <a:noFill/>
                          </a:ln>
                          <a:solidFill>
                            <a:schemeClr val="tx1"/>
                          </a:solidFill>
                          <a:effectLst/>
                          <a:latin typeface="Calibri" pitchFamily="34" charset="0"/>
                          <a:cs typeface="Times New Roman" pitchFamily="18" charset="0"/>
                        </a:rPr>
                        <a:t>Практическая помощь при необходимости в творческой мастерской</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200" b="0" i="0" u="none" strike="noStrike" cap="none" normalizeH="0" baseline="0" dirty="0" smtClean="0">
                          <a:ln>
                            <a:noFill/>
                          </a:ln>
                          <a:solidFill>
                            <a:schemeClr val="tx1"/>
                          </a:solidFill>
                          <a:effectLst/>
                          <a:latin typeface="Calibri" pitchFamily="34" charset="0"/>
                          <a:cs typeface="Times New Roman" pitchFamily="18" charset="0"/>
                        </a:rPr>
                        <a:t>Формирование специфических ЗУН </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200" b="0" i="0" u="none" strike="noStrike" cap="none" normalizeH="0" baseline="0" dirty="0" smtClean="0">
                          <a:ln>
                            <a:noFill/>
                          </a:ln>
                          <a:solidFill>
                            <a:schemeClr val="tx1"/>
                          </a:solidFill>
                          <a:effectLst/>
                          <a:latin typeface="Calibri" pitchFamily="34" charset="0"/>
                          <a:cs typeface="Times New Roman" pitchFamily="18" charset="0"/>
                        </a:rPr>
                        <a:t>Подготовка к  презентации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4863">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Calibri" pitchFamily="34" charset="0"/>
                          <a:cs typeface="Times New Roman" pitchFamily="18" charset="0"/>
                        </a:rPr>
                        <a:t>             </a:t>
                      </a:r>
                      <a:r>
                        <a:rPr kumimoji="0" lang="en-GB" sz="1000" b="1" i="0" u="none" strike="noStrike" cap="none" normalizeH="0" baseline="0" smtClean="0">
                          <a:ln>
                            <a:noFill/>
                          </a:ln>
                          <a:solidFill>
                            <a:schemeClr val="tx1"/>
                          </a:solidFill>
                          <a:effectLst/>
                          <a:latin typeface="Calibri" pitchFamily="34" charset="0"/>
                          <a:cs typeface="Times New Roman" pitchFamily="18" charset="0"/>
                        </a:rPr>
                        <a:t>IV</a:t>
                      </a:r>
                      <a:endParaRPr kumimoji="0" lang="ru-RU" sz="10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ctr"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2286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Презентация творческого проекта</a:t>
                      </a:r>
                    </a:p>
                    <a:p>
                      <a:pPr marL="0" marR="0" lvl="0" indent="2286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libri" pitchFamily="34" charset="0"/>
                          <a:cs typeface="Times New Roman" pitchFamily="18" charset="0"/>
                        </a:rPr>
                        <a:t>«Разве соль не волшебница?!»</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Демонстрация фотоальбома «Наши опыты с солью» </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Выставка кристаллов</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 «Цветы из соли» (аппликация)</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«Радуга- дуга из разноцветной соли»</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«Подставка для пасхального яйца» (лепка из солёного теста)</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Картина «Ромашковая поляна»(из соленого теста)</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Картина «Весна красна» (рисование цветной солью)</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Принимает отчет </a:t>
                      </a:r>
                      <a:r>
                        <a:rPr kumimoji="0" lang="ru-RU" sz="1000" b="0" i="0" u="none" strike="noStrike" cap="none" normalizeH="0" baseline="0" dirty="0" err="1" smtClean="0">
                          <a:ln>
                            <a:noFill/>
                          </a:ln>
                          <a:solidFill>
                            <a:schemeClr val="tx1"/>
                          </a:solidFill>
                          <a:effectLst/>
                          <a:latin typeface="Calibri" pitchFamily="34" charset="0"/>
                          <a:cs typeface="Times New Roman" pitchFamily="18" charset="0"/>
                        </a:rPr>
                        <a:t>ы</a:t>
                      </a:r>
                      <a:endParaRPr kumimoji="0" lang="ru-RU" sz="10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Обобщает и резюмирует полученные результаты</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Подводит итоги обучения</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Оценивает умение общаться, слушать, обосновывать свое мнение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28600" algn="l" defTabSz="914400" rtl="0" eaLnBrk="1" fontAlgn="base" latinLnBrk="0" hangingPunct="1">
                        <a:lnSpc>
                          <a:spcPct val="100000"/>
                        </a:lnSpc>
                        <a:spcBef>
                          <a:spcPct val="0"/>
                        </a:spcBef>
                        <a:spcAft>
                          <a:spcPct val="0"/>
                        </a:spcAft>
                        <a:buClrTx/>
                        <a:buSzTx/>
                        <a:buFont typeface="Wingdings" pitchFamily="2" charset="2"/>
                        <a:buNone/>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Демонстрируют :</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понимание проблемы, цели, задач</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у</a:t>
                      </a:r>
                      <a:r>
                        <a:rPr kumimoji="0" lang="en-US" sz="1000" b="0" i="0" u="none" strike="noStrike" cap="none" normalizeH="0" baseline="0" dirty="0" err="1" smtClean="0">
                          <a:ln>
                            <a:noFill/>
                          </a:ln>
                          <a:solidFill>
                            <a:schemeClr val="tx1"/>
                          </a:solidFill>
                          <a:effectLst/>
                          <a:latin typeface="Calibri" pitchFamily="34" charset="0"/>
                          <a:cs typeface="Times New Roman" pitchFamily="18" charset="0"/>
                        </a:rPr>
                        <a:t>мение</a:t>
                      </a:r>
                      <a:r>
                        <a:rPr kumimoji="0" lang="en-US" sz="1000" b="0" i="0" u="none" strike="noStrike" cap="none" normalizeH="0" baseline="0" dirty="0" smtClean="0">
                          <a:ln>
                            <a:noFill/>
                          </a:ln>
                          <a:solidFill>
                            <a:schemeClr val="tx1"/>
                          </a:solidFill>
                          <a:effectLst/>
                          <a:latin typeface="Calibri" pitchFamily="34" charset="0"/>
                          <a:cs typeface="Times New Roman" pitchFamily="18" charset="0"/>
                        </a:rPr>
                        <a:t> </a:t>
                      </a: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 работать в группе на общий результат</a:t>
                      </a:r>
                    </a:p>
                    <a:p>
                      <a:pPr marL="0" marR="0" lvl="0" indent="2286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ru-RU" sz="1000" b="0" i="0" u="none" strike="noStrike" cap="none" normalizeH="0" baseline="0" dirty="0" smtClean="0">
                          <a:ln>
                            <a:noFill/>
                          </a:ln>
                          <a:solidFill>
                            <a:schemeClr val="tx1"/>
                          </a:solidFill>
                          <a:effectLst/>
                          <a:latin typeface="Calibri" pitchFamily="34" charset="0"/>
                          <a:cs typeface="Times New Roman" pitchFamily="18" charset="0"/>
                        </a:rPr>
                        <a:t>найденный способ решения проблемы</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ctrTitle"/>
          </p:nvPr>
        </p:nvSpPr>
        <p:spPr>
          <a:xfrm>
            <a:off x="642938" y="428625"/>
            <a:ext cx="7772400" cy="1214438"/>
          </a:xfrm>
        </p:spPr>
        <p:txBody>
          <a:bodyPr/>
          <a:lstStyle/>
          <a:p>
            <a:pPr eaLnBrk="1" hangingPunct="1"/>
            <a:r>
              <a:rPr lang="ru-RU" sz="3200" b="1" smtClean="0">
                <a:solidFill>
                  <a:srgbClr val="00B0F0"/>
                </a:solidFill>
              </a:rPr>
              <a:t>Схема интеграции проекта с образовательными областями</a:t>
            </a:r>
            <a:br>
              <a:rPr lang="ru-RU" sz="3200" b="1" smtClean="0">
                <a:solidFill>
                  <a:srgbClr val="00B0F0"/>
                </a:solidFill>
              </a:rPr>
            </a:br>
            <a:endParaRPr lang="ru-RU" sz="3200" b="1" smtClean="0">
              <a:solidFill>
                <a:srgbClr val="00B0F0"/>
              </a:solidFill>
            </a:endParaRPr>
          </a:p>
        </p:txBody>
      </p:sp>
      <p:graphicFrame>
        <p:nvGraphicFramePr>
          <p:cNvPr id="30742" name="Group 22"/>
          <p:cNvGraphicFramePr>
            <a:graphicFrameLocks noGrp="1"/>
          </p:cNvGraphicFramePr>
          <p:nvPr/>
        </p:nvGraphicFramePr>
        <p:xfrm>
          <a:off x="714348" y="1571612"/>
          <a:ext cx="7273924" cy="5145024"/>
        </p:xfrm>
        <a:graphic>
          <a:graphicData uri="http://schemas.openxmlformats.org/drawingml/2006/table">
            <a:tbl>
              <a:tblPr/>
              <a:tblGrid>
                <a:gridCol w="1745305"/>
                <a:gridCol w="1785787"/>
                <a:gridCol w="3742832"/>
              </a:tblGrid>
              <a:tr h="76333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dirty="0" smtClean="0">
                          <a:ln>
                            <a:noFill/>
                          </a:ln>
                          <a:solidFill>
                            <a:schemeClr val="tx1"/>
                          </a:solidFill>
                          <a:effectLst/>
                          <a:latin typeface="Calibri" pitchFamily="34" charset="0"/>
                        </a:rPr>
                        <a:t>Интеграция образовательных областей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dirty="0" smtClean="0">
                          <a:ln>
                            <a:noFill/>
                          </a:ln>
                          <a:solidFill>
                            <a:schemeClr val="tx1"/>
                          </a:solidFill>
                          <a:effectLst/>
                          <a:latin typeface="Calibri" pitchFamily="34" charset="0"/>
                        </a:rPr>
                        <a:t>Тема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dirty="0" smtClean="0">
                          <a:ln>
                            <a:noFill/>
                          </a:ln>
                          <a:solidFill>
                            <a:schemeClr val="tx1"/>
                          </a:solidFill>
                          <a:effectLst/>
                          <a:latin typeface="Calibri" pitchFamily="34" charset="0"/>
                        </a:rPr>
                        <a:t>Программное содержание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002">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Познание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Социализация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Коммуникация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Безопасность</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Труд</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Физическая культура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Здоровье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Т: «Что мы знаем о соли?»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Calibri" pitchFamily="34" charset="0"/>
                        </a:rPr>
                        <a:t> </a:t>
                      </a:r>
                      <a:r>
                        <a:rPr kumimoji="0" lang="ru-RU" sz="1400" b="0" i="0" u="none" strike="noStrike" cap="none" normalizeH="0" baseline="0" smtClean="0">
                          <a:ln>
                            <a:noFill/>
                          </a:ln>
                          <a:solidFill>
                            <a:schemeClr val="tx1"/>
                          </a:solidFill>
                          <a:effectLst/>
                          <a:latin typeface="Calibri" pitchFamily="34" charset="0"/>
                        </a:rPr>
                        <a:t>Расширять знания детей о соли как о продукте, необходимом в жизни человека; познакомить детей с интересными фактами о соли; побуждать интерес к исследованию природы; стимулировать познавательную активность и самостоятельность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приучать  детей соблюдать технику безопасности при проведении опытов.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593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dirty="0" smtClean="0">
                          <a:ln>
                            <a:noFill/>
                          </a:ln>
                          <a:solidFill>
                            <a:schemeClr val="tx1"/>
                          </a:solidFill>
                          <a:effectLst/>
                          <a:latin typeface="Calibri" pitchFamily="34" charset="0"/>
                        </a:rPr>
                        <a:t>Коммуникация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Познание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Безопасность</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Социализация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Т: «Эта волшебная соль»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Изучить особенности соли, ее свойств и качества опытным путем; учить устанавливать причинно-следственные связи; делать выводы; приучать  детей соблюдать технику безопасности при проведении опытов; закреплять умения согласовывать прилагательные с существительными, образовывать формы слов; обогащать словарь : соленый, кристаллы, сыпучий</a:t>
                      </a:r>
                      <a:r>
                        <a:rPr kumimoji="0" lang="ru-RU" sz="1200" b="0" i="0" u="none" strike="noStrike" cap="none" normalizeH="0" baseline="0" dirty="0" smtClean="0">
                          <a:ln>
                            <a:noFill/>
                          </a:ln>
                          <a:solidFill>
                            <a:schemeClr val="tx1"/>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839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203" name="Group 75"/>
          <p:cNvGraphicFramePr>
            <a:graphicFrameLocks noGrp="1"/>
          </p:cNvGraphicFramePr>
          <p:nvPr/>
        </p:nvGraphicFramePr>
        <p:xfrm>
          <a:off x="323850" y="765175"/>
          <a:ext cx="8374063" cy="5267325"/>
        </p:xfrm>
        <a:graphic>
          <a:graphicData uri="http://schemas.openxmlformats.org/drawingml/2006/table">
            <a:tbl>
              <a:tblPr/>
              <a:tblGrid>
                <a:gridCol w="2051050"/>
                <a:gridCol w="2197100"/>
                <a:gridCol w="4125913"/>
              </a:tblGrid>
              <a:tr h="526732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Художественное творчество</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Физическая культура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Труд</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Социализация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Безопасность</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Чтение художественной литературы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Т: Рисование  цветной солью «Весна красна»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Т: Декорирование  солью«Радуга»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rPr>
                        <a:t>Т: «Лепим из соленого теста»«Цветочная поляна»</a:t>
                      </a: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Знакомить с нетрадиционными приемами рисования и аппликации; развивать творческое воображение, внимание, мелкую моторику и координацию движения рук.</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Продолжать закреплять и обогащать представления детей о цветах и оттенках окружающих предметов и объектов природы, продолжать формировать умение создавать декоративные композиции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 Формировать умения лепить из соленого теста предметы разной формы (шар, овоид, колбаска), передавать особенности предметов. Учить составлять композицию из отдельных деталей; Способствовать развитию мелкой моторики рук, воображению, наблюдательности. Развивать творческие способности, эстетическое восприятие;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Воспитывать любовь к природе; желание передавать красоту в своем творчестве.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2781" name="Group 13"/>
          <p:cNvGraphicFramePr>
            <a:graphicFrameLocks noGrp="1"/>
          </p:cNvGraphicFramePr>
          <p:nvPr>
            <p:ph idx="1"/>
          </p:nvPr>
        </p:nvGraphicFramePr>
        <p:xfrm>
          <a:off x="457200" y="620713"/>
          <a:ext cx="8229600" cy="5505450"/>
        </p:xfrm>
        <a:graphic>
          <a:graphicData uri="http://schemas.openxmlformats.org/drawingml/2006/table">
            <a:tbl>
              <a:tblPr/>
              <a:tblGrid>
                <a:gridCol w="2890838"/>
                <a:gridCol w="2595562"/>
                <a:gridCol w="2743200"/>
              </a:tblGrid>
              <a:tr h="55054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dirty="0" smtClean="0">
                          <a:ln>
                            <a:noFill/>
                          </a:ln>
                          <a:solidFill>
                            <a:schemeClr val="tx1"/>
                          </a:solidFill>
                          <a:effectLst/>
                          <a:latin typeface="Calibri" pitchFamily="34" charset="0"/>
                        </a:rPr>
                        <a:t>Чтение художественной литературы</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Физическая культура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Коммуникация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Социализация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1"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dirty="0" smtClean="0">
                          <a:ln>
                            <a:noFill/>
                          </a:ln>
                          <a:solidFill>
                            <a:schemeClr val="tx1"/>
                          </a:solidFill>
                          <a:effectLst/>
                          <a:latin typeface="Calibri" pitchFamily="34" charset="0"/>
                        </a:rPr>
                        <a:t>Коммуникация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Социализация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Познание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dirty="0" smtClean="0">
                          <a:ln>
                            <a:noFill/>
                          </a:ln>
                          <a:solidFill>
                            <a:schemeClr val="tx1"/>
                          </a:solidFill>
                          <a:effectLst/>
                          <a:latin typeface="Calibri" pitchFamily="34" charset="0"/>
                        </a:rPr>
                        <a:t>Физическая культура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Т:  Чтение русской народной сказки «Соль» с элементами драматизации.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Т: «В воде родится, воды боится»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Продолжать приобщать детей к истокам  народной культуры; формировать интерес к книге;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Учить детей отвечать на вопросы воспитателя по содержанию сказки, правильно воспринимать содержание произведения, сопереживать его героям.</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Развивать умения разыгрывать несложный сюжет сказки, используя для воплощения образа известные выразительные средства (жесты, мимика, интонация)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Calibri" pitchFamily="34" charset="0"/>
                        </a:rPr>
                        <a:t>Закреплять знания детей о жанровых особенностях произведений малых фольклорных форм; учить понимать переносное значение образных выражений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r>
              <a:rPr lang="ru-RU" sz="2800" dirty="0" smtClean="0">
                <a:solidFill>
                  <a:srgbClr val="0099CC"/>
                </a:solidFill>
              </a:rPr>
              <a:t>Опыт 1.«Эффект Мертвого моря»</a:t>
            </a:r>
            <a:br>
              <a:rPr lang="ru-RU" sz="2800" dirty="0" smtClean="0">
                <a:solidFill>
                  <a:srgbClr val="0099CC"/>
                </a:solidFill>
              </a:rPr>
            </a:br>
            <a:endParaRPr lang="ru-RU" sz="2800" dirty="0" smtClean="0">
              <a:solidFill>
                <a:srgbClr val="0099CC"/>
              </a:solidFill>
            </a:endParaRPr>
          </a:p>
        </p:txBody>
      </p:sp>
      <p:sp>
        <p:nvSpPr>
          <p:cNvPr id="33794" name="Rectangle 3"/>
          <p:cNvSpPr>
            <a:spLocks noGrp="1"/>
          </p:cNvSpPr>
          <p:nvPr>
            <p:ph type="body" idx="1"/>
          </p:nvPr>
        </p:nvSpPr>
        <p:spPr/>
        <p:txBody>
          <a:bodyPr/>
          <a:lstStyle/>
          <a:p>
            <a:pPr>
              <a:buNone/>
            </a:pPr>
            <a:r>
              <a:rPr lang="ru-RU" dirty="0" smtClean="0"/>
              <a:t>    </a:t>
            </a:r>
            <a:r>
              <a:rPr lang="ru-RU" sz="1800" dirty="0" smtClean="0"/>
              <a:t>Для эксперимента взяли  два сырых яйца и две банки с водой. Запустили одно яйцо в банку : оно опустилось на дно. Затем во вторую банку насыпали соли (примерно 2 ст. ложки), хорошо размешали и опустили второе сырое яйцо — оно не утонуло. Смешали соленый раствор и простую воду — яйцо оказалось где-то посередине банки.</a:t>
            </a:r>
          </a:p>
          <a:p>
            <a:pPr>
              <a:buNone/>
            </a:pPr>
            <a:r>
              <a:rPr lang="ru-RU" sz="1800" b="1" dirty="0" smtClean="0"/>
              <a:t>       Вывод : </a:t>
            </a:r>
            <a:r>
              <a:rPr lang="ru-RU" sz="1800" dirty="0" smtClean="0"/>
              <a:t>Солёная вода помогает держаться предметам на поверхности.</a:t>
            </a:r>
          </a:p>
          <a:p>
            <a:pPr>
              <a:buNone/>
            </a:pPr>
            <a:r>
              <a:rPr lang="ru-RU" sz="1800" dirty="0" smtClean="0"/>
              <a:t>       </a:t>
            </a:r>
            <a:r>
              <a:rPr lang="ru-RU" sz="1800" b="1" dirty="0" smtClean="0"/>
              <a:t>Объяснение : </a:t>
            </a:r>
            <a:r>
              <a:rPr lang="ru-RU" sz="1800" dirty="0" smtClean="0"/>
              <a:t>Все дело  в плотности воды. Чем плотность выше (в данном случае за счет соли), тем сложнее в ней утонуть.</a:t>
            </a:r>
            <a:endParaRPr lang="ru-RU" sz="2000" dirty="0" smtClean="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9552" y="4315182"/>
            <a:ext cx="3375037" cy="2531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96003" y="4315182"/>
            <a:ext cx="3375037" cy="2531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a:xfrm>
            <a:off x="457200" y="274638"/>
            <a:ext cx="8229600" cy="490537"/>
          </a:xfrm>
        </p:spPr>
        <p:txBody>
          <a:bodyPr/>
          <a:lstStyle/>
          <a:p>
            <a:pPr eaLnBrk="1" hangingPunct="1"/>
            <a:r>
              <a:rPr lang="ru-RU" sz="2800" dirty="0" smtClean="0">
                <a:solidFill>
                  <a:srgbClr val="0099CC"/>
                </a:solidFill>
              </a:rPr>
              <a:t>Опыты 2.«Влияние соли на рост растений»</a:t>
            </a:r>
            <a:r>
              <a:rPr lang="ru-RU" sz="4000" dirty="0" smtClean="0"/>
              <a:t> </a:t>
            </a:r>
          </a:p>
        </p:txBody>
      </p:sp>
      <p:sp>
        <p:nvSpPr>
          <p:cNvPr id="34818" name="Rectangle 3"/>
          <p:cNvSpPr>
            <a:spLocks noGrp="1"/>
          </p:cNvSpPr>
          <p:nvPr>
            <p:ph type="body" idx="1"/>
          </p:nvPr>
        </p:nvSpPr>
        <p:spPr>
          <a:xfrm>
            <a:off x="179388" y="1052513"/>
            <a:ext cx="8507412" cy="5073650"/>
          </a:xfrm>
        </p:spPr>
        <p:txBody>
          <a:bodyPr/>
          <a:lstStyle/>
          <a:p>
            <a:pPr eaLnBrk="1" hangingPunct="1"/>
            <a:endParaRPr lang="ru-RU" sz="1400" dirty="0" smtClean="0"/>
          </a:p>
          <a:p>
            <a:pPr eaLnBrk="1" hangingPunct="1"/>
            <a:endParaRPr lang="ru-RU" sz="1400" dirty="0" smtClean="0"/>
          </a:p>
          <a:p>
            <a:pPr eaLnBrk="1" hangingPunct="1"/>
            <a:endParaRPr lang="ru-RU" sz="1400" dirty="0" smtClean="0"/>
          </a:p>
          <a:p>
            <a:pPr eaLnBrk="1" hangingPunct="1"/>
            <a:endParaRPr lang="ru-RU" dirty="0" smtClean="0"/>
          </a:p>
          <a:p>
            <a:pPr eaLnBrk="1" hangingPunct="1">
              <a:buNone/>
            </a:pPr>
            <a:r>
              <a:rPr lang="ru-RU" sz="2000" dirty="0" smtClean="0"/>
              <a:t>            </a:t>
            </a:r>
            <a:r>
              <a:rPr lang="ru-RU" sz="1800" dirty="0" smtClean="0"/>
              <a:t>Наблюдали, как влияет соль на рост растений. Ребята самостоятельно приготовили два вида почв, один из которых содержал большое количество соли. Посадили лук. На протяжении всего опыта ухаживали за растениями, фиксировали результаты опыта, вносили изменения в таблицу. </a:t>
            </a:r>
          </a:p>
          <a:p>
            <a:pPr eaLnBrk="1" hangingPunct="1">
              <a:buNone/>
            </a:pPr>
            <a:r>
              <a:rPr lang="ru-RU" sz="1800" b="1" dirty="0" smtClean="0"/>
              <a:t>              Вывод</a:t>
            </a:r>
            <a:r>
              <a:rPr lang="ru-RU" sz="1800" dirty="0" smtClean="0"/>
              <a:t>:  в почве, содержащей соль, растение практически не растет.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ln>
            <a:solidFill>
              <a:srgbClr val="0099CC"/>
            </a:solidFill>
          </a:ln>
        </p:spPr>
        <p:txBody>
          <a:bodyPr/>
          <a:lstStyle/>
          <a:p>
            <a:r>
              <a:rPr lang="ru-RU" sz="2800" dirty="0" smtClean="0">
                <a:solidFill>
                  <a:srgbClr val="0099CC"/>
                </a:solidFill>
              </a:rPr>
              <a:t>Опыт 3. «Выращивание</a:t>
            </a:r>
            <a:r>
              <a:rPr lang="ru-RU" sz="2800" dirty="0" smtClean="0"/>
              <a:t> </a:t>
            </a:r>
            <a:r>
              <a:rPr lang="ru-RU" sz="2800" dirty="0" smtClean="0">
                <a:solidFill>
                  <a:srgbClr val="0099CC"/>
                </a:solidFill>
              </a:rPr>
              <a:t>кристаллов»</a:t>
            </a:r>
            <a:endParaRPr lang="ru-RU" sz="2800" dirty="0" smtClean="0"/>
          </a:p>
        </p:txBody>
      </p:sp>
      <p:sp>
        <p:nvSpPr>
          <p:cNvPr id="35842" name="Rectangle 3"/>
          <p:cNvSpPr>
            <a:spLocks noGrp="1"/>
          </p:cNvSpPr>
          <p:nvPr>
            <p:ph type="body" idx="1"/>
          </p:nvPr>
        </p:nvSpPr>
        <p:spPr>
          <a:xfrm>
            <a:off x="457200" y="1600200"/>
            <a:ext cx="8229600" cy="5257800"/>
          </a:xfrm>
        </p:spPr>
        <p:txBody>
          <a:bodyPr/>
          <a:lstStyle/>
          <a:p>
            <a:pPr>
              <a:lnSpc>
                <a:spcPct val="80000"/>
              </a:lnSpc>
            </a:pPr>
            <a:endParaRPr lang="ru-RU" sz="1600" dirty="0" smtClean="0"/>
          </a:p>
          <a:p>
            <a:pPr>
              <a:lnSpc>
                <a:spcPct val="80000"/>
              </a:lnSpc>
            </a:pPr>
            <a:r>
              <a:rPr lang="ru-RU" sz="1800" dirty="0" smtClean="0"/>
              <a:t>Чтобы вырастить кристаллы соли, мы налили в стакан тёплой воды,  засыпали соли, постоянно помешивая, чтобы она быстрее растворялась. Добавляла соль до тех пор, пока она не перестала растворяться. Потом солёную воду процедили через чистую ткань. Это мы сделали для того, чтобы грязь не попала в раствор. Для начала роста кристаллов берут затравку - маленький кристаллик, на котором и станет образовываться большой кристалл. Но </a:t>
            </a:r>
            <a:r>
              <a:rPr lang="ru-RU" sz="1800" dirty="0" smtClean="0">
                <a:latin typeface="Arial" charset="0"/>
              </a:rPr>
              <a:t>мы </a:t>
            </a:r>
            <a:r>
              <a:rPr lang="ru-RU" sz="1800" dirty="0" smtClean="0"/>
              <a:t>сделал</a:t>
            </a:r>
            <a:r>
              <a:rPr lang="ru-RU" sz="1800" dirty="0" smtClean="0">
                <a:latin typeface="Arial" charset="0"/>
              </a:rPr>
              <a:t>и</a:t>
            </a:r>
            <a:r>
              <a:rPr lang="ru-RU" sz="1800" dirty="0" smtClean="0"/>
              <a:t> разные опыты. </a:t>
            </a:r>
            <a:r>
              <a:rPr lang="ru-RU" sz="1800" dirty="0" err="1" smtClean="0"/>
              <a:t>Опустили.ь.бьтю</a:t>
            </a:r>
            <a:r>
              <a:rPr lang="ru-RU" sz="1800" dirty="0" smtClean="0"/>
              <a:t>                                                                                                           в воду ниточку с гаечкой, с бисером. Привязали нитки к карандашу так, чтобы они погрузились в раствор, но не касались дна. Взяли ещё две баночки,  нитку, блюдце. В обе баночки налили солёной воды. Поставили их на некотором расстоянии друг от друга, соединила  ниткой так, чтобы между банками она провисала, а в баночках касалась дна. В банках на поверхности образовалась белая </a:t>
            </a:r>
            <a:r>
              <a:rPr lang="ru-RU" sz="1800" dirty="0" err="1" smtClean="0"/>
              <a:t>плёночка</a:t>
            </a:r>
            <a:r>
              <a:rPr lang="ru-RU" sz="1800" dirty="0" smtClean="0"/>
              <a:t>, мы хотели его размешать. Но у нас ничего не получилось. Оказалось, что это корочка из соли. Она похожа на первый лед на лужах: тонкий и хрупкий.</a:t>
            </a:r>
          </a:p>
          <a:p>
            <a:pPr>
              <a:lnSpc>
                <a:spcPct val="80000"/>
              </a:lnSpc>
            </a:pPr>
            <a:r>
              <a:rPr lang="ru-RU" sz="1800" dirty="0" smtClean="0"/>
              <a:t>     Через четыре дня кристаллик, который мы привязали к нитке и опустили в солёный раствор, оброс новыми кристаллами соли. Гаечка покрылась кубиками соли, а над гаечкой образовался зонтик из солёных кристаллов. Со временем кристаллы увеличивались, у гаечки зонтик стал совсем большим.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lstStyle/>
          <a:p>
            <a:r>
              <a:rPr lang="ru-RU" sz="2800" dirty="0" smtClean="0">
                <a:solidFill>
                  <a:srgbClr val="0070C0"/>
                </a:solidFill>
              </a:rPr>
              <a:t>В банки с насыщенным солёным раствором опустили предметы из различного материала</a:t>
            </a:r>
            <a:endParaRPr lang="ru-RU" dirty="0">
              <a:solidFill>
                <a:srgbClr val="0070C0"/>
              </a:solidFill>
            </a:endParaRPr>
          </a:p>
        </p:txBody>
      </p:sp>
      <p:pic>
        <p:nvPicPr>
          <p:cNvPr id="1026" name="Picture 2" descr="C:\Documents and Settings\Максим\Рабочий стол\дваа.jpg"/>
          <p:cNvPicPr>
            <a:picLocks noGrp="1" noChangeAspect="1" noChangeArrowheads="1"/>
          </p:cNvPicPr>
          <p:nvPr>
            <p:ph idx="1"/>
          </p:nvPr>
        </p:nvPicPr>
        <p:blipFill>
          <a:blip r:embed="rId2"/>
          <a:srcRect/>
          <a:stretch>
            <a:fillRect/>
          </a:stretch>
        </p:blipFill>
        <p:spPr bwMode="auto">
          <a:xfrm>
            <a:off x="500034" y="1643050"/>
            <a:ext cx="8023606" cy="451327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2786050" y="1285860"/>
            <a:ext cx="5857916" cy="1868478"/>
          </a:xfrm>
        </p:spPr>
        <p:txBody>
          <a:bodyPr/>
          <a:lstStyle/>
          <a:p>
            <a:endParaRPr lang="ru-RU" sz="2800" dirty="0">
              <a:solidFill>
                <a:srgbClr val="0070C0"/>
              </a:solidFill>
            </a:endParaRPr>
          </a:p>
        </p:txBody>
      </p:sp>
      <p:pic>
        <p:nvPicPr>
          <p:cNvPr id="2051" name="Picture 3"/>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115616" y="1059102"/>
            <a:ext cx="6984776" cy="523858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7" name="Прямоугольник 6"/>
          <p:cNvSpPr/>
          <p:nvPr/>
        </p:nvSpPr>
        <p:spPr>
          <a:xfrm>
            <a:off x="1547665" y="0"/>
            <a:ext cx="5688632" cy="954107"/>
          </a:xfrm>
          <a:prstGeom prst="rect">
            <a:avLst/>
          </a:prstGeom>
        </p:spPr>
        <p:txBody>
          <a:bodyPr wrap="square">
            <a:spAutoFit/>
          </a:bodyPr>
          <a:lstStyle/>
          <a:p>
            <a:pPr algn="ctr"/>
            <a:r>
              <a:rPr lang="ru-RU" sz="2800" dirty="0">
                <a:solidFill>
                  <a:srgbClr val="0070C0"/>
                </a:solidFill>
                <a:latin typeface="Calibri"/>
                <a:ea typeface="+mj-ea"/>
                <a:cs typeface="+mj-cs"/>
              </a:rPr>
              <a:t>Посадили затравку на колечко из </a:t>
            </a:r>
            <a:r>
              <a:rPr lang="ru-RU" sz="2800" dirty="0" smtClean="0">
                <a:solidFill>
                  <a:srgbClr val="0070C0"/>
                </a:solidFill>
                <a:latin typeface="Calibri"/>
                <a:ea typeface="+mj-ea"/>
                <a:cs typeface="+mj-cs"/>
              </a:rPr>
              <a:t>        шерстяных </a:t>
            </a:r>
            <a:r>
              <a:rPr lang="ru-RU" sz="2800" dirty="0">
                <a:solidFill>
                  <a:srgbClr val="0070C0"/>
                </a:solidFill>
                <a:latin typeface="Calibri"/>
                <a:ea typeface="+mj-ea"/>
                <a:cs typeface="+mj-cs"/>
              </a:rPr>
              <a:t>ниток</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pPr eaLnBrk="1" hangingPunct="1"/>
            <a:r>
              <a:rPr lang="ru-RU" b="1" dirty="0" smtClean="0"/>
              <a:t> </a:t>
            </a:r>
            <a:r>
              <a:rPr lang="ru-RU" b="1" dirty="0" smtClean="0">
                <a:solidFill>
                  <a:srgbClr val="00B0F0"/>
                </a:solidFill>
              </a:rPr>
              <a:t>Эпиграф  </a:t>
            </a:r>
            <a:endParaRPr lang="ru-RU" dirty="0" smtClean="0">
              <a:solidFill>
                <a:srgbClr val="00B0F0"/>
              </a:solidFill>
            </a:endParaRPr>
          </a:p>
        </p:txBody>
      </p:sp>
      <p:sp>
        <p:nvSpPr>
          <p:cNvPr id="16386" name="Содержимое 2"/>
          <p:cNvSpPr>
            <a:spLocks noGrp="1"/>
          </p:cNvSpPr>
          <p:nvPr>
            <p:ph sz="half" idx="1"/>
          </p:nvPr>
        </p:nvSpPr>
        <p:spPr>
          <a:xfrm>
            <a:off x="0" y="2643188"/>
            <a:ext cx="4038600" cy="2357437"/>
          </a:xfrm>
        </p:spPr>
        <p:txBody>
          <a:bodyPr/>
          <a:lstStyle/>
          <a:p>
            <a:pPr algn="ctr" eaLnBrk="1" hangingPunct="1">
              <a:buFont typeface="Arial" charset="0"/>
              <a:buNone/>
            </a:pPr>
            <a:r>
              <a:rPr lang="ru-RU" b="1" dirty="0" smtClean="0"/>
              <a:t>«Расскажи</a:t>
            </a:r>
            <a:r>
              <a:rPr lang="ru-RU" dirty="0" smtClean="0"/>
              <a:t> </a:t>
            </a:r>
            <a:r>
              <a:rPr lang="ru-RU" b="1" dirty="0" smtClean="0"/>
              <a:t>– и я забуду,</a:t>
            </a:r>
          </a:p>
          <a:p>
            <a:pPr algn="ctr" eaLnBrk="1" hangingPunct="1">
              <a:buFont typeface="Arial" charset="0"/>
              <a:buNone/>
            </a:pPr>
            <a:r>
              <a:rPr lang="ru-RU" b="1" dirty="0" smtClean="0"/>
              <a:t>Покажи – и я запомню,</a:t>
            </a:r>
          </a:p>
          <a:p>
            <a:pPr algn="ctr" eaLnBrk="1" hangingPunct="1">
              <a:buFont typeface="Arial" charset="0"/>
              <a:buNone/>
            </a:pPr>
            <a:r>
              <a:rPr lang="ru-RU" b="1" dirty="0" smtClean="0"/>
              <a:t>Сделаю – и я пойму!»</a:t>
            </a:r>
          </a:p>
          <a:p>
            <a:pPr eaLnBrk="1" hangingPunct="1">
              <a:buFont typeface="Arial" charset="0"/>
              <a:buNone/>
            </a:pPr>
            <a:r>
              <a:rPr lang="ru-RU" sz="1800" b="1" dirty="0" smtClean="0"/>
              <a:t>                             </a:t>
            </a:r>
            <a:r>
              <a:rPr lang="ru-RU" sz="1600" b="1" dirty="0" smtClean="0"/>
              <a:t> </a:t>
            </a:r>
            <a:r>
              <a:rPr lang="ru-RU" sz="1600" b="1" dirty="0" smtClean="0">
                <a:latin typeface="Arial" charset="0"/>
              </a:rPr>
              <a:t>Восточная</a:t>
            </a:r>
            <a:r>
              <a:rPr lang="ru-RU" sz="1800" b="1" dirty="0" smtClean="0"/>
              <a:t> мудрость</a:t>
            </a:r>
          </a:p>
          <a:p>
            <a:pPr eaLnBrk="1" hangingPunct="1">
              <a:buFont typeface="Arial" charset="0"/>
              <a:buNone/>
            </a:pPr>
            <a:endParaRPr lang="ru-RU" b="1" dirty="0" smtClean="0"/>
          </a:p>
          <a:p>
            <a:pPr eaLnBrk="1" hangingPunct="1">
              <a:buFont typeface="Arial" charset="0"/>
              <a:buNone/>
            </a:pPr>
            <a:endParaRPr lang="ru-RU" dirty="0" smtClean="0"/>
          </a:p>
        </p:txBody>
      </p:sp>
      <p:pic>
        <p:nvPicPr>
          <p:cNvPr id="16387" name="Picture 2"/>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3929063" y="2286000"/>
            <a:ext cx="4838700" cy="30003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advTm="3157">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0070C0"/>
                </a:solidFill>
              </a:rPr>
              <a:t>Эти кристаллы выросли на обыкновенной </a:t>
            </a:r>
            <a:r>
              <a:rPr lang="ru-RU" sz="2800" smtClean="0">
                <a:solidFill>
                  <a:srgbClr val="0070C0"/>
                </a:solidFill>
              </a:rPr>
              <a:t>еловой шишке</a:t>
            </a:r>
            <a:endParaRPr lang="ru-RU" sz="2800" dirty="0">
              <a:solidFill>
                <a:srgbClr val="0070C0"/>
              </a:solidFill>
            </a:endParaRPr>
          </a:p>
        </p:txBody>
      </p:sp>
      <p:pic>
        <p:nvPicPr>
          <p:cNvPr id="1026" name="Picture 2"/>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611560" y="1412776"/>
            <a:ext cx="4529476" cy="339710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16016" y="3501008"/>
            <a:ext cx="4119120" cy="30893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B0F0"/>
                </a:solidFill>
              </a:rPr>
              <a:t>Пытливые исследователи соли</a:t>
            </a:r>
            <a:endParaRPr lang="ru-RU" dirty="0">
              <a:solidFill>
                <a:srgbClr val="00B0F0"/>
              </a:solidFill>
            </a:endParaRPr>
          </a:p>
        </p:txBody>
      </p:sp>
      <p:pic>
        <p:nvPicPr>
          <p:cNvPr id="1026" name="Picture 2"/>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554691" y="1600200"/>
            <a:ext cx="6034617" cy="45259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p:txBody>
          <a:bodyPr/>
          <a:lstStyle/>
          <a:p>
            <a:r>
              <a:rPr lang="ru-RU" sz="2800" smtClean="0">
                <a:solidFill>
                  <a:srgbClr val="0099CC"/>
                </a:solidFill>
              </a:rPr>
              <a:t>Опыт 4. «Соль растворяется в воде»</a:t>
            </a:r>
          </a:p>
        </p:txBody>
      </p:sp>
      <p:sp>
        <p:nvSpPr>
          <p:cNvPr id="36866" name="Rectangle 3"/>
          <p:cNvSpPr>
            <a:spLocks noGrp="1"/>
          </p:cNvSpPr>
          <p:nvPr>
            <p:ph type="body" idx="1"/>
          </p:nvPr>
        </p:nvSpPr>
        <p:spPr/>
        <p:txBody>
          <a:bodyPr/>
          <a:lstStyle/>
          <a:p>
            <a:pPr>
              <a:lnSpc>
                <a:spcPct val="80000"/>
              </a:lnSpc>
            </a:pPr>
            <a:r>
              <a:rPr lang="ru-RU" sz="1800" dirty="0" smtClean="0"/>
              <a:t>Взяли два прозрачных стакана : один с горячей водой, другой – с холодной. Положили в оба стакана по 2 столовых ложки соли. И хорошо размешивали полученные растворы ложкой.  Убедились, что в горячей воде соль растворилась быстрее.</a:t>
            </a:r>
          </a:p>
          <a:p>
            <a:pPr>
              <a:lnSpc>
                <a:spcPct val="80000"/>
              </a:lnSpc>
            </a:pPr>
            <a:r>
              <a:rPr lang="ru-RU" sz="1800" dirty="0" smtClean="0"/>
              <a:t> </a:t>
            </a:r>
            <a:r>
              <a:rPr lang="ru-RU" sz="1800" b="1" dirty="0" smtClean="0"/>
              <a:t>Вывод : </a:t>
            </a:r>
            <a:r>
              <a:rPr lang="ru-RU" sz="1800" dirty="0" smtClean="0"/>
              <a:t>чем выше температура воды, тем быстрее растворяется  соль.</a:t>
            </a:r>
          </a:p>
        </p:txBody>
      </p:sp>
      <p:pic>
        <p:nvPicPr>
          <p:cNvPr id="2"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07704" y="2996952"/>
            <a:ext cx="4767192" cy="357539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r>
              <a:rPr lang="ru-RU" sz="2800" smtClean="0">
                <a:solidFill>
                  <a:srgbClr val="0099CC"/>
                </a:solidFill>
              </a:rPr>
              <a:t>Опыт 5. «Незамерзающая соль»</a:t>
            </a:r>
          </a:p>
        </p:txBody>
      </p:sp>
      <p:sp>
        <p:nvSpPr>
          <p:cNvPr id="37890" name="Rectangle 3"/>
          <p:cNvSpPr>
            <a:spLocks noGrp="1"/>
          </p:cNvSpPr>
          <p:nvPr>
            <p:ph type="body" idx="1"/>
          </p:nvPr>
        </p:nvSpPr>
        <p:spPr/>
        <p:txBody>
          <a:bodyPr/>
          <a:lstStyle/>
          <a:p>
            <a:pPr>
              <a:lnSpc>
                <a:spcPct val="90000"/>
              </a:lnSpc>
            </a:pPr>
            <a:r>
              <a:rPr lang="ru-RU" sz="1800" smtClean="0"/>
              <a:t>Зимой на дорогах и тропинках образуется лёд, бывает гололедица. Чтобы люди не падали и не происходили аварии, лёд посыпают солью. Мы налили в две чашечки воды, в одну добавили и размешали соль. Потом обе чашки  поставили в морозилку. Через 8 часов обнаружили, что пресная вода превратилась в лёд, а солёная стала холодной, но не замерзла. Оставили воду в морозильной камере. Через два дня проверили. Солёная вода немного замерзла, похожа на жидкую кашу.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ru-RU" sz="2800" smtClean="0">
                <a:solidFill>
                  <a:srgbClr val="0099CC"/>
                </a:solidFill>
              </a:rPr>
              <a:t>Опыт 6. «Соль - чистящее средство»</a:t>
            </a:r>
          </a:p>
        </p:txBody>
      </p:sp>
      <p:sp>
        <p:nvSpPr>
          <p:cNvPr id="38914" name="Rectangle 3"/>
          <p:cNvSpPr>
            <a:spLocks noGrp="1"/>
          </p:cNvSpPr>
          <p:nvPr>
            <p:ph type="body" idx="1"/>
          </p:nvPr>
        </p:nvSpPr>
        <p:spPr/>
        <p:txBody>
          <a:bodyPr/>
          <a:lstStyle/>
          <a:p>
            <a:pPr>
              <a:buNone/>
            </a:pPr>
            <a:r>
              <a:rPr lang="ru-RU" sz="2000" dirty="0" smtClean="0"/>
              <a:t>      </a:t>
            </a:r>
            <a:r>
              <a:rPr lang="ru-RU" sz="1800" dirty="0" smtClean="0"/>
              <a:t>Мы взяли грязный бокал, насыпали на губку немного соли и помыли бокал. Он стал чистым, даже блестел на свету.</a:t>
            </a:r>
          </a:p>
          <a:p>
            <a:pPr>
              <a:buNone/>
            </a:pPr>
            <a:r>
              <a:rPr lang="ru-RU" sz="2000" b="1" dirty="0" smtClean="0"/>
              <a:t>       Вывод:  </a:t>
            </a:r>
            <a:r>
              <a:rPr lang="ru-RU" sz="1800" dirty="0" smtClean="0"/>
              <a:t>С помощью соли можно мыть посуду. </a:t>
            </a: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23728" y="2960948"/>
            <a:ext cx="4824536" cy="36184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p:nvPr>
        </p:nvSpPr>
        <p:spPr/>
        <p:txBody>
          <a:bodyPr/>
          <a:lstStyle/>
          <a:p>
            <a:pPr eaLnBrk="1" hangingPunct="1"/>
            <a:r>
              <a:rPr lang="ru-RU" b="1" smtClean="0">
                <a:solidFill>
                  <a:srgbClr val="00B0F0"/>
                </a:solidFill>
              </a:rPr>
              <a:t>Цель</a:t>
            </a:r>
          </a:p>
        </p:txBody>
      </p:sp>
      <p:sp>
        <p:nvSpPr>
          <p:cNvPr id="41986" name="Содержимое 2"/>
          <p:cNvSpPr>
            <a:spLocks noGrp="1"/>
          </p:cNvSpPr>
          <p:nvPr>
            <p:ph idx="1"/>
          </p:nvPr>
        </p:nvSpPr>
        <p:spPr/>
        <p:txBody>
          <a:bodyPr/>
          <a:lstStyle/>
          <a:p>
            <a:pPr eaLnBrk="1" hangingPunct="1">
              <a:buFont typeface="Arial" charset="0"/>
              <a:buNone/>
            </a:pPr>
            <a:r>
              <a:rPr lang="ru-RU" sz="2800" dirty="0" smtClean="0"/>
              <a:t>          Создание условий для формирования основ целостного мировидения детей средствами изобретательной деятельности</a:t>
            </a:r>
          </a:p>
          <a:p>
            <a:pPr eaLnBrk="1" hangingPunct="1">
              <a:buFont typeface="Arial" charset="0"/>
              <a:buNone/>
            </a:pPr>
            <a:endParaRPr lang="ru-RU" sz="2800" dirty="0" smtClean="0"/>
          </a:p>
        </p:txBody>
      </p:sp>
    </p:spTree>
  </p:cSld>
  <p:clrMapOvr>
    <a:masterClrMapping/>
  </p:clrMapOvr>
  <p:transition advTm="4265"/>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38" y="500063"/>
            <a:ext cx="7772400" cy="1643062"/>
          </a:xfrm>
        </p:spPr>
        <p:txBody>
          <a:bodyPr rtlCol="0">
            <a:normAutofit fontScale="90000"/>
          </a:bodyPr>
          <a:lstStyle/>
          <a:p>
            <a:pPr eaLnBrk="1" fontAlgn="auto" hangingPunct="1">
              <a:spcAft>
                <a:spcPts val="0"/>
              </a:spcAft>
              <a:defRPr/>
            </a:pPr>
            <a:r>
              <a:rPr lang="ru-RU" b="1" dirty="0">
                <a:solidFill>
                  <a:srgbClr val="00B0F0"/>
                </a:solidFill>
              </a:rPr>
              <a:t>Учебно-педагогические </a:t>
            </a:r>
            <a:r>
              <a:rPr lang="ru-RU" b="1" dirty="0" smtClean="0">
                <a:solidFill>
                  <a:srgbClr val="00B0F0"/>
                </a:solidFill>
              </a:rPr>
              <a:t>задачи</a:t>
            </a:r>
            <a:r>
              <a:rPr lang="ru-RU" dirty="0"/>
              <a:t/>
            </a:r>
            <a:br>
              <a:rPr lang="ru-RU" dirty="0"/>
            </a:br>
            <a:r>
              <a:rPr lang="ru-RU" b="1" dirty="0"/>
              <a:t> </a:t>
            </a:r>
            <a:r>
              <a:rPr lang="ru-RU" dirty="0"/>
              <a:t/>
            </a:r>
            <a:br>
              <a:rPr lang="ru-RU" dirty="0"/>
            </a:br>
            <a:endParaRPr lang="ru-RU" dirty="0"/>
          </a:p>
        </p:txBody>
      </p:sp>
      <p:sp>
        <p:nvSpPr>
          <p:cNvPr id="43010" name="Подзаголовок 2"/>
          <p:cNvSpPr>
            <a:spLocks noGrp="1"/>
          </p:cNvSpPr>
          <p:nvPr>
            <p:ph type="subTitle" idx="1"/>
          </p:nvPr>
        </p:nvSpPr>
        <p:spPr>
          <a:xfrm>
            <a:off x="1116013" y="1196975"/>
            <a:ext cx="6786562" cy="4424363"/>
          </a:xfrm>
        </p:spPr>
        <p:txBody>
          <a:bodyPr/>
          <a:lstStyle/>
          <a:p>
            <a:pPr algn="l" eaLnBrk="1" hangingPunct="1">
              <a:lnSpc>
                <a:spcPct val="80000"/>
              </a:lnSpc>
              <a:buFont typeface="Wingdings" pitchFamily="2" charset="2"/>
              <a:buChar char="v"/>
            </a:pPr>
            <a:r>
              <a:rPr lang="ru-RU" sz="2000" smtClean="0">
                <a:solidFill>
                  <a:srgbClr val="141117"/>
                </a:solidFill>
              </a:rPr>
              <a:t> </a:t>
            </a:r>
            <a:r>
              <a:rPr lang="ru-RU" sz="1800" smtClean="0">
                <a:solidFill>
                  <a:srgbClr val="141117"/>
                </a:solidFill>
              </a:rPr>
              <a:t>Формировать представление о соли, как о продукте, необходимом  для        человека</a:t>
            </a:r>
          </a:p>
          <a:p>
            <a:pPr algn="l" eaLnBrk="1" hangingPunct="1">
              <a:lnSpc>
                <a:spcPct val="80000"/>
              </a:lnSpc>
              <a:buFont typeface="Wingdings" pitchFamily="2" charset="2"/>
              <a:buChar char="v"/>
            </a:pPr>
            <a:r>
              <a:rPr lang="ru-RU" sz="1800" smtClean="0">
                <a:solidFill>
                  <a:srgbClr val="141117"/>
                </a:solidFill>
              </a:rPr>
              <a:t> Развивать познавательные интересы детей в процессе изобретательной деятельности</a:t>
            </a:r>
          </a:p>
          <a:p>
            <a:pPr algn="l" eaLnBrk="1" hangingPunct="1">
              <a:lnSpc>
                <a:spcPct val="80000"/>
              </a:lnSpc>
              <a:buFont typeface="Wingdings" pitchFamily="2" charset="2"/>
              <a:buChar char="v"/>
            </a:pPr>
            <a:r>
              <a:rPr lang="ru-RU" sz="1800" smtClean="0">
                <a:solidFill>
                  <a:srgbClr val="141117"/>
                </a:solidFill>
              </a:rPr>
              <a:t> Учить наблюдать причинно- следственные связи, делать выводы;</a:t>
            </a:r>
          </a:p>
          <a:p>
            <a:pPr algn="l" eaLnBrk="1" hangingPunct="1">
              <a:lnSpc>
                <a:spcPct val="80000"/>
              </a:lnSpc>
              <a:buFont typeface="Wingdings" pitchFamily="2" charset="2"/>
              <a:buChar char="v"/>
            </a:pPr>
            <a:r>
              <a:rPr lang="ru-RU" sz="1800" smtClean="0">
                <a:solidFill>
                  <a:srgbClr val="141117"/>
                </a:solidFill>
              </a:rPr>
              <a:t> Познакомить детей с особенностями соли, её свойствами  и качествами  опытным путём</a:t>
            </a:r>
          </a:p>
          <a:p>
            <a:pPr algn="l" eaLnBrk="1" hangingPunct="1">
              <a:lnSpc>
                <a:spcPct val="80000"/>
              </a:lnSpc>
              <a:buFont typeface="Wingdings" pitchFamily="2" charset="2"/>
              <a:buChar char="v"/>
            </a:pPr>
            <a:r>
              <a:rPr lang="ru-RU" sz="1800" smtClean="0">
                <a:solidFill>
                  <a:srgbClr val="141117"/>
                </a:solidFill>
              </a:rPr>
              <a:t> Формировать опыт выполнения техники безопасности при проведении опытов</a:t>
            </a:r>
          </a:p>
          <a:p>
            <a:pPr algn="l" eaLnBrk="1" hangingPunct="1">
              <a:lnSpc>
                <a:spcPct val="80000"/>
              </a:lnSpc>
              <a:buFont typeface="Wingdings" pitchFamily="2" charset="2"/>
              <a:buChar char="v"/>
            </a:pPr>
            <a:r>
              <a:rPr lang="ru-RU" sz="1800" smtClean="0">
                <a:solidFill>
                  <a:srgbClr val="141117"/>
                </a:solidFill>
              </a:rPr>
              <a:t> Научить применять соль на практике</a:t>
            </a:r>
          </a:p>
          <a:p>
            <a:pPr algn="l" eaLnBrk="1" hangingPunct="1">
              <a:lnSpc>
                <a:spcPct val="80000"/>
              </a:lnSpc>
              <a:buFont typeface="Wingdings" pitchFamily="2" charset="2"/>
              <a:buChar char="v"/>
            </a:pPr>
            <a:r>
              <a:rPr lang="ru-RU" sz="1800" smtClean="0">
                <a:solidFill>
                  <a:srgbClr val="141117"/>
                </a:solidFill>
              </a:rPr>
              <a:t> Воспитывать любознательность, бережное отношение к своему здоровью</a:t>
            </a:r>
          </a:p>
          <a:p>
            <a:pPr algn="l" eaLnBrk="1" hangingPunct="1">
              <a:lnSpc>
                <a:spcPct val="80000"/>
              </a:lnSpc>
              <a:buFont typeface="Wingdings" pitchFamily="2" charset="2"/>
              <a:buChar char="v"/>
            </a:pPr>
            <a:r>
              <a:rPr lang="ru-RU" sz="1800" smtClean="0">
                <a:solidFill>
                  <a:srgbClr val="141117"/>
                </a:solidFill>
              </a:rPr>
              <a:t> Развивать эмоционально-ценностное отношение к миру</a:t>
            </a:r>
          </a:p>
          <a:p>
            <a:pPr algn="l" eaLnBrk="1" hangingPunct="1">
              <a:lnSpc>
                <a:spcPct val="80000"/>
              </a:lnSpc>
              <a:buFont typeface="Wingdings" pitchFamily="2" charset="2"/>
              <a:buChar char="v"/>
            </a:pPr>
            <a:r>
              <a:rPr lang="ru-RU" sz="1800" smtClean="0">
                <a:solidFill>
                  <a:srgbClr val="141117"/>
                </a:solidFill>
              </a:rPr>
              <a:t> Развивать творческие способности и коммуникативные навыки детей</a:t>
            </a:r>
          </a:p>
          <a:p>
            <a:pPr algn="l" eaLnBrk="1" hangingPunct="1">
              <a:lnSpc>
                <a:spcPct val="80000"/>
              </a:lnSpc>
              <a:buFont typeface="Wingdings" pitchFamily="2" charset="2"/>
              <a:buChar char="v"/>
            </a:pPr>
            <a:r>
              <a:rPr lang="ru-RU" sz="1800" smtClean="0">
                <a:solidFill>
                  <a:srgbClr val="141117"/>
                </a:solidFill>
              </a:rPr>
              <a:t> Развивать воображение, любознательность, уверенность в своих силах</a:t>
            </a:r>
          </a:p>
          <a:p>
            <a:pPr algn="l" eaLnBrk="1" hangingPunct="1">
              <a:lnSpc>
                <a:spcPct val="80000"/>
              </a:lnSpc>
            </a:pPr>
            <a:endParaRPr lang="ru-RU" sz="1800" smtClean="0">
              <a:solidFill>
                <a:srgbClr val="898989"/>
              </a:solidFill>
            </a:endParaRPr>
          </a:p>
        </p:txBody>
      </p:sp>
    </p:spTree>
  </p:cSld>
  <p:clrMapOvr>
    <a:masterClrMapping/>
  </p:clrMapOvr>
  <p:transition advTm="8234"/>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1"/>
          <p:cNvSpPr>
            <a:spLocks noGrp="1"/>
          </p:cNvSpPr>
          <p:nvPr>
            <p:ph type="title"/>
          </p:nvPr>
        </p:nvSpPr>
        <p:spPr>
          <a:xfrm>
            <a:off x="428625" y="428625"/>
            <a:ext cx="8229600" cy="1143000"/>
          </a:xfrm>
        </p:spPr>
        <p:txBody>
          <a:bodyPr/>
          <a:lstStyle/>
          <a:p>
            <a:pPr eaLnBrk="1" hangingPunct="1"/>
            <a:r>
              <a:rPr lang="ru-RU" b="1" dirty="0" smtClean="0">
                <a:solidFill>
                  <a:srgbClr val="00B0F0"/>
                </a:solidFill>
              </a:rPr>
              <a:t>Ожидаемый результат</a:t>
            </a:r>
            <a:endParaRPr lang="ru-RU" dirty="0" smtClean="0">
              <a:solidFill>
                <a:srgbClr val="00B0F0"/>
              </a:solidFill>
            </a:endParaRPr>
          </a:p>
        </p:txBody>
      </p:sp>
      <p:sp>
        <p:nvSpPr>
          <p:cNvPr id="3" name="Содержимое 2"/>
          <p:cNvSpPr>
            <a:spLocks noGrp="1"/>
          </p:cNvSpPr>
          <p:nvPr>
            <p:ph sz="half" idx="1"/>
          </p:nvPr>
        </p:nvSpPr>
        <p:spPr>
          <a:xfrm>
            <a:off x="714375" y="3446463"/>
            <a:ext cx="7686675" cy="3411537"/>
          </a:xfrm>
        </p:spPr>
        <p:txBody>
          <a:bodyPr rtlCol="0">
            <a:normAutofit fontScale="70000" lnSpcReduction="20000"/>
          </a:bodyPr>
          <a:lstStyle/>
          <a:p>
            <a:pPr eaLnBrk="1" fontAlgn="auto" hangingPunct="1">
              <a:spcAft>
                <a:spcPts val="0"/>
              </a:spcAft>
              <a:buFont typeface="Wingdings" pitchFamily="2" charset="2"/>
              <a:buChar char="v"/>
              <a:defRPr/>
            </a:pPr>
            <a:r>
              <a:rPr lang="ru-RU" sz="4200" dirty="0" smtClean="0"/>
              <a:t>Появление </a:t>
            </a:r>
            <a:r>
              <a:rPr lang="ru-RU" sz="4200" dirty="0"/>
              <a:t>интереса к исследованию </a:t>
            </a:r>
            <a:r>
              <a:rPr lang="ru-RU" sz="4200" dirty="0" smtClean="0"/>
              <a:t>природы</a:t>
            </a:r>
            <a:endParaRPr lang="ru-RU" sz="4200" dirty="0"/>
          </a:p>
          <a:p>
            <a:pPr eaLnBrk="1" fontAlgn="auto" hangingPunct="1">
              <a:spcAft>
                <a:spcPts val="0"/>
              </a:spcAft>
              <a:buFont typeface="Wingdings" pitchFamily="2" charset="2"/>
              <a:buChar char="v"/>
              <a:defRPr/>
            </a:pPr>
            <a:r>
              <a:rPr lang="ru-RU" sz="4200" dirty="0" smtClean="0"/>
              <a:t>Формирование знаний, навыков экспериментирования; повышения уровня усвоения программного материала</a:t>
            </a:r>
            <a:endParaRPr lang="ru-RU" sz="4200" dirty="0"/>
          </a:p>
          <a:p>
            <a:pPr eaLnBrk="1" fontAlgn="auto" hangingPunct="1">
              <a:spcAft>
                <a:spcPts val="0"/>
              </a:spcAft>
              <a:buFont typeface="Wingdings" pitchFamily="2" charset="2"/>
              <a:buChar char="v"/>
              <a:defRPr/>
            </a:pPr>
            <a:r>
              <a:rPr lang="ru-RU" sz="4200" dirty="0" smtClean="0"/>
              <a:t>Развитие </a:t>
            </a:r>
            <a:r>
              <a:rPr lang="ru-RU" sz="4200" dirty="0"/>
              <a:t>наблюдательности, внимания,  умения сравнивать, видеть причинно- следственные </a:t>
            </a:r>
            <a:r>
              <a:rPr lang="ru-RU" sz="4200" dirty="0" smtClean="0"/>
              <a:t>связи</a:t>
            </a:r>
            <a:endParaRPr lang="ru-RU" sz="4200" dirty="0"/>
          </a:p>
          <a:p>
            <a:pPr eaLnBrk="1" fontAlgn="auto" hangingPunct="1">
              <a:spcAft>
                <a:spcPts val="0"/>
              </a:spcAft>
              <a:buFont typeface="Arial" pitchFamily="34" charset="0"/>
              <a:buNone/>
              <a:defRPr/>
            </a:pPr>
            <a:endParaRPr lang="ru-RU" dirty="0"/>
          </a:p>
        </p:txBody>
      </p:sp>
      <p:sp>
        <p:nvSpPr>
          <p:cNvPr id="48131" name="Содержимое 3"/>
          <p:cNvSpPr>
            <a:spLocks noGrp="1"/>
          </p:cNvSpPr>
          <p:nvPr>
            <p:ph sz="half" idx="2"/>
          </p:nvPr>
        </p:nvSpPr>
        <p:spPr>
          <a:xfrm>
            <a:off x="5000625" y="1714500"/>
            <a:ext cx="4038600" cy="1571625"/>
          </a:xfrm>
        </p:spPr>
        <p:txBody>
          <a:bodyPr/>
          <a:lstStyle/>
          <a:p>
            <a:pPr eaLnBrk="1" hangingPunct="1">
              <a:lnSpc>
                <a:spcPct val="80000"/>
              </a:lnSpc>
            </a:pPr>
            <a:r>
              <a:rPr lang="ru-RU" sz="1300" smtClean="0"/>
              <a:t>«Чем больше ребенок видел, слышал, пережил,</a:t>
            </a:r>
          </a:p>
          <a:p>
            <a:pPr eaLnBrk="1" hangingPunct="1">
              <a:lnSpc>
                <a:spcPct val="80000"/>
              </a:lnSpc>
            </a:pPr>
            <a:r>
              <a:rPr lang="ru-RU" sz="1300" smtClean="0"/>
              <a:t>чем большим количеством элементов  действи-</a:t>
            </a:r>
          </a:p>
          <a:p>
            <a:pPr eaLnBrk="1" hangingPunct="1">
              <a:lnSpc>
                <a:spcPct val="80000"/>
              </a:lnSpc>
            </a:pPr>
            <a:r>
              <a:rPr lang="ru-RU" sz="1300" smtClean="0"/>
              <a:t>тельности он располагает в своем опыте, тем</a:t>
            </a:r>
          </a:p>
          <a:p>
            <a:pPr eaLnBrk="1" hangingPunct="1">
              <a:lnSpc>
                <a:spcPct val="80000"/>
              </a:lnSpc>
            </a:pPr>
            <a:r>
              <a:rPr lang="ru-RU" sz="1300" smtClean="0"/>
              <a:t>значительнее и продуктивнее при других равных</a:t>
            </a:r>
          </a:p>
          <a:p>
            <a:pPr eaLnBrk="1" hangingPunct="1">
              <a:lnSpc>
                <a:spcPct val="80000"/>
              </a:lnSpc>
            </a:pPr>
            <a:r>
              <a:rPr lang="ru-RU" sz="1300" smtClean="0"/>
              <a:t>условиях будет его творческая деятельность»</a:t>
            </a:r>
          </a:p>
          <a:p>
            <a:pPr eaLnBrk="1" hangingPunct="1">
              <a:lnSpc>
                <a:spcPct val="80000"/>
              </a:lnSpc>
              <a:buFont typeface="Arial" charset="0"/>
              <a:buNone/>
            </a:pPr>
            <a:r>
              <a:rPr lang="ru-RU" sz="1300" smtClean="0"/>
              <a:t> </a:t>
            </a:r>
          </a:p>
          <a:p>
            <a:pPr algn="r" eaLnBrk="1" hangingPunct="1">
              <a:lnSpc>
                <a:spcPct val="80000"/>
              </a:lnSpc>
              <a:buFont typeface="Arial" charset="0"/>
              <a:buNone/>
            </a:pPr>
            <a:r>
              <a:rPr lang="en-US" sz="1300" smtClean="0"/>
              <a:t>Л.С. Выготски</a:t>
            </a:r>
            <a:r>
              <a:rPr lang="ru-RU" sz="1300" smtClean="0"/>
              <a:t>й </a:t>
            </a:r>
          </a:p>
          <a:p>
            <a:pPr eaLnBrk="1" hangingPunct="1">
              <a:lnSpc>
                <a:spcPct val="80000"/>
              </a:lnSpc>
            </a:pPr>
            <a:endParaRPr lang="ru-RU" sz="1300" smtClean="0"/>
          </a:p>
        </p:txBody>
      </p:sp>
    </p:spTree>
  </p:cSld>
  <p:clrMapOvr>
    <a:masterClrMapping/>
  </p:clrMapOvr>
  <p:transition advTm="2781"/>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115328" cy="1368412"/>
          </a:xfrm>
        </p:spPr>
        <p:txBody>
          <a:bodyPr/>
          <a:lstStyle/>
          <a:p>
            <a:r>
              <a:rPr lang="ru-RU" sz="2800" b="1" dirty="0" smtClean="0">
                <a:solidFill>
                  <a:srgbClr val="00B0F0"/>
                </a:solidFill>
                <a:cs typeface="Times New Roman" pitchFamily="18" charset="0"/>
              </a:rPr>
              <a:t>Диаграмма показателя  уровня усвоения комплексной программы по разделу </a:t>
            </a:r>
            <a:br>
              <a:rPr lang="ru-RU" sz="2800" b="1" dirty="0" smtClean="0">
                <a:solidFill>
                  <a:srgbClr val="00B0F0"/>
                </a:solidFill>
                <a:cs typeface="Times New Roman" pitchFamily="18" charset="0"/>
              </a:rPr>
            </a:br>
            <a:r>
              <a:rPr lang="ru-RU" sz="2800" b="1" dirty="0" smtClean="0">
                <a:solidFill>
                  <a:srgbClr val="00B0F0"/>
                </a:solidFill>
                <a:cs typeface="Times New Roman" pitchFamily="18" charset="0"/>
              </a:rPr>
              <a:t>«  Ребенок и окружающий мир» (высокий и средний уровень) </a:t>
            </a:r>
            <a:r>
              <a:rPr lang="ru-RU" sz="2800" b="1" smtClean="0">
                <a:solidFill>
                  <a:srgbClr val="00B0F0"/>
                </a:solidFill>
                <a:cs typeface="Times New Roman" pitchFamily="18" charset="0"/>
              </a:rPr>
              <a:t>за 2014-2015 </a:t>
            </a:r>
            <a:r>
              <a:rPr lang="ru-RU" sz="2800" b="1" dirty="0" err="1" smtClean="0">
                <a:solidFill>
                  <a:srgbClr val="00B0F0"/>
                </a:solidFill>
                <a:cs typeface="Times New Roman" pitchFamily="18" charset="0"/>
              </a:rPr>
              <a:t>уч.год</a:t>
            </a:r>
            <a:r>
              <a:rPr lang="ru-RU" sz="2800" b="1" dirty="0" smtClean="0">
                <a:solidFill>
                  <a:srgbClr val="00B0F0"/>
                </a:solidFill>
                <a:cs typeface="Times New Roman" pitchFamily="18" charset="0"/>
              </a:rPr>
              <a:t>.</a:t>
            </a:r>
            <a:endParaRPr lang="ru-RU" sz="2800" b="1" dirty="0">
              <a:solidFill>
                <a:srgbClr val="00B0F0"/>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Заголовок 1"/>
          <p:cNvSpPr>
            <a:spLocks noGrp="1"/>
          </p:cNvSpPr>
          <p:nvPr>
            <p:ph type="ctrTitle"/>
          </p:nvPr>
        </p:nvSpPr>
        <p:spPr>
          <a:xfrm>
            <a:off x="2357422" y="0"/>
            <a:ext cx="4500594" cy="642941"/>
          </a:xfrm>
        </p:spPr>
        <p:txBody>
          <a:bodyPr/>
          <a:lstStyle/>
          <a:p>
            <a:pPr eaLnBrk="1" hangingPunct="1"/>
            <a:r>
              <a:rPr lang="ru-RU" b="1" dirty="0" smtClean="0">
                <a:solidFill>
                  <a:srgbClr val="00B0F0"/>
                </a:solidFill>
              </a:rPr>
              <a:t>Выводы</a:t>
            </a:r>
          </a:p>
        </p:txBody>
      </p:sp>
      <p:sp>
        <p:nvSpPr>
          <p:cNvPr id="3" name="Подзаголовок 2"/>
          <p:cNvSpPr>
            <a:spLocks noGrp="1"/>
          </p:cNvSpPr>
          <p:nvPr>
            <p:ph type="subTitle" idx="1"/>
          </p:nvPr>
        </p:nvSpPr>
        <p:spPr>
          <a:xfrm>
            <a:off x="1142976" y="928670"/>
            <a:ext cx="7358114" cy="5929330"/>
          </a:xfrm>
        </p:spPr>
        <p:txBody>
          <a:bodyPr rtlCol="0">
            <a:noAutofit/>
          </a:bodyPr>
          <a:lstStyle/>
          <a:p>
            <a:pPr algn="just" eaLnBrk="1" fontAlgn="auto" hangingPunct="1">
              <a:spcAft>
                <a:spcPts val="0"/>
              </a:spcAft>
              <a:buFont typeface="Arial" pitchFamily="34" charset="0"/>
              <a:buNone/>
              <a:defRPr/>
            </a:pPr>
            <a:r>
              <a:rPr lang="ru-RU" sz="2400" dirty="0" smtClean="0">
                <a:solidFill>
                  <a:schemeClr val="tx2">
                    <a:lumMod val="50000"/>
                  </a:schemeClr>
                </a:solidFill>
              </a:rPr>
              <a:t>   В </a:t>
            </a:r>
            <a:r>
              <a:rPr lang="ru-RU" sz="2400" dirty="0">
                <a:solidFill>
                  <a:schemeClr val="tx2">
                    <a:lumMod val="50000"/>
                  </a:schemeClr>
                </a:solidFill>
              </a:rPr>
              <a:t>ходе исследовательской работы </a:t>
            </a:r>
            <a:r>
              <a:rPr lang="ru-RU" sz="2400" dirty="0" smtClean="0">
                <a:solidFill>
                  <a:schemeClr val="tx2">
                    <a:lumMod val="50000"/>
                  </a:schemeClr>
                </a:solidFill>
              </a:rPr>
              <a:t>дети выяснили, что такое поваренная соль и каким образом она попадает на наш стол. Узнали много нового об особенностях соли, ее свойствах </a:t>
            </a:r>
            <a:r>
              <a:rPr lang="ru-RU" sz="2400" dirty="0">
                <a:solidFill>
                  <a:schemeClr val="tx2">
                    <a:lumMod val="50000"/>
                  </a:schemeClr>
                </a:solidFill>
              </a:rPr>
              <a:t>и </a:t>
            </a:r>
            <a:r>
              <a:rPr lang="ru-RU" sz="2400" dirty="0" smtClean="0">
                <a:solidFill>
                  <a:schemeClr val="tx2">
                    <a:lumMod val="50000"/>
                  </a:schemeClr>
                </a:solidFill>
              </a:rPr>
              <a:t>качествах. Самостоятельно провели много интересных опытов с солью, познакомились с разными способами выращивания кристаллов. Из маленьких детей они превратились в маленьких исследователей:  научились анализировать полученные результаты, отвечать на вопросы, устанавливать  причинно-следственные связи. Существенно повысился их познавательный интерес на занятиях. И что немаловажно,   интересная совместная работа сплотила детей, они стали более терпимы друг к другу. А также убедились, что самые простые  и знакомые вещи могут быть необычными!</a:t>
            </a:r>
            <a:endParaRPr lang="ru-RU" sz="2400" dirty="0">
              <a:solidFill>
                <a:schemeClr val="tx2">
                  <a:lumMod val="50000"/>
                </a:schemeClr>
              </a:solidFill>
            </a:endParaRPr>
          </a:p>
          <a:p>
            <a:pPr algn="just" eaLnBrk="1" fontAlgn="auto" hangingPunct="1">
              <a:spcAft>
                <a:spcPts val="0"/>
              </a:spcAft>
              <a:buFont typeface="Arial" pitchFamily="34" charset="0"/>
              <a:buNone/>
              <a:defRPr/>
            </a:pPr>
            <a:r>
              <a:rPr lang="ru-RU" sz="2400" b="1" dirty="0">
                <a:solidFill>
                  <a:schemeClr val="tx2">
                    <a:lumMod val="50000"/>
                  </a:schemeClr>
                </a:solidFill>
              </a:rPr>
              <a:t> </a:t>
            </a:r>
            <a:endParaRPr lang="ru-RU" sz="2400" dirty="0">
              <a:solidFill>
                <a:schemeClr val="tx2">
                  <a:lumMod val="50000"/>
                </a:schemeClr>
              </a:solidFill>
            </a:endParaRPr>
          </a:p>
          <a:p>
            <a:pPr algn="just" eaLnBrk="1" fontAlgn="auto" hangingPunct="1">
              <a:spcAft>
                <a:spcPts val="0"/>
              </a:spcAft>
              <a:buFont typeface="Arial" pitchFamily="34" charset="0"/>
              <a:buNone/>
              <a:defRPr/>
            </a:pPr>
            <a:r>
              <a:rPr lang="ru-RU" sz="2400" b="1" dirty="0"/>
              <a:t> </a:t>
            </a:r>
            <a:r>
              <a:rPr lang="ru-RU" sz="2400" b="1" dirty="0" smtClean="0"/>
              <a:t> </a:t>
            </a:r>
            <a:endParaRPr lang="ru-RU" sz="2400" dirty="0"/>
          </a:p>
        </p:txBody>
      </p:sp>
    </p:spTree>
  </p:cSld>
  <p:clrMapOvr>
    <a:masterClrMapping/>
  </p:clrMapOvr>
  <p:transition advTm="314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p:nvPr>
        </p:nvSpPr>
        <p:spPr>
          <a:xfrm>
            <a:off x="857250" y="71438"/>
            <a:ext cx="7772400" cy="1470025"/>
          </a:xfrm>
        </p:spPr>
        <p:txBody>
          <a:bodyPr/>
          <a:lstStyle/>
          <a:p>
            <a:pPr eaLnBrk="1" hangingPunct="1"/>
            <a:r>
              <a:rPr lang="ru-RU" b="1" dirty="0" smtClean="0">
                <a:solidFill>
                  <a:srgbClr val="00B0F0"/>
                </a:solidFill>
              </a:rPr>
              <a:t>Актуальность</a:t>
            </a:r>
          </a:p>
        </p:txBody>
      </p:sp>
      <p:sp>
        <p:nvSpPr>
          <p:cNvPr id="3" name="Подзаголовок 2"/>
          <p:cNvSpPr>
            <a:spLocks noGrp="1"/>
          </p:cNvSpPr>
          <p:nvPr>
            <p:ph type="subTitle" idx="1"/>
          </p:nvPr>
        </p:nvSpPr>
        <p:spPr>
          <a:xfrm>
            <a:off x="928688" y="1643063"/>
            <a:ext cx="6843712" cy="3995737"/>
          </a:xfrm>
        </p:spPr>
        <p:txBody>
          <a:bodyPr rtlCol="0">
            <a:normAutofit fontScale="62500" lnSpcReduction="20000"/>
          </a:bodyPr>
          <a:lstStyle/>
          <a:p>
            <a:pPr algn="just" eaLnBrk="1" fontAlgn="auto" hangingPunct="1">
              <a:spcAft>
                <a:spcPts val="0"/>
              </a:spcAft>
              <a:buFont typeface="Arial" pitchFamily="34" charset="0"/>
              <a:buNone/>
              <a:defRPr/>
            </a:pPr>
            <a:r>
              <a:rPr lang="ru-RU" sz="3500" dirty="0" smtClean="0">
                <a:solidFill>
                  <a:schemeClr val="tx2">
                    <a:lumMod val="50000"/>
                  </a:schemeClr>
                </a:solidFill>
              </a:rPr>
              <a:t>    Сегодня мы часто </a:t>
            </a:r>
            <a:r>
              <a:rPr lang="ru-RU" sz="3500" dirty="0">
                <a:solidFill>
                  <a:schemeClr val="tx2">
                    <a:lumMod val="50000"/>
                  </a:schemeClr>
                </a:solidFill>
              </a:rPr>
              <a:t>сталкиваемся с тем, что ребёнок уже в 4 года говорит: «Я не умею, я не могу». Причём, если один  в эти слова вкладывает смысл «научи меня», то другой как бы говорит «не хочу и отстань </a:t>
            </a:r>
            <a:r>
              <a:rPr lang="ru-RU" sz="3500" dirty="0" smtClean="0">
                <a:solidFill>
                  <a:schemeClr val="tx2">
                    <a:lumMod val="50000"/>
                  </a:schemeClr>
                </a:solidFill>
              </a:rPr>
              <a:t>». </a:t>
            </a:r>
            <a:r>
              <a:rPr lang="ru-RU" sz="3500" dirty="0">
                <a:solidFill>
                  <a:schemeClr val="tx2">
                    <a:lumMod val="50000"/>
                  </a:schemeClr>
                </a:solidFill>
              </a:rPr>
              <a:t>Создание условий для детского экспериментирования позволяет педагогу естественно создать </a:t>
            </a:r>
            <a:r>
              <a:rPr lang="ru-RU" sz="3500" dirty="0" smtClean="0">
                <a:solidFill>
                  <a:schemeClr val="tx2">
                    <a:lumMod val="50000"/>
                  </a:schemeClr>
                </a:solidFill>
              </a:rPr>
              <a:t>атмосферу </a:t>
            </a:r>
            <a:r>
              <a:rPr lang="ru-RU" sz="3500" dirty="0">
                <a:solidFill>
                  <a:schemeClr val="tx2">
                    <a:lumMod val="50000"/>
                  </a:schemeClr>
                </a:solidFill>
              </a:rPr>
              <a:t>творческого единодушия, рождающую радость создания нового, где каждый ребёнок может найти себе дело по силам, интересам и способностям.</a:t>
            </a:r>
            <a:r>
              <a:rPr lang="ru-RU" sz="3500" b="1" dirty="0">
                <a:solidFill>
                  <a:schemeClr val="tx2">
                    <a:lumMod val="50000"/>
                  </a:schemeClr>
                </a:solidFill>
              </a:rPr>
              <a:t>      </a:t>
            </a:r>
            <a:endParaRPr lang="ru-RU" sz="3500" dirty="0">
              <a:solidFill>
                <a:schemeClr val="tx2">
                  <a:lumMod val="50000"/>
                </a:schemeClr>
              </a:solidFill>
            </a:endParaRPr>
          </a:p>
          <a:p>
            <a:pPr algn="just" eaLnBrk="1" fontAlgn="auto" hangingPunct="1">
              <a:spcAft>
                <a:spcPts val="0"/>
              </a:spcAft>
              <a:buFont typeface="Arial" pitchFamily="34" charset="0"/>
              <a:buNone/>
              <a:defRPr/>
            </a:pPr>
            <a:r>
              <a:rPr lang="ru-RU" sz="3500" b="1" dirty="0" smtClean="0">
                <a:solidFill>
                  <a:schemeClr val="tx2">
                    <a:lumMod val="50000"/>
                  </a:schemeClr>
                </a:solidFill>
              </a:rPr>
              <a:t>       Дети </a:t>
            </a:r>
            <a:r>
              <a:rPr lang="ru-RU" sz="3500" b="1" dirty="0">
                <a:solidFill>
                  <a:schemeClr val="tx2">
                    <a:lumMod val="50000"/>
                  </a:schemeClr>
                </a:solidFill>
              </a:rPr>
              <a:t>– пытливые исследователи окружающего мира. </a:t>
            </a:r>
            <a:r>
              <a:rPr lang="ru-RU" sz="3500" dirty="0">
                <a:solidFill>
                  <a:schemeClr val="tx2">
                    <a:lumMod val="50000"/>
                  </a:schemeClr>
                </a:solidFill>
              </a:rPr>
              <a:t>Исследовательская, поисковая </a:t>
            </a:r>
            <a:r>
              <a:rPr lang="ru-RU" sz="3500" dirty="0" smtClean="0">
                <a:solidFill>
                  <a:schemeClr val="tx2">
                    <a:lumMod val="50000"/>
                  </a:schemeClr>
                </a:solidFill>
              </a:rPr>
              <a:t>деятельность - </a:t>
            </a:r>
            <a:r>
              <a:rPr lang="ru-RU" sz="3500" dirty="0">
                <a:solidFill>
                  <a:schemeClr val="tx2">
                    <a:lumMod val="50000"/>
                  </a:schemeClr>
                </a:solidFill>
              </a:rPr>
              <a:t>это их естественное состояние, они настроены на познание окружающего мира, они хотят его познать.</a:t>
            </a:r>
          </a:p>
          <a:p>
            <a:pPr eaLnBrk="1" fontAlgn="auto" hangingPunct="1">
              <a:spcAft>
                <a:spcPts val="0"/>
              </a:spcAft>
              <a:buFont typeface="Arial" pitchFamily="34" charset="0"/>
              <a:buNone/>
              <a:defRPr/>
            </a:pPr>
            <a:r>
              <a:rPr lang="ru-RU" sz="3500" dirty="0"/>
              <a:t> </a:t>
            </a:r>
          </a:p>
          <a:p>
            <a:pPr eaLnBrk="1" fontAlgn="auto" hangingPunct="1">
              <a:spcAft>
                <a:spcPts val="0"/>
              </a:spcAft>
              <a:buFont typeface="Arial" pitchFamily="34" charset="0"/>
              <a:buNone/>
              <a:defRPr/>
            </a:pPr>
            <a:endParaRPr lang="ru-RU" dirty="0"/>
          </a:p>
        </p:txBody>
      </p:sp>
    </p:spTree>
  </p:cSld>
  <p:clrMapOvr>
    <a:masterClrMapping/>
  </p:clrMapOvr>
  <p:transition advTm="8531"/>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lstStyle/>
          <a:p>
            <a:r>
              <a:rPr lang="ru-RU" sz="2800" dirty="0" smtClean="0">
                <a:solidFill>
                  <a:srgbClr val="00B0F0"/>
                </a:solidFill>
              </a:rPr>
              <a:t>Изучение соли невозможно провести даже за год!</a:t>
            </a:r>
            <a:br>
              <a:rPr lang="ru-RU" sz="2800" dirty="0" smtClean="0">
                <a:solidFill>
                  <a:srgbClr val="00B0F0"/>
                </a:solidFill>
              </a:rPr>
            </a:br>
            <a:r>
              <a:rPr lang="ru-RU" sz="2800" dirty="0" smtClean="0">
                <a:solidFill>
                  <a:srgbClr val="00B0F0"/>
                </a:solidFill>
              </a:rPr>
              <a:t>Спасибо за внимание. Желаем </a:t>
            </a:r>
            <a:r>
              <a:rPr lang="ru-RU" sz="2800" smtClean="0">
                <a:solidFill>
                  <a:srgbClr val="00B0F0"/>
                </a:solidFill>
              </a:rPr>
              <a:t>творческих успехов!</a:t>
            </a:r>
            <a:endParaRPr lang="ru-RU" sz="2800" dirty="0">
              <a:solidFill>
                <a:srgbClr val="00B0F0"/>
              </a:solidFill>
            </a:endParaRPr>
          </a:p>
        </p:txBody>
      </p:sp>
      <p:pic>
        <p:nvPicPr>
          <p:cNvPr id="1026" name="Picture 2"/>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554691" y="1600200"/>
            <a:ext cx="6034617" cy="45259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785813" y="214313"/>
            <a:ext cx="7772400" cy="1470025"/>
          </a:xfrm>
        </p:spPr>
        <p:txBody>
          <a:bodyPr/>
          <a:lstStyle/>
          <a:p>
            <a:pPr eaLnBrk="1" hangingPunct="1"/>
            <a:r>
              <a:rPr lang="ru-RU" b="1" dirty="0" smtClean="0">
                <a:solidFill>
                  <a:srgbClr val="00B0F0"/>
                </a:solidFill>
              </a:rPr>
              <a:t>Проблема</a:t>
            </a:r>
          </a:p>
        </p:txBody>
      </p:sp>
      <p:sp>
        <p:nvSpPr>
          <p:cNvPr id="3" name="Подзаголовок 2"/>
          <p:cNvSpPr>
            <a:spLocks noGrp="1"/>
          </p:cNvSpPr>
          <p:nvPr>
            <p:ph type="subTitle" idx="1"/>
          </p:nvPr>
        </p:nvSpPr>
        <p:spPr>
          <a:xfrm>
            <a:off x="1143000" y="1785938"/>
            <a:ext cx="6786563" cy="4071937"/>
          </a:xfrm>
        </p:spPr>
        <p:txBody>
          <a:bodyPr rtlCol="0">
            <a:normAutofit/>
          </a:bodyPr>
          <a:lstStyle/>
          <a:p>
            <a:pPr eaLnBrk="1" fontAlgn="auto" hangingPunct="1">
              <a:spcAft>
                <a:spcPts val="0"/>
              </a:spcAft>
              <a:buFont typeface="Arial" pitchFamily="34" charset="0"/>
              <a:buNone/>
              <a:defRPr/>
            </a:pPr>
            <a:r>
              <a:rPr lang="ru-RU" dirty="0">
                <a:solidFill>
                  <a:schemeClr val="tx1"/>
                </a:solidFill>
              </a:rPr>
              <a:t>Соль - незаменимый продукт питания, о которой мы ничего не </a:t>
            </a:r>
            <a:r>
              <a:rPr lang="ru-RU" dirty="0" smtClean="0">
                <a:solidFill>
                  <a:schemeClr val="tx1"/>
                </a:solidFill>
              </a:rPr>
              <a:t>знаем</a:t>
            </a:r>
            <a:endParaRPr lang="ru-RU" dirty="0">
              <a:solidFill>
                <a:schemeClr val="tx1"/>
              </a:solidFill>
            </a:endParaRPr>
          </a:p>
          <a:p>
            <a:pPr eaLnBrk="1" fontAlgn="auto" hangingPunct="1">
              <a:spcAft>
                <a:spcPts val="0"/>
              </a:spcAft>
              <a:buFont typeface="Arial" pitchFamily="34" charset="0"/>
              <a:buNone/>
              <a:defRPr/>
            </a:pPr>
            <a:endParaRPr lang="ru-RU" dirty="0"/>
          </a:p>
        </p:txBody>
      </p:sp>
      <p:pic>
        <p:nvPicPr>
          <p:cNvPr id="20483" name="Picture 2" descr="C:\Documents and Settings\Максим\Рабочий стол\вопрос.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72063" y="2857500"/>
            <a:ext cx="2743200" cy="2414588"/>
          </a:xfrm>
          <a:prstGeom prst="rect">
            <a:avLst/>
          </a:prstGeom>
          <a:noFill/>
          <a:ln w="9525">
            <a:noFill/>
            <a:miter lim="800000"/>
            <a:headEnd/>
            <a:tailEnd/>
          </a:ln>
        </p:spPr>
      </p:pic>
    </p:spTree>
  </p:cSld>
  <p:clrMapOvr>
    <a:masterClrMapping/>
  </p:clrMapOvr>
  <p:transition advTm="3156">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ctrTitle"/>
          </p:nvPr>
        </p:nvSpPr>
        <p:spPr>
          <a:xfrm>
            <a:off x="857250" y="428625"/>
            <a:ext cx="7772400" cy="1470025"/>
          </a:xfrm>
        </p:spPr>
        <p:txBody>
          <a:bodyPr/>
          <a:lstStyle/>
          <a:p>
            <a:pPr eaLnBrk="1" hangingPunct="1"/>
            <a:r>
              <a:rPr lang="ru-RU" b="1" dirty="0" smtClean="0">
                <a:solidFill>
                  <a:srgbClr val="00B0F0"/>
                </a:solidFill>
              </a:rPr>
              <a:t>Анализ ситуации</a:t>
            </a:r>
          </a:p>
        </p:txBody>
      </p:sp>
      <p:sp>
        <p:nvSpPr>
          <p:cNvPr id="3" name="Подзаголовок 2"/>
          <p:cNvSpPr>
            <a:spLocks noGrp="1"/>
          </p:cNvSpPr>
          <p:nvPr>
            <p:ph type="subTitle" idx="1"/>
          </p:nvPr>
        </p:nvSpPr>
        <p:spPr>
          <a:xfrm>
            <a:off x="1214438" y="1857375"/>
            <a:ext cx="6557962" cy="4286250"/>
          </a:xfrm>
        </p:spPr>
        <p:txBody>
          <a:bodyPr rtlCol="0">
            <a:normAutofit fontScale="55000" lnSpcReduction="20000"/>
          </a:bodyPr>
          <a:lstStyle/>
          <a:p>
            <a:pPr algn="just" eaLnBrk="1" fontAlgn="auto" hangingPunct="1">
              <a:spcAft>
                <a:spcPts val="0"/>
              </a:spcAft>
              <a:buFont typeface="Arial" pitchFamily="34" charset="0"/>
              <a:buNone/>
              <a:defRPr/>
            </a:pPr>
            <a:r>
              <a:rPr lang="ru-RU" sz="4400" dirty="0" smtClean="0">
                <a:solidFill>
                  <a:schemeClr val="tx1"/>
                </a:solidFill>
              </a:rPr>
              <a:t>     Почему </a:t>
            </a:r>
            <a:r>
              <a:rPr lang="ru-RU" sz="4400" dirty="0">
                <a:solidFill>
                  <a:schemeClr val="tx1"/>
                </a:solidFill>
              </a:rPr>
              <a:t>соль? Чем могла заинтересовать детей  обыкновенная соль, что в ней необычного. Почему не сахар или другой продукт. А все очень просто. </a:t>
            </a:r>
            <a:r>
              <a:rPr lang="ru-RU" sz="4400" dirty="0" smtClean="0">
                <a:solidFill>
                  <a:schemeClr val="tx1"/>
                </a:solidFill>
              </a:rPr>
              <a:t>На занятии по познавательному развитию сюрпризным моментом были браслетики из кристаллов поваренной соли. С этого </a:t>
            </a:r>
            <a:r>
              <a:rPr lang="ru-RU" sz="4400" dirty="0">
                <a:solidFill>
                  <a:schemeClr val="tx1"/>
                </a:solidFill>
              </a:rPr>
              <a:t>и началось. Ребята продолжали задавать вопросы и воспитателям и родителям. Тогда и возникла идея создать этот </a:t>
            </a:r>
            <a:r>
              <a:rPr lang="ru-RU" sz="4400" dirty="0" smtClean="0">
                <a:solidFill>
                  <a:schemeClr val="tx1"/>
                </a:solidFill>
              </a:rPr>
              <a:t>проект.</a:t>
            </a:r>
            <a:endParaRPr lang="ru-RU" sz="4400" b="1" dirty="0" smtClean="0">
              <a:solidFill>
                <a:schemeClr val="tx1"/>
              </a:solidFill>
            </a:endParaRPr>
          </a:p>
          <a:p>
            <a:pPr algn="just" eaLnBrk="1" fontAlgn="auto" hangingPunct="1">
              <a:spcAft>
                <a:spcPts val="0"/>
              </a:spcAft>
              <a:buFont typeface="Arial" pitchFamily="34" charset="0"/>
              <a:buNone/>
              <a:defRPr/>
            </a:pPr>
            <a:r>
              <a:rPr lang="ru-RU" sz="4400" b="1" dirty="0" smtClean="0">
                <a:solidFill>
                  <a:schemeClr val="tx1"/>
                </a:solidFill>
              </a:rPr>
              <a:t>     В </a:t>
            </a:r>
            <a:r>
              <a:rPr lang="ru-RU" sz="4400" b="1" dirty="0">
                <a:solidFill>
                  <a:schemeClr val="tx1"/>
                </a:solidFill>
              </a:rPr>
              <a:t>работу включились и дети, и родители, и </a:t>
            </a:r>
            <a:r>
              <a:rPr lang="ru-RU" sz="4400" b="1" dirty="0" smtClean="0">
                <a:solidFill>
                  <a:schemeClr val="tx1"/>
                </a:solidFill>
              </a:rPr>
              <a:t>педагоги детского сада…</a:t>
            </a:r>
            <a:endParaRPr lang="ru-RU" dirty="0"/>
          </a:p>
        </p:txBody>
      </p:sp>
    </p:spTree>
  </p:cSld>
  <p:clrMapOvr>
    <a:masterClrMapping/>
  </p:clrMapOvr>
  <p:transition advTm="1007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sz="4900" b="1" dirty="0" smtClean="0">
                <a:solidFill>
                  <a:srgbClr val="00B0F0"/>
                </a:solidFill>
              </a:rPr>
              <a:t/>
            </a:r>
            <a:br>
              <a:rPr lang="ru-RU" sz="4900" b="1" dirty="0" smtClean="0">
                <a:solidFill>
                  <a:srgbClr val="00B0F0"/>
                </a:solidFill>
              </a:rPr>
            </a:br>
            <a:r>
              <a:rPr lang="ru-RU" sz="4900" b="1" dirty="0" smtClean="0">
                <a:solidFill>
                  <a:srgbClr val="00B0F0"/>
                </a:solidFill>
              </a:rPr>
              <a:t>Цель:</a:t>
            </a:r>
            <a:r>
              <a:rPr lang="ru-RU" dirty="0"/>
              <a:t/>
            </a:r>
            <a:br>
              <a:rPr lang="ru-RU" dirty="0"/>
            </a:br>
            <a:endParaRPr lang="ru-RU" dirty="0"/>
          </a:p>
        </p:txBody>
      </p:sp>
      <p:sp>
        <p:nvSpPr>
          <p:cNvPr id="22530" name="Содержимое 2"/>
          <p:cNvSpPr>
            <a:spLocks noGrp="1"/>
          </p:cNvSpPr>
          <p:nvPr>
            <p:ph idx="1"/>
          </p:nvPr>
        </p:nvSpPr>
        <p:spPr>
          <a:xfrm>
            <a:off x="457200" y="1600200"/>
            <a:ext cx="5829300" cy="3686175"/>
          </a:xfrm>
        </p:spPr>
        <p:txBody>
          <a:bodyPr/>
          <a:lstStyle/>
          <a:p>
            <a:pPr eaLnBrk="1" hangingPunct="1">
              <a:buFont typeface="Arial" charset="0"/>
              <a:buNone/>
            </a:pPr>
            <a:r>
              <a:rPr lang="ru-RU" sz="2800" b="1" dirty="0" smtClean="0"/>
              <a:t>Хотелось бы больше  узнать о соли:</a:t>
            </a:r>
          </a:p>
          <a:p>
            <a:pPr eaLnBrk="1" hangingPunct="1">
              <a:buFont typeface="Wingdings" pitchFamily="2" charset="2"/>
              <a:buChar char="v"/>
            </a:pPr>
            <a:r>
              <a:rPr lang="ru-RU" sz="2800" dirty="0" smtClean="0"/>
              <a:t>Что такое соль?</a:t>
            </a:r>
          </a:p>
          <a:p>
            <a:pPr eaLnBrk="1" hangingPunct="1">
              <a:buFont typeface="Wingdings" pitchFamily="2" charset="2"/>
              <a:buChar char="v"/>
            </a:pPr>
            <a:r>
              <a:rPr lang="ru-RU" sz="2800" dirty="0" smtClean="0"/>
              <a:t>Откуда она берётся?</a:t>
            </a:r>
          </a:p>
          <a:p>
            <a:pPr eaLnBrk="1" hangingPunct="1">
              <a:buFont typeface="Wingdings" pitchFamily="2" charset="2"/>
              <a:buChar char="v"/>
            </a:pPr>
            <a:r>
              <a:rPr lang="ru-RU" sz="2800" dirty="0" smtClean="0"/>
              <a:t>Как её добывают?</a:t>
            </a:r>
          </a:p>
          <a:p>
            <a:pPr eaLnBrk="1" hangingPunct="1">
              <a:buFont typeface="Wingdings" pitchFamily="2" charset="2"/>
              <a:buChar char="v"/>
            </a:pPr>
            <a:r>
              <a:rPr lang="ru-RU" sz="2800" dirty="0" smtClean="0"/>
              <a:t>Или готовят?</a:t>
            </a:r>
          </a:p>
          <a:p>
            <a:pPr eaLnBrk="1" hangingPunct="1">
              <a:buFont typeface="Wingdings" pitchFamily="2" charset="2"/>
              <a:buChar char="v"/>
            </a:pPr>
            <a:r>
              <a:rPr lang="ru-RU" sz="2800" dirty="0" smtClean="0"/>
              <a:t>Почему море солёное?</a:t>
            </a:r>
          </a:p>
          <a:p>
            <a:pPr eaLnBrk="1" hangingPunct="1"/>
            <a:endParaRPr lang="ru-RU" dirty="0" smtClean="0"/>
          </a:p>
        </p:txBody>
      </p:sp>
      <p:pic>
        <p:nvPicPr>
          <p:cNvPr id="22531" name="Picture 3" descr="C:\Documents and Settings\Максим\Рабочий стол\ладошки.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29125" y="2214563"/>
            <a:ext cx="3375025" cy="2262187"/>
          </a:xfrm>
          <a:prstGeom prst="rect">
            <a:avLst/>
          </a:prstGeom>
          <a:noFill/>
          <a:ln w="9525">
            <a:noFill/>
            <a:miter lim="800000"/>
            <a:headEnd/>
            <a:tailEnd/>
          </a:ln>
        </p:spPr>
      </p:pic>
    </p:spTree>
  </p:cSld>
  <p:clrMapOvr>
    <a:masterClrMapping/>
  </p:clrMapOvr>
  <p:transition advTm="4078">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ctrTitle"/>
          </p:nvPr>
        </p:nvSpPr>
        <p:spPr>
          <a:xfrm>
            <a:off x="785813" y="357188"/>
            <a:ext cx="7772400" cy="1071562"/>
          </a:xfrm>
        </p:spPr>
        <p:txBody>
          <a:bodyPr/>
          <a:lstStyle/>
          <a:p>
            <a:pPr eaLnBrk="1" hangingPunct="1"/>
            <a:r>
              <a:rPr lang="ru-RU" b="1" dirty="0" smtClean="0">
                <a:solidFill>
                  <a:srgbClr val="00B0F0"/>
                </a:solidFill>
              </a:rPr>
              <a:t>Задачи:</a:t>
            </a:r>
          </a:p>
        </p:txBody>
      </p:sp>
      <p:sp>
        <p:nvSpPr>
          <p:cNvPr id="3" name="Подзаголовок 2"/>
          <p:cNvSpPr>
            <a:spLocks noGrp="1"/>
          </p:cNvSpPr>
          <p:nvPr>
            <p:ph type="subTitle" idx="1"/>
          </p:nvPr>
        </p:nvSpPr>
        <p:spPr>
          <a:xfrm>
            <a:off x="285720" y="1500189"/>
            <a:ext cx="7286655" cy="2571754"/>
          </a:xfrm>
        </p:spPr>
        <p:txBody>
          <a:bodyPr rtlCol="0">
            <a:normAutofit fontScale="92500"/>
          </a:bodyPr>
          <a:lstStyle/>
          <a:p>
            <a:pPr algn="l" eaLnBrk="1" fontAlgn="auto" hangingPunct="1">
              <a:spcAft>
                <a:spcPts val="0"/>
              </a:spcAft>
              <a:buFont typeface="Wingdings" pitchFamily="2" charset="2"/>
              <a:buChar char="v"/>
              <a:defRPr/>
            </a:pPr>
            <a:r>
              <a:rPr lang="ru-RU" sz="2400" dirty="0" smtClean="0">
                <a:solidFill>
                  <a:schemeClr val="bg2">
                    <a:lumMod val="10000"/>
                  </a:schemeClr>
                </a:solidFill>
              </a:rPr>
              <a:t> Выяснить</a:t>
            </a:r>
            <a:r>
              <a:rPr lang="ru-RU" sz="2400" dirty="0">
                <a:solidFill>
                  <a:schemeClr val="bg2">
                    <a:lumMod val="10000"/>
                  </a:schemeClr>
                </a:solidFill>
              </a:rPr>
              <a:t>, откуда берётся </a:t>
            </a:r>
            <a:r>
              <a:rPr lang="ru-RU" sz="2400" dirty="0" smtClean="0">
                <a:solidFill>
                  <a:schemeClr val="bg2">
                    <a:lumMod val="10000"/>
                  </a:schemeClr>
                </a:solidFill>
              </a:rPr>
              <a:t>соль?</a:t>
            </a:r>
          </a:p>
          <a:p>
            <a:pPr algn="l" eaLnBrk="1" fontAlgn="auto" hangingPunct="1">
              <a:spcAft>
                <a:spcPts val="0"/>
              </a:spcAft>
              <a:buFont typeface="Wingdings" pitchFamily="2" charset="2"/>
              <a:buChar char="v"/>
              <a:defRPr/>
            </a:pPr>
            <a:r>
              <a:rPr lang="ru-RU" sz="2400" dirty="0" smtClean="0">
                <a:solidFill>
                  <a:schemeClr val="bg2">
                    <a:lumMod val="10000"/>
                  </a:schemeClr>
                </a:solidFill>
              </a:rPr>
              <a:t> Можно </a:t>
            </a:r>
            <a:r>
              <a:rPr lang="ru-RU" sz="2400" dirty="0">
                <a:solidFill>
                  <a:schemeClr val="bg2">
                    <a:lumMod val="10000"/>
                  </a:schemeClr>
                </a:solidFill>
              </a:rPr>
              <a:t>ли </a:t>
            </a:r>
            <a:r>
              <a:rPr lang="ru-RU" sz="2400" dirty="0" smtClean="0">
                <a:solidFill>
                  <a:schemeClr val="bg2">
                    <a:lumMod val="10000"/>
                  </a:schemeClr>
                </a:solidFill>
              </a:rPr>
              <a:t>обойтись без нее?  Для чего она нужна?</a:t>
            </a:r>
            <a:endParaRPr lang="ru-RU" sz="2400" dirty="0">
              <a:solidFill>
                <a:schemeClr val="bg2">
                  <a:lumMod val="10000"/>
                </a:schemeClr>
              </a:solidFill>
            </a:endParaRPr>
          </a:p>
          <a:p>
            <a:pPr algn="l" eaLnBrk="1" fontAlgn="auto" hangingPunct="1">
              <a:spcAft>
                <a:spcPts val="0"/>
              </a:spcAft>
              <a:buFont typeface="Wingdings" pitchFamily="2" charset="2"/>
              <a:buChar char="v"/>
              <a:defRPr/>
            </a:pPr>
            <a:r>
              <a:rPr lang="ru-RU" sz="2400" dirty="0">
                <a:solidFill>
                  <a:schemeClr val="bg2">
                    <a:lumMod val="10000"/>
                  </a:schemeClr>
                </a:solidFill>
              </a:rPr>
              <a:t> </a:t>
            </a:r>
            <a:r>
              <a:rPr lang="ru-RU" sz="2400" dirty="0" smtClean="0">
                <a:solidFill>
                  <a:schemeClr val="bg2">
                    <a:lumMod val="10000"/>
                  </a:schemeClr>
                </a:solidFill>
              </a:rPr>
              <a:t> </a:t>
            </a:r>
            <a:r>
              <a:rPr lang="ru-RU" sz="2400" dirty="0">
                <a:solidFill>
                  <a:schemeClr val="bg2">
                    <a:lumMod val="10000"/>
                  </a:schemeClr>
                </a:solidFill>
              </a:rPr>
              <a:t>Исследовать свойства соли опытным путём; </a:t>
            </a:r>
          </a:p>
          <a:p>
            <a:pPr algn="l" eaLnBrk="1" fontAlgn="auto" hangingPunct="1">
              <a:spcAft>
                <a:spcPts val="0"/>
              </a:spcAft>
              <a:buFont typeface="Wingdings" pitchFamily="2" charset="2"/>
              <a:buChar char="v"/>
              <a:defRPr/>
            </a:pPr>
            <a:r>
              <a:rPr lang="ru-RU" sz="2400" dirty="0">
                <a:solidFill>
                  <a:schemeClr val="bg2">
                    <a:lumMod val="10000"/>
                  </a:schemeClr>
                </a:solidFill>
              </a:rPr>
              <a:t> </a:t>
            </a:r>
            <a:r>
              <a:rPr lang="ru-RU" sz="2400" dirty="0" smtClean="0">
                <a:solidFill>
                  <a:schemeClr val="bg2">
                    <a:lumMod val="10000"/>
                  </a:schemeClr>
                </a:solidFill>
              </a:rPr>
              <a:t>Провести опыты по выращиванию кристаллов соли;</a:t>
            </a:r>
            <a:endParaRPr lang="ru-RU" sz="2400" dirty="0">
              <a:solidFill>
                <a:schemeClr val="bg2">
                  <a:lumMod val="10000"/>
                </a:schemeClr>
              </a:solidFill>
            </a:endParaRPr>
          </a:p>
          <a:p>
            <a:pPr algn="l" eaLnBrk="1" fontAlgn="auto" hangingPunct="1">
              <a:spcAft>
                <a:spcPts val="0"/>
              </a:spcAft>
              <a:buFont typeface="Wingdings" pitchFamily="2" charset="2"/>
              <a:buChar char="v"/>
              <a:defRPr/>
            </a:pPr>
            <a:r>
              <a:rPr lang="ru-RU" sz="2400" dirty="0">
                <a:solidFill>
                  <a:schemeClr val="bg2">
                    <a:lumMod val="10000"/>
                  </a:schemeClr>
                </a:solidFill>
              </a:rPr>
              <a:t> </a:t>
            </a:r>
            <a:r>
              <a:rPr lang="ru-RU" sz="2400" dirty="0" smtClean="0">
                <a:solidFill>
                  <a:schemeClr val="bg2">
                    <a:lumMod val="10000"/>
                  </a:schemeClr>
                </a:solidFill>
              </a:rPr>
              <a:t>Поделиться </a:t>
            </a:r>
            <a:r>
              <a:rPr lang="ru-RU" sz="2400" dirty="0">
                <a:solidFill>
                  <a:schemeClr val="bg2">
                    <a:lumMod val="10000"/>
                  </a:schemeClr>
                </a:solidFill>
              </a:rPr>
              <a:t>своими знаниями с родителями и детьми </a:t>
            </a:r>
            <a:r>
              <a:rPr lang="ru-RU" sz="2400" dirty="0" smtClean="0">
                <a:solidFill>
                  <a:schemeClr val="bg2">
                    <a:lumMod val="10000"/>
                  </a:schemeClr>
                </a:solidFill>
              </a:rPr>
              <a:t>   детского </a:t>
            </a:r>
            <a:r>
              <a:rPr lang="ru-RU" sz="2400" dirty="0">
                <a:solidFill>
                  <a:schemeClr val="bg2">
                    <a:lumMod val="10000"/>
                  </a:schemeClr>
                </a:solidFill>
              </a:rPr>
              <a:t>сада </a:t>
            </a:r>
            <a:r>
              <a:rPr lang="ru-RU" sz="2400" dirty="0" smtClean="0">
                <a:solidFill>
                  <a:schemeClr val="bg2">
                    <a:lumMod val="10000"/>
                  </a:schemeClr>
                </a:solidFill>
              </a:rPr>
              <a:t>на празднике «Разве </a:t>
            </a:r>
            <a:r>
              <a:rPr lang="ru-RU" sz="2400" dirty="0">
                <a:solidFill>
                  <a:schemeClr val="bg2">
                    <a:lumMod val="10000"/>
                  </a:schemeClr>
                </a:solidFill>
              </a:rPr>
              <a:t>соль не Волшебница</a:t>
            </a:r>
            <a:r>
              <a:rPr lang="ru-RU" sz="2400" dirty="0" smtClean="0">
                <a:solidFill>
                  <a:schemeClr val="bg2">
                    <a:lumMod val="10000"/>
                  </a:schemeClr>
                </a:solidFill>
              </a:rPr>
              <a:t>?!»</a:t>
            </a:r>
            <a:endParaRPr lang="ru-RU" sz="2400" dirty="0">
              <a:solidFill>
                <a:schemeClr val="bg2">
                  <a:lumMod val="10000"/>
                </a:schemeClr>
              </a:solidFill>
            </a:endParaRPr>
          </a:p>
          <a:p>
            <a:pPr algn="l" eaLnBrk="1" fontAlgn="auto" hangingPunct="1">
              <a:spcAft>
                <a:spcPts val="0"/>
              </a:spcAft>
              <a:buFont typeface="Arial" pitchFamily="34" charset="0"/>
              <a:buNone/>
              <a:defRPr/>
            </a:pPr>
            <a:endParaRPr lang="ru-RU" dirty="0"/>
          </a:p>
        </p:txBody>
      </p:sp>
      <p:pic>
        <p:nvPicPr>
          <p:cNvPr id="23555" name="Picture 3" descr="C:\Documents and Settings\Максим\Рабочий стол\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00625" y="4143375"/>
            <a:ext cx="2935288" cy="2347913"/>
          </a:xfrm>
          <a:prstGeom prst="rect">
            <a:avLst/>
          </a:prstGeom>
          <a:noFill/>
          <a:ln w="9525">
            <a:noFill/>
            <a:miter lim="800000"/>
            <a:headEnd/>
            <a:tailEnd/>
          </a:ln>
        </p:spPr>
      </p:pic>
    </p:spTree>
  </p:cSld>
  <p:clrMapOvr>
    <a:masterClrMapping/>
  </p:clrMapOvr>
  <p:transition advTm="5516">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pPr eaLnBrk="1" hangingPunct="1"/>
            <a:r>
              <a:rPr lang="ru-RU" b="1" dirty="0" smtClean="0">
                <a:solidFill>
                  <a:srgbClr val="00B0F0"/>
                </a:solidFill>
              </a:rPr>
              <a:t>Взаимодействие с семьей</a:t>
            </a:r>
          </a:p>
        </p:txBody>
      </p:sp>
      <p:sp>
        <p:nvSpPr>
          <p:cNvPr id="24578" name="Содержимое 2"/>
          <p:cNvSpPr>
            <a:spLocks noGrp="1"/>
          </p:cNvSpPr>
          <p:nvPr>
            <p:ph idx="1"/>
          </p:nvPr>
        </p:nvSpPr>
        <p:spPr>
          <a:xfrm>
            <a:off x="457200" y="1600200"/>
            <a:ext cx="8229600" cy="4114800"/>
          </a:xfrm>
        </p:spPr>
        <p:txBody>
          <a:bodyPr/>
          <a:lstStyle/>
          <a:p>
            <a:pPr eaLnBrk="1" hangingPunct="1">
              <a:lnSpc>
                <a:spcPct val="80000"/>
              </a:lnSpc>
              <a:buFont typeface="Wingdings" pitchFamily="2" charset="2"/>
              <a:buChar char="v"/>
            </a:pPr>
            <a:r>
              <a:rPr lang="ru-RU" sz="2000" dirty="0" smtClean="0"/>
              <a:t>Выпуск буклетов: «Соль–друг, соль-враг», «Полезные советы»</a:t>
            </a:r>
          </a:p>
          <a:p>
            <a:pPr eaLnBrk="1" hangingPunct="1">
              <a:lnSpc>
                <a:spcPct val="80000"/>
              </a:lnSpc>
              <a:buFont typeface="Wingdings" pitchFamily="2" charset="2"/>
              <a:buChar char="v"/>
            </a:pPr>
            <a:r>
              <a:rPr lang="ru-RU" sz="2000" dirty="0" smtClean="0"/>
              <a:t>Оформление папки «Мои открытия»</a:t>
            </a:r>
          </a:p>
          <a:p>
            <a:pPr eaLnBrk="1" hangingPunct="1">
              <a:lnSpc>
                <a:spcPct val="80000"/>
              </a:lnSpc>
              <a:buFont typeface="Wingdings" pitchFamily="2" charset="2"/>
              <a:buChar char="v"/>
            </a:pPr>
            <a:r>
              <a:rPr lang="ru-RU" sz="2000" dirty="0" smtClean="0"/>
              <a:t>Выпуск  стенгазеты "Необыкновенное рядом"</a:t>
            </a:r>
          </a:p>
          <a:p>
            <a:pPr eaLnBrk="1" hangingPunct="1">
              <a:lnSpc>
                <a:spcPct val="80000"/>
              </a:lnSpc>
              <a:buFont typeface="Wingdings" pitchFamily="2" charset="2"/>
              <a:buChar char="v"/>
            </a:pPr>
            <a:r>
              <a:rPr lang="ru-RU" sz="2000" dirty="0" smtClean="0"/>
              <a:t>Анкетирование  родителей на тему  «Организация поисково-исследовательской деятельности дошкольников дома»</a:t>
            </a:r>
          </a:p>
          <a:p>
            <a:pPr eaLnBrk="1" hangingPunct="1">
              <a:lnSpc>
                <a:spcPct val="80000"/>
              </a:lnSpc>
              <a:buFont typeface="Wingdings" pitchFamily="2" charset="2"/>
              <a:buChar char="v"/>
            </a:pPr>
            <a:r>
              <a:rPr lang="ru-RU" sz="2000" dirty="0" smtClean="0"/>
              <a:t>Родительское собрание на тему «Роль семьи в развитии интереса ребёнка к опытно- экспериментаторской деятельности» </a:t>
            </a:r>
          </a:p>
          <a:p>
            <a:pPr eaLnBrk="1" hangingPunct="1">
              <a:lnSpc>
                <a:spcPct val="80000"/>
              </a:lnSpc>
              <a:buFont typeface="Wingdings" pitchFamily="2" charset="2"/>
              <a:buChar char="v"/>
            </a:pPr>
            <a:r>
              <a:rPr lang="ru-RU" sz="2000" dirty="0" smtClean="0"/>
              <a:t>Мастер-класс «Лепим из соленого теста"</a:t>
            </a:r>
          </a:p>
          <a:p>
            <a:pPr eaLnBrk="1" hangingPunct="1">
              <a:lnSpc>
                <a:spcPct val="80000"/>
              </a:lnSpc>
              <a:buFont typeface="Wingdings" pitchFamily="2" charset="2"/>
              <a:buChar char="v"/>
            </a:pPr>
            <a:r>
              <a:rPr lang="ru-RU" sz="2000" dirty="0" smtClean="0"/>
              <a:t> Консультация на тему: «Роль семьи в развитии познавательной активности дошкольников»</a:t>
            </a:r>
          </a:p>
          <a:p>
            <a:pPr eaLnBrk="1" hangingPunct="1">
              <a:lnSpc>
                <a:spcPct val="80000"/>
              </a:lnSpc>
              <a:buFont typeface="Wingdings" pitchFamily="2" charset="2"/>
              <a:buChar char="v"/>
            </a:pPr>
            <a:r>
              <a:rPr lang="ru-RU" sz="2000" dirty="0" smtClean="0"/>
              <a:t>Рекомендации «Проведите с детьми дома»</a:t>
            </a:r>
          </a:p>
          <a:p>
            <a:pPr eaLnBrk="1" hangingPunct="1">
              <a:lnSpc>
                <a:spcPct val="80000"/>
              </a:lnSpc>
              <a:buFont typeface="Wingdings" pitchFamily="2" charset="2"/>
              <a:buChar char="v"/>
            </a:pPr>
            <a:r>
              <a:rPr lang="ru-RU" sz="2000" dirty="0" smtClean="0"/>
              <a:t>Совместная детско-взрослая познавательно-исследовательская деятельность  «Что я знаю о соли?»</a:t>
            </a:r>
          </a:p>
          <a:p>
            <a:pPr eaLnBrk="1" hangingPunct="1">
              <a:lnSpc>
                <a:spcPct val="80000"/>
              </a:lnSpc>
              <a:buFont typeface="Wingdings" pitchFamily="2" charset="2"/>
              <a:buChar char="v"/>
            </a:pPr>
            <a:r>
              <a:rPr lang="ru-RU" sz="2000" dirty="0" smtClean="0"/>
              <a:t>Встреча с родителями  творческой группы «Путешествие в прошлое»</a:t>
            </a:r>
          </a:p>
          <a:p>
            <a:pPr eaLnBrk="1" hangingPunct="1">
              <a:lnSpc>
                <a:spcPct val="80000"/>
              </a:lnSpc>
            </a:pPr>
            <a:endParaRPr lang="ru-RU" sz="800" dirty="0" smtClean="0"/>
          </a:p>
        </p:txBody>
      </p:sp>
    </p:spTree>
  </p:cSld>
  <p:clrMapOvr>
    <a:masterClrMapping/>
  </p:clrMapOvr>
  <p:transition advTm="887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pPr eaLnBrk="1" hangingPunct="1"/>
            <a:r>
              <a:rPr lang="ru-RU" sz="3600" b="1" dirty="0" smtClean="0">
                <a:solidFill>
                  <a:srgbClr val="00B0F0"/>
                </a:solidFill>
              </a:rPr>
              <a:t>Дети по своей природе - исследователи</a:t>
            </a:r>
          </a:p>
        </p:txBody>
      </p:sp>
      <p:pic>
        <p:nvPicPr>
          <p:cNvPr id="1026" name="Picture 2"/>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554691" y="1600200"/>
            <a:ext cx="6034617" cy="45259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ransition advTm="3766"/>
  <p:timing>
    <p:tnLst>
      <p:par>
        <p:cTn id="1" dur="indefinite" restart="never" nodeType="tmRoot"/>
      </p:par>
    </p:tnLst>
  </p:timing>
</p:sld>
</file>

<file path=ppt/theme/theme1.xml><?xml version="1.0" encoding="utf-8"?>
<a:theme xmlns:a="http://schemas.openxmlformats.org/drawingml/2006/main" name="Тема Office">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1298</TotalTime>
  <Words>2027</Words>
  <Application>Microsoft Office PowerPoint</Application>
  <PresentationFormat>Экран (4:3)</PresentationFormat>
  <Paragraphs>263</Paragraphs>
  <Slides>30</Slides>
  <Notes>1</Notes>
  <HiddenSlides>1</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 Исследовательский проект  «Эта удивительная соль»  </vt:lpstr>
      <vt:lpstr> Эпиграф  </vt:lpstr>
      <vt:lpstr>Актуальность</vt:lpstr>
      <vt:lpstr>Проблема</vt:lpstr>
      <vt:lpstr>Анализ ситуации</vt:lpstr>
      <vt:lpstr> Цель: </vt:lpstr>
      <vt:lpstr>Задачи:</vt:lpstr>
      <vt:lpstr>Взаимодействие с семьей</vt:lpstr>
      <vt:lpstr>Дети по своей природе - исследователи</vt:lpstr>
      <vt:lpstr>Этапы исследовательской работы методом проекта</vt:lpstr>
      <vt:lpstr>Презентация PowerPoint</vt:lpstr>
      <vt:lpstr>Схема интеграции проекта с образовательными областями </vt:lpstr>
      <vt:lpstr>Презентация PowerPoint</vt:lpstr>
      <vt:lpstr>Презентация PowerPoint</vt:lpstr>
      <vt:lpstr>Опыт 1.«Эффект Мертвого моря» </vt:lpstr>
      <vt:lpstr>Опыты 2.«Влияние соли на рост растений» </vt:lpstr>
      <vt:lpstr>Опыт 3. «Выращивание кристаллов»</vt:lpstr>
      <vt:lpstr>В банки с насыщенным солёным раствором опустили предметы из различного материала</vt:lpstr>
      <vt:lpstr>Презентация PowerPoint</vt:lpstr>
      <vt:lpstr>Эти кристаллы выросли на обыкновенной еловой шишке</vt:lpstr>
      <vt:lpstr>Пытливые исследователи соли</vt:lpstr>
      <vt:lpstr>Опыт 4. «Соль растворяется в воде»</vt:lpstr>
      <vt:lpstr>Опыт 5. «Незамерзающая соль»</vt:lpstr>
      <vt:lpstr>Опыт 6. «Соль - чистящее средство»</vt:lpstr>
      <vt:lpstr>Цель</vt:lpstr>
      <vt:lpstr>Учебно-педагогические задачи   </vt:lpstr>
      <vt:lpstr>Ожидаемый результат</vt:lpstr>
      <vt:lpstr>Диаграмма показателя  уровня усвоения комплексной программы по разделу  «  Ребенок и окружающий мир» (высокий и средний уровень) за 2014-2015 уч.год.</vt:lpstr>
      <vt:lpstr>Выводы</vt:lpstr>
      <vt:lpstr>Изучение соли невозможно провести даже за год! Спасибо за внимание. Желаем творческих успехов!</vt:lpstr>
    </vt:vector>
  </TitlesOfParts>
  <Company>дом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Исследовательский проект  «Эта удивительная соль»  </dc:title>
  <dc:creator>дом</dc:creator>
  <cp:lastModifiedBy>XTreme.ws</cp:lastModifiedBy>
  <cp:revision>162</cp:revision>
  <dcterms:created xsi:type="dcterms:W3CDTF">2012-04-07T17:31:52Z</dcterms:created>
  <dcterms:modified xsi:type="dcterms:W3CDTF">2015-12-20T10:57:42Z</dcterms:modified>
</cp:coreProperties>
</file>