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8" r:id="rId3"/>
    <p:sldId id="259" r:id="rId4"/>
    <p:sldId id="262" r:id="rId5"/>
    <p:sldId id="270" r:id="rId6"/>
    <p:sldId id="264" r:id="rId7"/>
    <p:sldId id="265" r:id="rId8"/>
    <p:sldId id="266" r:id="rId9"/>
    <p:sldId id="267" r:id="rId10"/>
    <p:sldId id="26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03FF2-2D39-4899-8AFB-A658FF3372DF}" type="datetimeFigureOut">
              <a:rPr lang="ru-RU" smtClean="0"/>
              <a:t>20.12.2015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FC0BA9-3B4C-4F6F-9B6E-053A3BEFD256}"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buFont typeface="Wingdings" pitchFamily="2" charset="2"/>
              <a:buChar char="Ø"/>
            </a:pPr>
            <a:r>
              <a:rPr lang="ru-RU" dirty="0" smtClean="0">
                <a:solidFill>
                  <a:srgbClr val="002060"/>
                </a:solidFill>
              </a:rPr>
              <a:t>Берёза  светолюбивое  или  тенелюбивое  дерево?</a:t>
            </a:r>
          </a:p>
          <a:p>
            <a:pPr>
              <a:buFont typeface="Wingdings" pitchFamily="2" charset="2"/>
              <a:buChar char="Ø"/>
            </a:pPr>
            <a:r>
              <a:rPr lang="ru-RU" dirty="0" smtClean="0">
                <a:solidFill>
                  <a:srgbClr val="002060"/>
                </a:solidFill>
              </a:rPr>
              <a:t>Откуда  капает  у   берёзы  сок?</a:t>
            </a:r>
          </a:p>
          <a:p>
            <a:pPr>
              <a:buFont typeface="Wingdings" pitchFamily="2" charset="2"/>
              <a:buChar char="Ø"/>
            </a:pPr>
            <a:r>
              <a:rPr lang="ru-RU" dirty="0" smtClean="0">
                <a:solidFill>
                  <a:srgbClr val="002060"/>
                </a:solidFill>
              </a:rPr>
              <a:t>Чего  должны  напиться  веточки  и  почки, чтобы листья  берёзы  раскрылись?</a:t>
            </a:r>
          </a:p>
          <a:p>
            <a:pPr>
              <a:buFont typeface="Wingdings" pitchFamily="2" charset="2"/>
              <a:buChar char="Ø"/>
            </a:pPr>
            <a:r>
              <a:rPr lang="ru-RU" dirty="0" smtClean="0">
                <a:solidFill>
                  <a:srgbClr val="002060"/>
                </a:solidFill>
              </a:rPr>
              <a:t>Когда  на  берёзе   появляются  серёжки?</a:t>
            </a:r>
          </a:p>
          <a:p>
            <a:endParaRPr lang="ru-RU" dirty="0"/>
          </a:p>
        </p:txBody>
      </p:sp>
      <p:sp>
        <p:nvSpPr>
          <p:cNvPr id="4" name="Номер слайда 3"/>
          <p:cNvSpPr>
            <a:spLocks noGrp="1"/>
          </p:cNvSpPr>
          <p:nvPr>
            <p:ph type="sldNum" sz="quarter" idx="10"/>
          </p:nvPr>
        </p:nvSpPr>
        <p:spPr/>
        <p:txBody>
          <a:bodyPr/>
          <a:lstStyle/>
          <a:p>
            <a:fld id="{D7FC0BA9-3B4C-4F6F-9B6E-053A3BEFD256}" type="slidenum">
              <a:rPr lang="ru-RU" smtClean="0"/>
              <a:t>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buFont typeface="Wingdings" pitchFamily="2" charset="2"/>
              <a:buNone/>
            </a:pPr>
            <a:r>
              <a:rPr lang="ru-RU" dirty="0" smtClean="0">
                <a:solidFill>
                  <a:srgbClr val="002060"/>
                </a:solidFill>
                <a:latin typeface="Comic Sans MS" pitchFamily="66" charset="0"/>
              </a:rPr>
              <a:t>Земля  ещё  укутана  снегом, а  верба  уже  сбрасывает  со  своих  цветочных  почек  твёрдые  буроватые  чешуйки-колпачки. Ярко  краснеют  на  белом  снегу  ветви  вербы. А  на  них  рядком  сидят  освободившиеся от  зимней  одежды  серебристо-серые  мохнатые  «барашки». Пройдёт  ещё  немного  времени,  и  верба  начнёт  зеленеть,  распускать  свои  длинные тонкие  листочки.</a:t>
            </a:r>
            <a:r>
              <a:rPr lang="ru-RU" dirty="0" smtClean="0">
                <a:solidFill>
                  <a:srgbClr val="0070C0"/>
                </a:solidFill>
              </a:rPr>
              <a:t> </a:t>
            </a:r>
          </a:p>
          <a:p>
            <a:pPr>
              <a:buFont typeface="Wingdings" pitchFamily="2" charset="2"/>
              <a:buChar char="v"/>
            </a:pPr>
            <a:r>
              <a:rPr lang="ru-RU" dirty="0" smtClean="0">
                <a:solidFill>
                  <a:srgbClr val="0070C0"/>
                </a:solidFill>
              </a:rPr>
              <a:t> Как  отличить  вербу  от  других  деревьев?</a:t>
            </a:r>
          </a:p>
          <a:p>
            <a:pPr>
              <a:buFont typeface="Wingdings" pitchFamily="2" charset="2"/>
              <a:buChar char="Ø"/>
            </a:pPr>
            <a:r>
              <a:rPr lang="ru-RU" dirty="0" smtClean="0">
                <a:solidFill>
                  <a:srgbClr val="0070C0"/>
                </a:solidFill>
              </a:rPr>
              <a:t>Когда  дерево  раскрывает  свои  почки?</a:t>
            </a:r>
          </a:p>
          <a:p>
            <a:pPr>
              <a:buFont typeface="Wingdings" pitchFamily="2" charset="2"/>
              <a:buChar char="Ø"/>
            </a:pPr>
            <a:r>
              <a:rPr lang="ru-RU" dirty="0" smtClean="0">
                <a:solidFill>
                  <a:srgbClr val="0070C0"/>
                </a:solidFill>
              </a:rPr>
              <a:t>О  чём говорит  распускающаяся  верба?</a:t>
            </a:r>
          </a:p>
          <a:p>
            <a:pPr>
              <a:buFont typeface="Wingdings" pitchFamily="2" charset="2"/>
              <a:buChar char="Ø"/>
            </a:pPr>
            <a:r>
              <a:rPr lang="ru-RU" dirty="0" smtClean="0">
                <a:solidFill>
                  <a:srgbClr val="0070C0"/>
                </a:solidFill>
              </a:rPr>
              <a:t>Какой  формы  листья у вербы?</a:t>
            </a:r>
          </a:p>
          <a:p>
            <a:pPr>
              <a:buFont typeface="Wingdings" pitchFamily="2" charset="2"/>
              <a:buChar char="Ø"/>
            </a:pPr>
            <a:r>
              <a:rPr lang="ru-RU" dirty="0" smtClean="0">
                <a:solidFill>
                  <a:srgbClr val="0070C0"/>
                </a:solidFill>
              </a:rPr>
              <a:t>Какое дерево  ранней  весной  тоже  сбрасывает  свои  чешуйки-колпачки,  как  и  верба?</a:t>
            </a:r>
          </a:p>
          <a:p>
            <a:endParaRPr lang="ru-RU" dirty="0" smtClean="0">
              <a:solidFill>
                <a:srgbClr val="002060"/>
              </a:solidFill>
              <a:latin typeface="Comic Sans MS" pitchFamily="66" charset="0"/>
            </a:endParaRPr>
          </a:p>
          <a:p>
            <a:endParaRPr lang="ru-RU" dirty="0"/>
          </a:p>
        </p:txBody>
      </p:sp>
      <p:sp>
        <p:nvSpPr>
          <p:cNvPr id="4" name="Номер слайда 3"/>
          <p:cNvSpPr>
            <a:spLocks noGrp="1"/>
          </p:cNvSpPr>
          <p:nvPr>
            <p:ph type="sldNum" sz="quarter" idx="10"/>
          </p:nvPr>
        </p:nvSpPr>
        <p:spPr/>
        <p:txBody>
          <a:bodyPr/>
          <a:lstStyle/>
          <a:p>
            <a:fld id="{D7FC0BA9-3B4C-4F6F-9B6E-053A3BEFD256}" type="slidenum">
              <a:rPr lang="ru-RU" smtClean="0"/>
              <a:t>4</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latin typeface="Times New Roman" pitchFamily="18" charset="0"/>
                <a:cs typeface="Times New Roman" pitchFamily="18" charset="0"/>
              </a:rPr>
              <a:t>Этот  невысокий  колючий  кустарник  не  спутаешь ни  с  каким другим. Ещё  шиповник  называют  дикой  розой. Его  плоды – ложная  костянка – очень полезны,  в  них  много  витаминов. Ещё  с  давних  времён  шиповник  называли  лекарством  от  сорока</a:t>
            </a:r>
            <a:r>
              <a:rPr lang="ru-RU" baseline="0" dirty="0" smtClean="0">
                <a:latin typeface="Times New Roman" pitchFamily="18" charset="0"/>
                <a:cs typeface="Times New Roman" pitchFamily="18" charset="0"/>
              </a:rPr>
              <a:t>  болезней. Кроме  того  из  него  делают  соки, готовят  сиропы  и  кисели. Ветви  шиповника  покрыты  шипами. Кора  у  него  блестящая,  красно-бурая. Осенью на  кустарниках  созревают  плоды. Словно  красные, оранжевые  и  жёлтые  бусины   развесили  на  ветках. Внутри  них  множество жёлтых  ворсистых  семян. </a:t>
            </a:r>
          </a:p>
          <a:p>
            <a:pPr>
              <a:buFont typeface="Wingdings" pitchFamily="2" charset="2"/>
              <a:buChar char="v"/>
            </a:pPr>
            <a:r>
              <a:rPr lang="ru-RU" baseline="0" dirty="0" smtClean="0">
                <a:latin typeface="Times New Roman" pitchFamily="18" charset="0"/>
                <a:cs typeface="Times New Roman" pitchFamily="18" charset="0"/>
              </a:rPr>
              <a:t> Какой  кустарник  называют  дикой  розой?</a:t>
            </a:r>
          </a:p>
          <a:p>
            <a:pPr>
              <a:buFont typeface="Wingdings" pitchFamily="2" charset="2"/>
              <a:buChar char="v"/>
            </a:pPr>
            <a:r>
              <a:rPr lang="ru-RU" baseline="0" dirty="0" smtClean="0">
                <a:latin typeface="Times New Roman" pitchFamily="18" charset="0"/>
                <a:cs typeface="Times New Roman" pitchFamily="18" charset="0"/>
              </a:rPr>
              <a:t> Почему  шиповник   сравнивают  с ежом?</a:t>
            </a:r>
          </a:p>
          <a:p>
            <a:pPr>
              <a:buFont typeface="Wingdings" pitchFamily="2" charset="2"/>
              <a:buChar char="v"/>
            </a:pPr>
            <a:r>
              <a:rPr lang="ru-RU" baseline="0" dirty="0" smtClean="0">
                <a:latin typeface="Times New Roman" pitchFamily="18" charset="0"/>
                <a:cs typeface="Times New Roman" pitchFamily="18" charset="0"/>
              </a:rPr>
              <a:t> Какие  по  цвету  ветви  шиповника?</a:t>
            </a:r>
          </a:p>
          <a:p>
            <a:pPr>
              <a:buFont typeface="Wingdings" pitchFamily="2" charset="2"/>
              <a:buChar char="v"/>
            </a:pPr>
            <a:r>
              <a:rPr lang="ru-RU" baseline="0" dirty="0" smtClean="0">
                <a:latin typeface="Times New Roman" pitchFamily="18" charset="0"/>
                <a:cs typeface="Times New Roman" pitchFamily="18" charset="0"/>
              </a:rPr>
              <a:t> Съедобны  или  ядовиты  его  плоды?</a:t>
            </a:r>
          </a:p>
          <a:p>
            <a:pPr>
              <a:buFont typeface="Wingdings" pitchFamily="2" charset="2"/>
              <a:buChar char="v"/>
            </a:pPr>
            <a:r>
              <a:rPr lang="ru-RU" baseline="0" dirty="0" smtClean="0">
                <a:latin typeface="Times New Roman" pitchFamily="18" charset="0"/>
                <a:cs typeface="Times New Roman" pitchFamily="18" charset="0"/>
              </a:rPr>
              <a:t> Что  находится  внутри  них? </a:t>
            </a:r>
          </a:p>
          <a:p>
            <a:pPr>
              <a:buFont typeface="Wingdings" pitchFamily="2" charset="2"/>
              <a:buChar char="v"/>
            </a:pPr>
            <a:r>
              <a:rPr lang="ru-RU" baseline="0" dirty="0" smtClean="0">
                <a:latin typeface="Times New Roman" pitchFamily="18" charset="0"/>
                <a:cs typeface="Times New Roman" pitchFamily="18" charset="0"/>
              </a:rPr>
              <a:t> Что  делают  из  плодов  шиповника?</a:t>
            </a:r>
            <a:endParaRPr lang="ru-RU" dirty="0">
              <a:latin typeface="Times New Roman" pitchFamily="18" charset="0"/>
              <a:cs typeface="Times New Roman" pitchFamily="18" charset="0"/>
            </a:endParaRPr>
          </a:p>
        </p:txBody>
      </p:sp>
      <p:sp>
        <p:nvSpPr>
          <p:cNvPr id="4" name="Номер слайда 3"/>
          <p:cNvSpPr>
            <a:spLocks noGrp="1"/>
          </p:cNvSpPr>
          <p:nvPr>
            <p:ph type="sldNum" sz="quarter" idx="10"/>
          </p:nvPr>
        </p:nvSpPr>
        <p:spPr/>
        <p:txBody>
          <a:bodyPr/>
          <a:lstStyle/>
          <a:p>
            <a:fld id="{D7FC0BA9-3B4C-4F6F-9B6E-053A3BEFD256}" type="slidenum">
              <a:rPr lang="ru-RU" smtClean="0"/>
              <a:t>5</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r>
              <a:rPr lang="ru-RU" sz="1200" dirty="0" smtClean="0">
                <a:solidFill>
                  <a:srgbClr val="002060"/>
                </a:solidFill>
              </a:rPr>
              <a:t>В  каждом  доме в новогодний  праздник стоят  её  наряженные  подружки.</a:t>
            </a:r>
            <a:r>
              <a:rPr lang="ru-RU" sz="1200" baseline="0" dirty="0" smtClean="0">
                <a:solidFill>
                  <a:srgbClr val="002060"/>
                </a:solidFill>
              </a:rPr>
              <a:t>  </a:t>
            </a:r>
            <a:r>
              <a:rPr lang="ru-RU" sz="1200" dirty="0" smtClean="0">
                <a:solidFill>
                  <a:srgbClr val="002060"/>
                </a:solidFill>
              </a:rPr>
              <a:t>У  каждого  дерева  свой  голос. Самый  звонкий и  певучий – у Ели. Ещё  в  давние  времена из  древесины  елей  великие  мастера  делали скрипки.  И  по  сей  день не  только  скрипки, но  и другие  музыкальные  инструменты  из  этого  певучего  дерева. Все деревья  зимой  страдают - под  тяжестью  снега, ломаются  сучья  и  даже  стволы. И  только  елям  любой  снегопад   нипочём. Их  ветви-лапы  эластичные  и  пружинистые, наклоняются  очень  низко  и  снег  сползает  с них. Еловый  лес  называют  ельником. В  таком  лесу  тихо  и  сумрачно. Корни  елей  расходятся  в  почве почти  под  самой  поверхностью. Поэтому  в  сильный  ветер  такие  корни  не  всегда  могут  удержать  могучее  дерево. Старые  ели  падают,  выворачивая  корни.  На елях   растут  шишки, семенами  которых  любят  полакомится  белочки. Они  едят  не  только  семена  ели, но  и  их  крупные  почки,  а  так  же  молодые  побеги.   </a:t>
            </a:r>
          </a:p>
          <a:p>
            <a:pPr>
              <a:buFont typeface="Wingdings" pitchFamily="2" charset="2"/>
              <a:buChar char="Ø"/>
            </a:pPr>
            <a:r>
              <a:rPr lang="ru-RU" sz="1200" dirty="0" smtClean="0">
                <a:solidFill>
                  <a:srgbClr val="002060"/>
                </a:solidFill>
              </a:rPr>
              <a:t>Какие  у ели  листья? Когда она  их  сбрасывает?</a:t>
            </a:r>
          </a:p>
          <a:p>
            <a:pPr>
              <a:buFont typeface="Wingdings" pitchFamily="2" charset="2"/>
              <a:buChar char="Ø"/>
            </a:pPr>
            <a:r>
              <a:rPr lang="ru-RU" sz="1200" dirty="0" smtClean="0">
                <a:solidFill>
                  <a:srgbClr val="002060"/>
                </a:solidFill>
              </a:rPr>
              <a:t>Что  делают  из  древесины  ели  для  музыкантов?</a:t>
            </a:r>
          </a:p>
          <a:p>
            <a:pPr>
              <a:buFont typeface="Wingdings" pitchFamily="2" charset="2"/>
              <a:buChar char="Ø"/>
            </a:pPr>
            <a:r>
              <a:rPr lang="ru-RU" sz="1200" dirty="0" smtClean="0">
                <a:solidFill>
                  <a:srgbClr val="002060"/>
                </a:solidFill>
              </a:rPr>
              <a:t>Почему  на  ветках ели  не держится много  снега?</a:t>
            </a:r>
          </a:p>
          <a:p>
            <a:pPr>
              <a:buFont typeface="Wingdings" pitchFamily="2" charset="2"/>
              <a:buChar char="Ø"/>
            </a:pPr>
            <a:r>
              <a:rPr lang="ru-RU" sz="1200" dirty="0" smtClean="0">
                <a:solidFill>
                  <a:srgbClr val="002060"/>
                </a:solidFill>
              </a:rPr>
              <a:t>Как  называют  еловый  лес?</a:t>
            </a:r>
          </a:p>
          <a:p>
            <a:pPr>
              <a:buFont typeface="Wingdings" pitchFamily="2" charset="2"/>
              <a:buChar char="Ø"/>
            </a:pPr>
            <a:r>
              <a:rPr lang="ru-RU" sz="1200" dirty="0" smtClean="0">
                <a:solidFill>
                  <a:srgbClr val="002060"/>
                </a:solidFill>
              </a:rPr>
              <a:t>Чем  он отличается  от  лиственного  леса?</a:t>
            </a:r>
          </a:p>
          <a:p>
            <a:pPr>
              <a:buFont typeface="Wingdings" pitchFamily="2" charset="2"/>
              <a:buChar char="Ø"/>
            </a:pPr>
            <a:r>
              <a:rPr lang="ru-RU" sz="1200" dirty="0" smtClean="0">
                <a:solidFill>
                  <a:srgbClr val="002060"/>
                </a:solidFill>
              </a:rPr>
              <a:t>Почему  сильный  ветер может  повалить  ель?</a:t>
            </a:r>
          </a:p>
          <a:p>
            <a:pPr>
              <a:buFont typeface="Wingdings" pitchFamily="2" charset="2"/>
              <a:buChar char="Ø"/>
            </a:pPr>
            <a:r>
              <a:rPr lang="ru-RU" sz="1200" dirty="0" smtClean="0">
                <a:solidFill>
                  <a:srgbClr val="002060"/>
                </a:solidFill>
              </a:rPr>
              <a:t>Что  растёт  на  ели? Кто приходит  к ней  пообедать?</a:t>
            </a:r>
          </a:p>
          <a:p>
            <a:endParaRPr lang="ru-RU" dirty="0"/>
          </a:p>
        </p:txBody>
      </p:sp>
      <p:sp>
        <p:nvSpPr>
          <p:cNvPr id="4" name="Номер слайда 3"/>
          <p:cNvSpPr>
            <a:spLocks noGrp="1"/>
          </p:cNvSpPr>
          <p:nvPr>
            <p:ph type="sldNum" sz="quarter" idx="10"/>
          </p:nvPr>
        </p:nvSpPr>
        <p:spPr/>
        <p:txBody>
          <a:bodyPr/>
          <a:lstStyle/>
          <a:p>
            <a:fld id="{D7FC0BA9-3B4C-4F6F-9B6E-053A3BEFD256}" type="slidenum">
              <a:rPr lang="ru-RU" smtClean="0"/>
              <a:t>6</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Это  молодые  побеги  ели.</a:t>
            </a:r>
            <a:endParaRPr lang="ru-RU" dirty="0"/>
          </a:p>
        </p:txBody>
      </p:sp>
      <p:sp>
        <p:nvSpPr>
          <p:cNvPr id="4" name="Номер слайда 3"/>
          <p:cNvSpPr>
            <a:spLocks noGrp="1"/>
          </p:cNvSpPr>
          <p:nvPr>
            <p:ph type="sldNum" sz="quarter" idx="10"/>
          </p:nvPr>
        </p:nvSpPr>
        <p:spPr/>
        <p:txBody>
          <a:bodyPr/>
          <a:lstStyle/>
          <a:p>
            <a:fld id="{D7FC0BA9-3B4C-4F6F-9B6E-053A3BEFD256}" type="slidenum">
              <a:rPr lang="ru-RU" smtClean="0"/>
              <a:t>7</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r>
              <a:rPr lang="ru-RU" dirty="0" smtClean="0">
                <a:latin typeface="Times New Roman" pitchFamily="18" charset="0"/>
                <a:cs typeface="Times New Roman" pitchFamily="18" charset="0"/>
              </a:rPr>
              <a:t>Сосна, залитая  солнцем, величественна. Медно-жёлтый  ствол,  длинные  тёмно-зелёные  иголки, коричневые  шишки  на  ветках. Приглядись  повнимательнее:</a:t>
            </a:r>
            <a:r>
              <a:rPr lang="ru-RU" baseline="0" dirty="0" smtClean="0">
                <a:latin typeface="Times New Roman" pitchFamily="18" charset="0"/>
                <a:cs typeface="Times New Roman" pitchFamily="18" charset="0"/>
              </a:rPr>
              <a:t> сколько  в  ней  красоты  и  торжественности! А  как  пахнет  хвоей  в  сосновом  лесу! Крона  - это  верхняя  разветвлённая  часть  дерева  вместе  с  сучьями  и  ветвями. У  одинокой  сосны  совсем  другая  крона – приземистая, с  распахнутыми  мощными  сучьями. Стоит  она  на  просторе,  нет  по  соседству с  ней  других деревьев. Стекают  из  трещин  капли  смолы,  или,  как  её  называют живицы. Блестят  на  солнце  её  янтарные  слёзы, словно  лучики  солнца  растворились  в  этих  жёлтых  капельках. Сосна  очень  любит  солнце.  На  открытых  местах  она  поселяется  первой, поэтому  сосну  по  праву  называют  пионером  леса. Корень  её  уходит  глубоко  в  почву. Он,  словно  якорь, удерживает  дерево  даже  в бурю. В  отличии  от  елей,  сосны  не  падают  после  сильных  порывов  ветра. Зимой,  когда  холодно  и  голодно,  сосна  кормит  многих  зверей  и птиц  своими  вкусными  семенами. Семена  сосны  имеют  парус, благодаря  которому, ветер разносит их  по  лесу  между  деревьями  и  кустами. Где  они  упадут,  там  и  вырастут  новые  деревца  с  длинными  зелёными иголками. </a:t>
            </a:r>
          </a:p>
          <a:p>
            <a:pPr>
              <a:buFont typeface="Wingdings" pitchFamily="2" charset="2"/>
              <a:buChar char="v"/>
            </a:pPr>
            <a:r>
              <a:rPr lang="ru-RU" baseline="0" dirty="0" smtClean="0">
                <a:latin typeface="Times New Roman" pitchFamily="18" charset="0"/>
                <a:cs typeface="Times New Roman" pitchFamily="18" charset="0"/>
              </a:rPr>
              <a:t> Почему  сосну  называют  пионером  леса?</a:t>
            </a:r>
          </a:p>
          <a:p>
            <a:pPr>
              <a:buFont typeface="Wingdings" pitchFamily="2" charset="2"/>
              <a:buChar char="v"/>
            </a:pPr>
            <a:r>
              <a:rPr lang="ru-RU" baseline="0" dirty="0" smtClean="0">
                <a:latin typeface="Times New Roman" pitchFamily="18" charset="0"/>
                <a:cs typeface="Times New Roman" pitchFamily="18" charset="0"/>
              </a:rPr>
              <a:t> Почему  сосны  не  падают  при  сильном  ветре?</a:t>
            </a:r>
          </a:p>
          <a:p>
            <a:pPr>
              <a:buFont typeface="Wingdings" pitchFamily="2" charset="2"/>
              <a:buChar char="v"/>
            </a:pPr>
            <a:r>
              <a:rPr lang="ru-RU" baseline="0" dirty="0" smtClean="0">
                <a:latin typeface="Times New Roman" pitchFamily="18" charset="0"/>
                <a:cs typeface="Times New Roman" pitchFamily="18" charset="0"/>
              </a:rPr>
              <a:t> Что  вытекает  из  трещин  в  дереве?</a:t>
            </a:r>
          </a:p>
          <a:p>
            <a:pPr>
              <a:buFont typeface="Wingdings" pitchFamily="2" charset="2"/>
              <a:buChar char="v"/>
            </a:pPr>
            <a:r>
              <a:rPr lang="ru-RU" baseline="0" dirty="0" smtClean="0">
                <a:latin typeface="Times New Roman" pitchFamily="18" charset="0"/>
                <a:cs typeface="Times New Roman" pitchFamily="18" charset="0"/>
              </a:rPr>
              <a:t> Чем сосна  кормит  зверей  и  птиц?</a:t>
            </a:r>
          </a:p>
          <a:p>
            <a:pPr>
              <a:buFont typeface="Wingdings" pitchFamily="2" charset="2"/>
              <a:buChar char="v"/>
            </a:pPr>
            <a:r>
              <a:rPr lang="ru-RU" baseline="0" dirty="0" smtClean="0">
                <a:latin typeface="Times New Roman" pitchFamily="18" charset="0"/>
                <a:cs typeface="Times New Roman" pitchFamily="18" charset="0"/>
              </a:rPr>
              <a:t> Как  размножается сосна?</a:t>
            </a:r>
          </a:p>
          <a:p>
            <a:pPr>
              <a:buFont typeface="Wingdings" pitchFamily="2" charset="2"/>
              <a:buChar char="v"/>
            </a:pPr>
            <a:r>
              <a:rPr lang="ru-RU" baseline="0" dirty="0" smtClean="0">
                <a:latin typeface="Times New Roman" pitchFamily="18" charset="0"/>
                <a:cs typeface="Times New Roman" pitchFamily="18" charset="0"/>
              </a:rPr>
              <a:t> Чем  она  отличается  от  ели?</a:t>
            </a:r>
          </a:p>
          <a:p>
            <a:pPr>
              <a:buFont typeface="Wingdings" pitchFamily="2" charset="2"/>
              <a:buChar char="v"/>
            </a:pPr>
            <a:r>
              <a:rPr lang="ru-RU" baseline="0" dirty="0" smtClean="0">
                <a:latin typeface="Times New Roman" pitchFamily="18" charset="0"/>
                <a:cs typeface="Times New Roman" pitchFamily="18" charset="0"/>
              </a:rPr>
              <a:t> Что  такое  крона?</a:t>
            </a:r>
          </a:p>
          <a:p>
            <a:pPr>
              <a:buFont typeface="Wingdings" pitchFamily="2" charset="2"/>
              <a:buChar char="v"/>
            </a:pPr>
            <a:r>
              <a:rPr lang="ru-RU" baseline="0" dirty="0" smtClean="0">
                <a:latin typeface="Times New Roman" pitchFamily="18" charset="0"/>
                <a:cs typeface="Times New Roman" pitchFamily="18" charset="0"/>
              </a:rPr>
              <a:t> Чем отличается  крона  одинокой   сосны  от  кроны  сосны,  растущей  в  лесу?</a:t>
            </a:r>
          </a:p>
        </p:txBody>
      </p:sp>
      <p:sp>
        <p:nvSpPr>
          <p:cNvPr id="4" name="Номер слайда 3"/>
          <p:cNvSpPr>
            <a:spLocks noGrp="1"/>
          </p:cNvSpPr>
          <p:nvPr>
            <p:ph type="sldNum" sz="quarter" idx="10"/>
          </p:nvPr>
        </p:nvSpPr>
        <p:spPr/>
        <p:txBody>
          <a:bodyPr/>
          <a:lstStyle/>
          <a:p>
            <a:fld id="{D7FC0BA9-3B4C-4F6F-9B6E-053A3BEFD256}" type="slidenum">
              <a:rPr lang="ru-RU" smtClean="0"/>
              <a:t>8</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Про  черёмуху</a:t>
            </a:r>
            <a:r>
              <a:rPr lang="ru-RU" baseline="0" dirty="0" smtClean="0"/>
              <a:t>  говорят,  что  красивая  она,  но  холодная! Цветёт  в  самом  начале  весны,  когда  часто  ещё  стоят  холода. На  самом деле холода  не  всегда  связаны с  её  цветением. В  лесу,  где  растёт  черёмуха, воздух  очень  чистый.  А  в  доме  от  запаха  черёмуховых    цветков  у  людей кружится  голова  и  они  плохо  себя  чувствуют. «Платье  потерялось,  а  пуговки  остались». Эта  загадка  о  черёмухе. Вместо   белоснежных  лепестков  на  ветках  остаются  крупинки  зелёной  завязи. В  конце  июля  поспевают  чёрные  ягоды. Они  хоть  и  терпкие,  но  многим  нравятся. Пчёлы  издалека  чуют  запах  черёмухи, собирают  с  неё  пыльцу  и  нектар.</a:t>
            </a:r>
          </a:p>
          <a:p>
            <a:pPr>
              <a:buFont typeface="Wingdings" pitchFamily="2" charset="2"/>
              <a:buChar char="v"/>
            </a:pPr>
            <a:r>
              <a:rPr lang="ru-RU" baseline="0" dirty="0" smtClean="0"/>
              <a:t> Когда  цветёт  черёмуха?</a:t>
            </a:r>
          </a:p>
          <a:p>
            <a:pPr>
              <a:buFont typeface="Wingdings" pitchFamily="2" charset="2"/>
              <a:buChar char="v"/>
            </a:pPr>
            <a:r>
              <a:rPr lang="ru-RU" baseline="0" dirty="0" smtClean="0"/>
              <a:t> Какие  у  неё  цветки?</a:t>
            </a:r>
          </a:p>
          <a:p>
            <a:pPr>
              <a:buFont typeface="Wingdings" pitchFamily="2" charset="2"/>
              <a:buChar char="v"/>
            </a:pPr>
            <a:r>
              <a:rPr lang="ru-RU" baseline="0" dirty="0" smtClean="0"/>
              <a:t> Хорошо  ли поступает,  тот  кто  ломает,  усыпанные  цветками  ветки?</a:t>
            </a:r>
          </a:p>
          <a:p>
            <a:pPr>
              <a:buFont typeface="Wingdings" pitchFamily="2" charset="2"/>
              <a:buChar char="v"/>
            </a:pPr>
            <a:r>
              <a:rPr lang="ru-RU" baseline="0" dirty="0" smtClean="0"/>
              <a:t> Что  может  произойти,  если  цветущую  черёмуху  поставить  дома?</a:t>
            </a:r>
          </a:p>
          <a:p>
            <a:pPr>
              <a:buFont typeface="Wingdings" pitchFamily="2" charset="2"/>
              <a:buChar char="v"/>
            </a:pPr>
            <a:r>
              <a:rPr lang="ru-RU" baseline="0" dirty="0" smtClean="0"/>
              <a:t> Какой  воздух  в  тех   местах,  где  цветёт  черёмуха?</a:t>
            </a:r>
          </a:p>
          <a:p>
            <a:pPr>
              <a:buFont typeface="Wingdings" pitchFamily="2" charset="2"/>
              <a:buChar char="v"/>
            </a:pPr>
            <a:r>
              <a:rPr lang="ru-RU" baseline="0" dirty="0" smtClean="0"/>
              <a:t> Что  делают   пчёлы  на  черёмухе  во  время  её  цветения? </a:t>
            </a:r>
            <a:endParaRPr lang="ru-RU" dirty="0"/>
          </a:p>
        </p:txBody>
      </p:sp>
      <p:sp>
        <p:nvSpPr>
          <p:cNvPr id="4" name="Номер слайда 3"/>
          <p:cNvSpPr>
            <a:spLocks noGrp="1"/>
          </p:cNvSpPr>
          <p:nvPr>
            <p:ph type="sldNum" sz="quarter" idx="10"/>
          </p:nvPr>
        </p:nvSpPr>
        <p:spPr/>
        <p:txBody>
          <a:bodyPr/>
          <a:lstStyle/>
          <a:p>
            <a:fld id="{D7FC0BA9-3B4C-4F6F-9B6E-053A3BEFD256}" type="slidenum">
              <a:rPr lang="ru-RU" smtClean="0"/>
              <a:t>9</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buFont typeface="Wingdings" pitchFamily="2" charset="2"/>
              <a:buChar char="v"/>
            </a:pPr>
            <a:r>
              <a:rPr lang="ru-RU" dirty="0" smtClean="0"/>
              <a:t> </a:t>
            </a:r>
            <a:r>
              <a:rPr lang="ru-RU" dirty="0" smtClean="0">
                <a:latin typeface="Comic Sans MS" pitchFamily="66" charset="0"/>
              </a:rPr>
              <a:t>Какой  бывает лес? </a:t>
            </a:r>
          </a:p>
          <a:p>
            <a:pPr>
              <a:buFont typeface="Wingdings" pitchFamily="2" charset="2"/>
              <a:buChar char="v"/>
            </a:pPr>
            <a:r>
              <a:rPr lang="ru-RU" dirty="0" smtClean="0">
                <a:latin typeface="Comic Sans MS" pitchFamily="66" charset="0"/>
              </a:rPr>
              <a:t> Какие  деревья  и  кустарники  вы  знаете?</a:t>
            </a:r>
          </a:p>
          <a:p>
            <a:pPr>
              <a:buFont typeface="Wingdings" pitchFamily="2" charset="2"/>
              <a:buChar char="v"/>
            </a:pPr>
            <a:r>
              <a:rPr lang="ru-RU" dirty="0" smtClean="0">
                <a:latin typeface="Comic Sans MS" pitchFamily="66" charset="0"/>
              </a:rPr>
              <a:t> Какие  деревья  бывают  зелёными  круглый  год?</a:t>
            </a:r>
          </a:p>
          <a:p>
            <a:pPr>
              <a:buFont typeface="Wingdings" pitchFamily="2" charset="2"/>
              <a:buChar char="v"/>
            </a:pPr>
            <a:r>
              <a:rPr lang="ru-RU" dirty="0" smtClean="0">
                <a:latin typeface="Comic Sans MS" pitchFamily="66" charset="0"/>
              </a:rPr>
              <a:t> Назовите  деревья, на  которых  растут  шишки.</a:t>
            </a:r>
          </a:p>
          <a:p>
            <a:pPr>
              <a:buFont typeface="Wingdings" pitchFamily="2" charset="2"/>
              <a:buChar char="v"/>
            </a:pPr>
            <a:r>
              <a:rPr lang="ru-RU" dirty="0" smtClean="0">
                <a:latin typeface="Comic Sans MS" pitchFamily="66" charset="0"/>
              </a:rPr>
              <a:t> На  каких  деревьях  растут  ягоды?</a:t>
            </a:r>
          </a:p>
          <a:p>
            <a:pPr>
              <a:buFont typeface="Wingdings" pitchFamily="2" charset="2"/>
              <a:buChar char="v"/>
            </a:pPr>
            <a:r>
              <a:rPr lang="ru-RU" dirty="0" smtClean="0">
                <a:latin typeface="Comic Sans MS" pitchFamily="66" charset="0"/>
              </a:rPr>
              <a:t> У  каких  деревьев  белые  стволы, у  каких – красные,  а  у  каких - зелёные?</a:t>
            </a:r>
          </a:p>
          <a:p>
            <a:pPr>
              <a:buFont typeface="Wingdings" pitchFamily="2" charset="2"/>
              <a:buChar char="v"/>
            </a:pPr>
            <a:r>
              <a:rPr lang="ru-RU" dirty="0" smtClean="0">
                <a:latin typeface="Comic Sans MS" pitchFamily="66" charset="0"/>
              </a:rPr>
              <a:t> На  каких  деревьях  пчёлы  собирают  нектар?</a:t>
            </a:r>
          </a:p>
          <a:p>
            <a:pPr>
              <a:buFont typeface="Wingdings" pitchFamily="2" charset="2"/>
              <a:buChar char="v"/>
            </a:pPr>
            <a:r>
              <a:rPr lang="ru-RU" dirty="0" smtClean="0">
                <a:latin typeface="Comic Sans MS" pitchFamily="66" charset="0"/>
              </a:rPr>
              <a:t> Какое  дерево при  сильном  ветре  может  упасть  вместе с  корнем?  Почему?</a:t>
            </a:r>
          </a:p>
          <a:p>
            <a:pPr>
              <a:buFont typeface="Wingdings" pitchFamily="2" charset="2"/>
              <a:buChar char="v"/>
            </a:pPr>
            <a:r>
              <a:rPr lang="ru-RU" dirty="0" smtClean="0">
                <a:latin typeface="Comic Sans MS" pitchFamily="66" charset="0"/>
              </a:rPr>
              <a:t> Какое  дерево  при  ветре  никогда  не  падает?</a:t>
            </a:r>
          </a:p>
          <a:p>
            <a:pPr>
              <a:buFont typeface="Wingdings" pitchFamily="2" charset="2"/>
              <a:buChar char="v"/>
            </a:pPr>
            <a:r>
              <a:rPr lang="ru-RU" dirty="0" smtClean="0">
                <a:latin typeface="Comic Sans MS" pitchFamily="66" charset="0"/>
              </a:rPr>
              <a:t> От</a:t>
            </a:r>
            <a:r>
              <a:rPr lang="ru-RU" baseline="0" dirty="0" smtClean="0">
                <a:latin typeface="Comic Sans MS" pitchFamily="66" charset="0"/>
              </a:rPr>
              <a:t> запаха  цветов  какого  дерева,  поставленных  в доме, начинает  болеть  голова?</a:t>
            </a:r>
          </a:p>
          <a:p>
            <a:pPr>
              <a:buFont typeface="Wingdings" pitchFamily="2" charset="2"/>
              <a:buChar char="v"/>
            </a:pPr>
            <a:r>
              <a:rPr lang="ru-RU" baseline="0" dirty="0" smtClean="0">
                <a:latin typeface="Comic Sans MS" pitchFamily="66" charset="0"/>
              </a:rPr>
              <a:t> Из  древесины  какого  дерева  делают  музыкальные  инструменты?</a:t>
            </a:r>
          </a:p>
          <a:p>
            <a:pPr>
              <a:buFont typeface="Wingdings" pitchFamily="2" charset="2"/>
              <a:buChar char="v"/>
            </a:pPr>
            <a:r>
              <a:rPr lang="ru-RU" baseline="0" dirty="0" smtClean="0">
                <a:latin typeface="Comic Sans MS" pitchFamily="66" charset="0"/>
              </a:rPr>
              <a:t> Какие  деревья  весной  плачут?</a:t>
            </a:r>
          </a:p>
          <a:p>
            <a:pPr>
              <a:buFont typeface="Wingdings" pitchFamily="2" charset="2"/>
              <a:buChar char="v"/>
            </a:pPr>
            <a:r>
              <a:rPr lang="ru-RU" baseline="0" dirty="0" smtClean="0">
                <a:latin typeface="Comic Sans MS" pitchFamily="66" charset="0"/>
              </a:rPr>
              <a:t> какие  деревья  любят  солнце? А  какие  растут  в  сырых  местах?</a:t>
            </a:r>
          </a:p>
          <a:p>
            <a:pPr>
              <a:buFont typeface="Wingdings" pitchFamily="2" charset="2"/>
              <a:buChar char="v"/>
            </a:pPr>
            <a:r>
              <a:rPr lang="ru-RU" baseline="0" dirty="0" smtClean="0">
                <a:latin typeface="Comic Sans MS" pitchFamily="66" charset="0"/>
              </a:rPr>
              <a:t> Чем   отличается  одиноко  стоящее  дерево  от  дерева,  растущего  в лесу?</a:t>
            </a:r>
          </a:p>
          <a:p>
            <a:pPr>
              <a:buFont typeface="Wingdings" pitchFamily="2" charset="2"/>
              <a:buChar char="v"/>
            </a:pPr>
            <a:r>
              <a:rPr lang="ru-RU" baseline="0" dirty="0" smtClean="0">
                <a:latin typeface="Comic Sans MS" pitchFamily="66" charset="0"/>
              </a:rPr>
              <a:t> Какое  из  деревьев  поселяется  в  лесу  первым?</a:t>
            </a:r>
          </a:p>
          <a:p>
            <a:pPr>
              <a:buFont typeface="Wingdings" pitchFamily="2" charset="2"/>
              <a:buChar char="v"/>
            </a:pPr>
            <a:r>
              <a:rPr lang="ru-RU" baseline="0" dirty="0" smtClean="0">
                <a:latin typeface="Comic Sans MS" pitchFamily="66" charset="0"/>
              </a:rPr>
              <a:t> Что  общего  между  сосной  и  елью? Чем  они  отличаются?</a:t>
            </a:r>
            <a:endParaRPr lang="ru-RU" dirty="0">
              <a:latin typeface="Comic Sans MS" pitchFamily="66" charset="0"/>
            </a:endParaRPr>
          </a:p>
        </p:txBody>
      </p:sp>
      <p:sp>
        <p:nvSpPr>
          <p:cNvPr id="4" name="Номер слайда 3"/>
          <p:cNvSpPr>
            <a:spLocks noGrp="1"/>
          </p:cNvSpPr>
          <p:nvPr>
            <p:ph type="sldNum" sz="quarter" idx="10"/>
          </p:nvPr>
        </p:nvSpPr>
        <p:spPr/>
        <p:txBody>
          <a:bodyPr/>
          <a:lstStyle/>
          <a:p>
            <a:fld id="{D7FC0BA9-3B4C-4F6F-9B6E-053A3BEFD256}" type="slidenum">
              <a:rPr lang="ru-RU" smtClean="0"/>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9D499A5B-86AE-4367-8227-2A9E8356E95B}"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D499A5B-86AE-4367-8227-2A9E8356E95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D499A5B-86AE-4367-8227-2A9E8356E95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D499A5B-86AE-4367-8227-2A9E8356E95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D499A5B-86AE-4367-8227-2A9E8356E95B}"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D499A5B-86AE-4367-8227-2A9E8356E95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D499A5B-86AE-4367-8227-2A9E8356E95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D499A5B-86AE-4367-8227-2A9E8356E95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D499A5B-86AE-4367-8227-2A9E8356E95B}"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D499A5B-86AE-4367-8227-2A9E8356E95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1C6D7C3E-80BA-44A1-A37C-4BF283EC1590}" type="datetimeFigureOut">
              <a:rPr lang="ru-RU" smtClean="0"/>
              <a:pPr/>
              <a:t>20.12.2015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D499A5B-86AE-4367-8227-2A9E8356E95B}"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C6D7C3E-80BA-44A1-A37C-4BF283EC1590}" type="datetimeFigureOut">
              <a:rPr lang="ru-RU" smtClean="0"/>
              <a:pPr/>
              <a:t>20.12.2015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D499A5B-86AE-4367-8227-2A9E8356E95B}"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88640"/>
            <a:ext cx="7772400" cy="775595"/>
          </a:xfrm>
        </p:spPr>
        <p:txBody>
          <a:bodyPr>
            <a:normAutofit fontScale="90000"/>
          </a:bodyPr>
          <a:lstStyle/>
          <a:p>
            <a:r>
              <a:rPr lang="ru-RU" sz="4800" dirty="0" smtClean="0">
                <a:solidFill>
                  <a:srgbClr val="00B050"/>
                </a:solidFill>
                <a:latin typeface="Comic Sans MS" pitchFamily="66" charset="0"/>
              </a:rPr>
              <a:t>       ЛЕСНАЯ  </a:t>
            </a:r>
            <a:r>
              <a:rPr lang="ru-RU" sz="4800" dirty="0" smtClean="0">
                <a:solidFill>
                  <a:srgbClr val="00B050"/>
                </a:solidFill>
                <a:latin typeface="Comic Sans MS" pitchFamily="66" charset="0"/>
              </a:rPr>
              <a:t>МОЗАИКА</a:t>
            </a:r>
            <a:endParaRPr lang="ru-RU" sz="4800" dirty="0">
              <a:solidFill>
                <a:srgbClr val="00B050"/>
              </a:solidFill>
              <a:latin typeface="Comic Sans MS" pitchFamily="66" charset="0"/>
            </a:endParaRPr>
          </a:p>
        </p:txBody>
      </p:sp>
      <p:sp>
        <p:nvSpPr>
          <p:cNvPr id="3" name="Подзаголовок 2"/>
          <p:cNvSpPr>
            <a:spLocks noGrp="1"/>
          </p:cNvSpPr>
          <p:nvPr>
            <p:ph type="subTitle" idx="1"/>
          </p:nvPr>
        </p:nvSpPr>
        <p:spPr>
          <a:xfrm>
            <a:off x="1259632" y="980728"/>
            <a:ext cx="2424332" cy="4536504"/>
          </a:xfrm>
        </p:spPr>
        <p:txBody>
          <a:bodyPr>
            <a:normAutofit fontScale="85000" lnSpcReduction="10000"/>
          </a:bodyPr>
          <a:lstStyle/>
          <a:p>
            <a:r>
              <a:rPr lang="ru-RU" sz="2000" dirty="0" smtClean="0">
                <a:solidFill>
                  <a:srgbClr val="002060"/>
                </a:solidFill>
                <a:latin typeface="Comic Sans MS" pitchFamily="66" charset="0"/>
              </a:rPr>
              <a:t>Лес… Это  сказочный  мир  доброго  царя  Берендея. Присмотритесь  и  прислушайтесь… Лес  полон  загадок  и  таинства. Он  многих  приютил. Здесь  живут  звери  и  птицы, </a:t>
            </a:r>
            <a:r>
              <a:rPr lang="ru-RU" sz="2000" dirty="0" err="1" smtClean="0">
                <a:solidFill>
                  <a:srgbClr val="002060"/>
                </a:solidFill>
                <a:latin typeface="Comic Sans MS" pitchFamily="66" charset="0"/>
              </a:rPr>
              <a:t>ящирицы</a:t>
            </a:r>
            <a:r>
              <a:rPr lang="ru-RU" sz="2000" dirty="0" smtClean="0">
                <a:solidFill>
                  <a:srgbClr val="002060"/>
                </a:solidFill>
                <a:latin typeface="Comic Sans MS" pitchFamily="66" charset="0"/>
              </a:rPr>
              <a:t>  и  лягушки, жуки  и  бабочки. А  сколько  в  нём  </a:t>
            </a:r>
            <a:r>
              <a:rPr lang="ru-RU" sz="2000" dirty="0" err="1" smtClean="0">
                <a:solidFill>
                  <a:srgbClr val="002060"/>
                </a:solidFill>
                <a:latin typeface="Comic Sans MS" pitchFamily="66" charset="0"/>
              </a:rPr>
              <a:t>разнообразныхт</a:t>
            </a:r>
            <a:r>
              <a:rPr lang="ru-RU" sz="2000" dirty="0" smtClean="0">
                <a:solidFill>
                  <a:srgbClr val="002060"/>
                </a:solidFill>
                <a:latin typeface="Comic Sans MS" pitchFamily="66" charset="0"/>
              </a:rPr>
              <a:t> ягод  и  грибов, крупных  и  мелких  цветков! А какой  здесь  чистый  и  добрый  лесной  воздух.!</a:t>
            </a:r>
            <a:endParaRPr lang="ru-RU" sz="2000" dirty="0">
              <a:solidFill>
                <a:srgbClr val="002060"/>
              </a:solidFill>
              <a:latin typeface="Comic Sans MS" pitchFamily="66" charset="0"/>
            </a:endParaRPr>
          </a:p>
        </p:txBody>
      </p:sp>
      <p:pic>
        <p:nvPicPr>
          <p:cNvPr id="4" name="Picture 2" descr="H:\картинки для  презентации  И ЛИСТОЧКИ И КОЛЮЧКИ\лес.jpg"/>
          <p:cNvPicPr>
            <a:picLocks noChangeAspect="1" noChangeArrowheads="1"/>
          </p:cNvPicPr>
          <p:nvPr/>
        </p:nvPicPr>
        <p:blipFill>
          <a:blip r:embed="rId2" cstate="print"/>
          <a:srcRect/>
          <a:stretch>
            <a:fillRect/>
          </a:stretch>
        </p:blipFill>
        <p:spPr bwMode="auto">
          <a:xfrm>
            <a:off x="4355976" y="980728"/>
            <a:ext cx="3723487" cy="4525963"/>
          </a:xfrm>
          <a:prstGeom prst="rect">
            <a:avLst/>
          </a:prstGeom>
          <a:ln>
            <a:noFill/>
          </a:ln>
          <a:effectLst>
            <a:outerShdw blurRad="292100" dist="139700" dir="2700000" algn="tl" rotWithShape="0">
              <a:srgbClr val="333333">
                <a:alpha val="65000"/>
              </a:srgbClr>
            </a:outerShdw>
          </a:effectLst>
        </p:spPr>
      </p:pic>
      <p:sp>
        <p:nvSpPr>
          <p:cNvPr id="5" name="Прямоугольник 4"/>
          <p:cNvSpPr/>
          <p:nvPr/>
        </p:nvSpPr>
        <p:spPr>
          <a:xfrm>
            <a:off x="827584" y="5517232"/>
            <a:ext cx="7326560" cy="1200329"/>
          </a:xfrm>
          <a:prstGeom prst="rect">
            <a:avLst/>
          </a:prstGeom>
        </p:spPr>
        <p:txBody>
          <a:bodyPr wrap="square">
            <a:spAutoFit/>
          </a:bodyPr>
          <a:lstStyle/>
          <a:p>
            <a:r>
              <a:rPr lang="ru-RU" dirty="0" smtClean="0">
                <a:solidFill>
                  <a:srgbClr val="002060"/>
                </a:solidFill>
                <a:latin typeface="Comic Sans MS" pitchFamily="66" charset="0"/>
              </a:rPr>
              <a:t>Не   бывает  леса  без  деревьев  и  кустарников. Весной  и  ранним  летом  многие  из   них  усыпаны  цветками. Всё  лето  шелестят  они  листвой. А  осенью  листья  осыпаются, и  лишь  зелёные  иголки  останутся  зимовать  под  снегом</a:t>
            </a:r>
            <a:r>
              <a:rPr lang="ru-RU" dirty="0" smtClean="0">
                <a:latin typeface="Comic Sans MS" pitchFamily="66" charset="0"/>
              </a:rPr>
              <a:t>.</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320"/>
            <a:ext cx="8610160" cy="1143000"/>
          </a:xfrm>
        </p:spPr>
        <p:txBody>
          <a:bodyPr>
            <a:normAutofit fontScale="90000"/>
          </a:bodyPr>
          <a:lstStyle/>
          <a:p>
            <a:r>
              <a:rPr lang="ru-RU" b="1" dirty="0" smtClean="0">
                <a:solidFill>
                  <a:srgbClr val="00B050"/>
                </a:solidFill>
                <a:latin typeface="Comic Sans MS" pitchFamily="66" charset="0"/>
              </a:rPr>
              <a:t>ВОПРОСЫ  ПО РАЗДЕЛУ </a:t>
            </a:r>
            <a:br>
              <a:rPr lang="ru-RU" b="1" dirty="0" smtClean="0">
                <a:solidFill>
                  <a:srgbClr val="00B050"/>
                </a:solidFill>
                <a:latin typeface="Comic Sans MS" pitchFamily="66" charset="0"/>
              </a:rPr>
            </a:br>
            <a:r>
              <a:rPr lang="ru-RU" b="1" dirty="0" smtClean="0">
                <a:solidFill>
                  <a:srgbClr val="00B050"/>
                </a:solidFill>
                <a:latin typeface="Comic Sans MS" pitchFamily="66" charset="0"/>
              </a:rPr>
              <a:t>«И  листочки,  и  колючки»:</a:t>
            </a:r>
            <a:endParaRPr lang="ru-RU" b="1" dirty="0">
              <a:solidFill>
                <a:srgbClr val="00B050"/>
              </a:solidFill>
              <a:latin typeface="Comic Sans MS" pitchFamily="66" charset="0"/>
            </a:endParaRPr>
          </a:p>
        </p:txBody>
      </p:sp>
      <p:sp>
        <p:nvSpPr>
          <p:cNvPr id="3" name="Прямоугольник 2"/>
          <p:cNvSpPr/>
          <p:nvPr/>
        </p:nvSpPr>
        <p:spPr>
          <a:xfrm>
            <a:off x="323528" y="1484784"/>
            <a:ext cx="8496944" cy="5262979"/>
          </a:xfrm>
          <a:prstGeom prst="rect">
            <a:avLst/>
          </a:prstGeom>
        </p:spPr>
        <p:txBody>
          <a:bodyPr wrap="square">
            <a:spAutoFit/>
          </a:bodyPr>
          <a:lstStyle/>
          <a:p>
            <a:pPr>
              <a:buFont typeface="Wingdings" pitchFamily="2" charset="2"/>
              <a:buChar char="v"/>
            </a:pPr>
            <a:r>
              <a:rPr lang="ru-RU" sz="1600" b="1" dirty="0" smtClean="0">
                <a:solidFill>
                  <a:srgbClr val="002060"/>
                </a:solidFill>
                <a:latin typeface="Comic Sans MS" pitchFamily="66" charset="0"/>
              </a:rPr>
              <a:t>Какой  бывает лес? </a:t>
            </a:r>
          </a:p>
          <a:p>
            <a:pPr>
              <a:buFont typeface="Wingdings" pitchFamily="2" charset="2"/>
              <a:buChar char="v"/>
            </a:pPr>
            <a:r>
              <a:rPr lang="ru-RU" sz="1600" b="1" dirty="0" smtClean="0">
                <a:solidFill>
                  <a:srgbClr val="002060"/>
                </a:solidFill>
                <a:latin typeface="Comic Sans MS" pitchFamily="66" charset="0"/>
              </a:rPr>
              <a:t> Какие  деревья  и  кустарники  вы  знаете?</a:t>
            </a:r>
          </a:p>
          <a:p>
            <a:pPr>
              <a:buFont typeface="Wingdings" pitchFamily="2" charset="2"/>
              <a:buChar char="v"/>
            </a:pPr>
            <a:r>
              <a:rPr lang="ru-RU" sz="1600" b="1" dirty="0" smtClean="0">
                <a:solidFill>
                  <a:srgbClr val="002060"/>
                </a:solidFill>
                <a:latin typeface="Comic Sans MS" pitchFamily="66" charset="0"/>
              </a:rPr>
              <a:t> Какие  деревья  бывают  зелёными  круглый  год?</a:t>
            </a:r>
          </a:p>
          <a:p>
            <a:pPr>
              <a:buFont typeface="Wingdings" pitchFamily="2" charset="2"/>
              <a:buChar char="v"/>
            </a:pPr>
            <a:r>
              <a:rPr lang="ru-RU" sz="1600" b="1" dirty="0" smtClean="0">
                <a:solidFill>
                  <a:srgbClr val="002060"/>
                </a:solidFill>
                <a:latin typeface="Comic Sans MS" pitchFamily="66" charset="0"/>
              </a:rPr>
              <a:t> Назовите  деревья, на  которых  растут  шишки.</a:t>
            </a:r>
          </a:p>
          <a:p>
            <a:pPr>
              <a:buFont typeface="Wingdings" pitchFamily="2" charset="2"/>
              <a:buChar char="v"/>
            </a:pPr>
            <a:r>
              <a:rPr lang="ru-RU" sz="1600" b="1" dirty="0" smtClean="0">
                <a:solidFill>
                  <a:srgbClr val="002060"/>
                </a:solidFill>
                <a:latin typeface="Comic Sans MS" pitchFamily="66" charset="0"/>
              </a:rPr>
              <a:t> На  каких  деревьях  растут  ягоды?</a:t>
            </a:r>
          </a:p>
          <a:p>
            <a:pPr>
              <a:buFont typeface="Wingdings" pitchFamily="2" charset="2"/>
              <a:buChar char="v"/>
            </a:pPr>
            <a:r>
              <a:rPr lang="ru-RU" sz="1600" b="1" dirty="0" smtClean="0">
                <a:solidFill>
                  <a:srgbClr val="002060"/>
                </a:solidFill>
                <a:latin typeface="Comic Sans MS" pitchFamily="66" charset="0"/>
              </a:rPr>
              <a:t> У  каких  деревьев  белые  стволы, у  каких – красные,  а  у  каких - зелёные?</a:t>
            </a:r>
          </a:p>
          <a:p>
            <a:pPr>
              <a:buFont typeface="Wingdings" pitchFamily="2" charset="2"/>
              <a:buChar char="v"/>
            </a:pPr>
            <a:r>
              <a:rPr lang="ru-RU" sz="1600" b="1" dirty="0" smtClean="0">
                <a:solidFill>
                  <a:srgbClr val="002060"/>
                </a:solidFill>
                <a:latin typeface="Comic Sans MS" pitchFamily="66" charset="0"/>
              </a:rPr>
              <a:t> На  каких  деревьях  пчёлы  собирают  нектар?</a:t>
            </a:r>
          </a:p>
          <a:p>
            <a:pPr>
              <a:buFont typeface="Wingdings" pitchFamily="2" charset="2"/>
              <a:buChar char="v"/>
            </a:pPr>
            <a:r>
              <a:rPr lang="ru-RU" sz="1600" b="1" dirty="0" smtClean="0">
                <a:solidFill>
                  <a:srgbClr val="002060"/>
                </a:solidFill>
                <a:latin typeface="Comic Sans MS" pitchFamily="66" charset="0"/>
              </a:rPr>
              <a:t> Какое  дерево при  сильном  ветре  может  упасть  вместе с  корнем?  Почему?</a:t>
            </a:r>
          </a:p>
          <a:p>
            <a:pPr>
              <a:buFont typeface="Wingdings" pitchFamily="2" charset="2"/>
              <a:buChar char="v"/>
            </a:pPr>
            <a:r>
              <a:rPr lang="ru-RU" sz="1600" b="1" dirty="0" smtClean="0">
                <a:solidFill>
                  <a:srgbClr val="002060"/>
                </a:solidFill>
                <a:latin typeface="Comic Sans MS" pitchFamily="66" charset="0"/>
              </a:rPr>
              <a:t> Какое  дерево  при  ветре  никогда  не  падает?</a:t>
            </a:r>
          </a:p>
          <a:p>
            <a:pPr>
              <a:buFont typeface="Wingdings" pitchFamily="2" charset="2"/>
              <a:buChar char="v"/>
            </a:pPr>
            <a:r>
              <a:rPr lang="ru-RU" sz="1600" b="1" dirty="0" smtClean="0">
                <a:solidFill>
                  <a:srgbClr val="002060"/>
                </a:solidFill>
                <a:latin typeface="Comic Sans MS" pitchFamily="66" charset="0"/>
              </a:rPr>
              <a:t> От запаха  цветов  какого  дерева,  поставленных  в доме, начинает  болеть  голова?</a:t>
            </a:r>
          </a:p>
          <a:p>
            <a:pPr>
              <a:buFont typeface="Wingdings" pitchFamily="2" charset="2"/>
              <a:buChar char="v"/>
            </a:pPr>
            <a:r>
              <a:rPr lang="ru-RU" sz="1600" b="1" dirty="0" smtClean="0">
                <a:solidFill>
                  <a:srgbClr val="002060"/>
                </a:solidFill>
                <a:latin typeface="Comic Sans MS" pitchFamily="66" charset="0"/>
              </a:rPr>
              <a:t> Из  древесины  какого  дерева  делают  музыкальные  инструменты?</a:t>
            </a:r>
          </a:p>
          <a:p>
            <a:pPr>
              <a:buFont typeface="Wingdings" pitchFamily="2" charset="2"/>
              <a:buChar char="v"/>
            </a:pPr>
            <a:r>
              <a:rPr lang="ru-RU" sz="1600" b="1" dirty="0" smtClean="0">
                <a:solidFill>
                  <a:srgbClr val="002060"/>
                </a:solidFill>
                <a:latin typeface="Comic Sans MS" pitchFamily="66" charset="0"/>
              </a:rPr>
              <a:t> Какие  деревья  весной  плачут?</a:t>
            </a:r>
          </a:p>
          <a:p>
            <a:pPr>
              <a:buFont typeface="Wingdings" pitchFamily="2" charset="2"/>
              <a:buChar char="v"/>
            </a:pPr>
            <a:r>
              <a:rPr lang="ru-RU" sz="1600" b="1" dirty="0" smtClean="0">
                <a:solidFill>
                  <a:srgbClr val="002060"/>
                </a:solidFill>
                <a:latin typeface="Comic Sans MS" pitchFamily="66" charset="0"/>
              </a:rPr>
              <a:t> какие  деревья  любят  солнце? А  какие  растут  в  сырых  местах?</a:t>
            </a:r>
          </a:p>
          <a:p>
            <a:pPr>
              <a:buFont typeface="Wingdings" pitchFamily="2" charset="2"/>
              <a:buChar char="v"/>
            </a:pPr>
            <a:r>
              <a:rPr lang="ru-RU" sz="1600" b="1" dirty="0" smtClean="0">
                <a:solidFill>
                  <a:srgbClr val="002060"/>
                </a:solidFill>
                <a:latin typeface="Comic Sans MS" pitchFamily="66" charset="0"/>
              </a:rPr>
              <a:t> Чем   отличается  одиноко  стоящее  дерево  от  дерева,  растущего  в лесу?</a:t>
            </a:r>
          </a:p>
          <a:p>
            <a:pPr>
              <a:buFont typeface="Wingdings" pitchFamily="2" charset="2"/>
              <a:buChar char="v"/>
            </a:pPr>
            <a:r>
              <a:rPr lang="ru-RU" sz="1600" b="1" dirty="0" smtClean="0">
                <a:solidFill>
                  <a:srgbClr val="002060"/>
                </a:solidFill>
                <a:latin typeface="Comic Sans MS" pitchFamily="66" charset="0"/>
              </a:rPr>
              <a:t> Какое  из  деревьев  поселяется  в  лесу  первым?</a:t>
            </a:r>
          </a:p>
          <a:p>
            <a:pPr>
              <a:buFont typeface="Wingdings" pitchFamily="2" charset="2"/>
              <a:buChar char="v"/>
            </a:pPr>
            <a:r>
              <a:rPr lang="ru-RU" sz="1600" b="1" dirty="0" smtClean="0">
                <a:solidFill>
                  <a:srgbClr val="002060"/>
                </a:solidFill>
                <a:latin typeface="Comic Sans MS" pitchFamily="66" charset="0"/>
              </a:rPr>
              <a:t> Что  общего  между  сосной  и  елью? Чем  они  отличаются</a:t>
            </a:r>
            <a:r>
              <a:rPr lang="ru-RU" sz="1600" b="1" dirty="0" smtClean="0">
                <a:solidFill>
                  <a:srgbClr val="002060"/>
                </a:solidFill>
                <a:latin typeface="Comic Sans MS" pitchFamily="66" charset="0"/>
              </a:rPr>
              <a:t>?</a:t>
            </a:r>
          </a:p>
          <a:p>
            <a:pPr>
              <a:buFont typeface="Wingdings" pitchFamily="2" charset="2"/>
              <a:buChar char="v"/>
            </a:pPr>
            <a:r>
              <a:rPr lang="ru-RU" sz="1600" b="1" dirty="0" smtClean="0">
                <a:solidFill>
                  <a:srgbClr val="002060"/>
                </a:solidFill>
                <a:latin typeface="Comic Sans MS" pitchFamily="66" charset="0"/>
              </a:rPr>
              <a:t> </a:t>
            </a:r>
            <a:r>
              <a:rPr lang="ru-RU" sz="1600" b="1" dirty="0" smtClean="0">
                <a:solidFill>
                  <a:srgbClr val="002060"/>
                </a:solidFill>
                <a:latin typeface="Comic Sans MS" pitchFamily="66" charset="0"/>
              </a:rPr>
              <a:t>Из плодов какого  кустарника  делают сироп?</a:t>
            </a:r>
            <a:endParaRPr lang="ru-RU" sz="1600" b="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610160" cy="1143000"/>
          </a:xfrm>
        </p:spPr>
        <p:txBody>
          <a:bodyPr>
            <a:normAutofit fontScale="90000"/>
          </a:bodyPr>
          <a:lstStyle/>
          <a:p>
            <a:pPr algn="ctr"/>
            <a:r>
              <a:rPr lang="ru-RU" sz="4800" dirty="0" smtClean="0">
                <a:solidFill>
                  <a:srgbClr val="00B050"/>
                </a:solidFill>
                <a:latin typeface="Comic Sans MS" pitchFamily="66" charset="0"/>
              </a:rPr>
              <a:t>«И  ЛИСТОЧКИ, И КОЛЮЧКИ »</a:t>
            </a:r>
            <a:br>
              <a:rPr lang="ru-RU" sz="4800" dirty="0" smtClean="0">
                <a:solidFill>
                  <a:srgbClr val="00B050"/>
                </a:solidFill>
                <a:latin typeface="Comic Sans MS" pitchFamily="66" charset="0"/>
              </a:rPr>
            </a:br>
            <a:r>
              <a:rPr lang="ru-RU" sz="4400" dirty="0" smtClean="0">
                <a:solidFill>
                  <a:srgbClr val="00B050"/>
                </a:solidFill>
                <a:latin typeface="Comic Sans MS" pitchFamily="66" charset="0"/>
              </a:rPr>
              <a:t>БЕРЁЗА</a:t>
            </a:r>
            <a:endParaRPr lang="ru-RU" sz="4400" dirty="0">
              <a:solidFill>
                <a:srgbClr val="00B050"/>
              </a:solidFill>
              <a:latin typeface="Comic Sans MS" pitchFamily="66" charset="0"/>
            </a:endParaRPr>
          </a:p>
        </p:txBody>
      </p:sp>
      <p:sp>
        <p:nvSpPr>
          <p:cNvPr id="3" name="Содержимое 2"/>
          <p:cNvSpPr>
            <a:spLocks noGrp="1"/>
          </p:cNvSpPr>
          <p:nvPr>
            <p:ph idx="1"/>
          </p:nvPr>
        </p:nvSpPr>
        <p:spPr/>
        <p:txBody>
          <a:bodyPr>
            <a:normAutofit/>
          </a:bodyPr>
          <a:lstStyle/>
          <a:p>
            <a:pPr>
              <a:buFont typeface="Wingdings" pitchFamily="2" charset="2"/>
              <a:buChar char="v"/>
            </a:pPr>
            <a:r>
              <a:rPr lang="ru-RU" sz="2400" dirty="0" smtClean="0">
                <a:solidFill>
                  <a:srgbClr val="002060"/>
                </a:solidFill>
                <a:latin typeface="Comic Sans MS" pitchFamily="66" charset="0"/>
              </a:rPr>
              <a:t>Распустилась  светолюбивая  берёзка. Показались    зелёные  листья  и  жёлтые  серёжки. Подул  тёплый  ветерок, закачались  серёжки, посыпалась  их  них  сухая  зеленовато-жёлтая  пыльца</a:t>
            </a:r>
          </a:p>
          <a:p>
            <a:pPr>
              <a:buFont typeface="Wingdings" pitchFamily="2" charset="2"/>
              <a:buChar char="v"/>
            </a:pPr>
            <a:r>
              <a:rPr lang="ru-RU" sz="2400" dirty="0" smtClean="0">
                <a:solidFill>
                  <a:srgbClr val="002060"/>
                </a:solidFill>
                <a:latin typeface="Comic Sans MS" pitchFamily="66" charset="0"/>
              </a:rPr>
              <a:t>Хороша  берёза! Её  ветви  спадают вниз,  иногда  до   самой  земли, а  озорной  ветер  играет  ими: перебирает  веточки,  раскачивает  их.</a:t>
            </a:r>
          </a:p>
          <a:p>
            <a:pPr>
              <a:buFont typeface="Wingdings" pitchFamily="2" charset="2"/>
              <a:buChar char="v"/>
            </a:pPr>
            <a:r>
              <a:rPr lang="ru-RU" sz="2400" dirty="0" smtClean="0">
                <a:solidFill>
                  <a:srgbClr val="002060"/>
                </a:solidFill>
                <a:latin typeface="Comic Sans MS" pitchFamily="66" charset="0"/>
              </a:rPr>
              <a:t>Шелестят  на  ветру  листья берёзы. Стоят  белоствольные  красавицы  и  красотой  своей  всех  радуют.</a:t>
            </a:r>
          </a:p>
          <a:p>
            <a:endParaRPr lang="ru-RU" sz="2400"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227124"/>
          </a:xfrm>
        </p:spPr>
        <p:txBody>
          <a:bodyPr>
            <a:normAutofit/>
          </a:bodyPr>
          <a:lstStyle/>
          <a:p>
            <a:pPr algn="ctr"/>
            <a:r>
              <a:rPr lang="ru-RU" sz="4000" dirty="0" smtClean="0">
                <a:solidFill>
                  <a:srgbClr val="00B050"/>
                </a:solidFill>
                <a:latin typeface="Comic Sans MS" pitchFamily="66" charset="0"/>
              </a:rPr>
              <a:t>БЕРЁЗА</a:t>
            </a:r>
            <a:endParaRPr lang="ru-RU" sz="4000" dirty="0">
              <a:solidFill>
                <a:srgbClr val="00B050"/>
              </a:solidFill>
              <a:latin typeface="Comic Sans MS" pitchFamily="66" charset="0"/>
            </a:endParaRPr>
          </a:p>
        </p:txBody>
      </p:sp>
      <p:sp>
        <p:nvSpPr>
          <p:cNvPr id="4" name="Текст 3"/>
          <p:cNvSpPr>
            <a:spLocks noGrp="1"/>
          </p:cNvSpPr>
          <p:nvPr>
            <p:ph type="body" idx="2"/>
          </p:nvPr>
        </p:nvSpPr>
        <p:spPr>
          <a:xfrm>
            <a:off x="285720" y="1428736"/>
            <a:ext cx="3686172" cy="4697427"/>
          </a:xfrm>
          <a:ln w="57150">
            <a:solidFill>
              <a:srgbClr val="00B050"/>
            </a:solidFill>
          </a:ln>
        </p:spPr>
        <p:txBody>
          <a:bodyPr>
            <a:normAutofit/>
          </a:bodyPr>
          <a:lstStyle/>
          <a:p>
            <a:r>
              <a:rPr lang="ru-RU" sz="1800" dirty="0" smtClean="0">
                <a:solidFill>
                  <a:srgbClr val="002060"/>
                </a:solidFill>
                <a:latin typeface="Comic Sans MS" pitchFamily="66" charset="0"/>
              </a:rPr>
              <a:t>Стоит  Алёна – платок  зелёный,</a:t>
            </a:r>
          </a:p>
          <a:p>
            <a:r>
              <a:rPr lang="ru-RU" sz="1800" dirty="0" smtClean="0">
                <a:solidFill>
                  <a:srgbClr val="002060"/>
                </a:solidFill>
                <a:latin typeface="Comic Sans MS" pitchFamily="66" charset="0"/>
              </a:rPr>
              <a:t>Тонкий  стан, белый сарафан.</a:t>
            </a:r>
          </a:p>
          <a:p>
            <a:endParaRPr lang="ru-RU" sz="1800" dirty="0">
              <a:solidFill>
                <a:srgbClr val="002060"/>
              </a:solidFill>
              <a:latin typeface="Comic Sans MS" pitchFamily="66" charset="0"/>
            </a:endParaRPr>
          </a:p>
          <a:p>
            <a:r>
              <a:rPr lang="ru-RU" sz="1800" dirty="0" smtClean="0">
                <a:solidFill>
                  <a:srgbClr val="002060"/>
                </a:solidFill>
                <a:latin typeface="Comic Sans MS" pitchFamily="66" charset="0"/>
              </a:rPr>
              <a:t>Не заботясь о  погоде,</a:t>
            </a:r>
          </a:p>
          <a:p>
            <a:r>
              <a:rPr lang="ru-RU" sz="1800" dirty="0" smtClean="0">
                <a:solidFill>
                  <a:srgbClr val="002060"/>
                </a:solidFill>
                <a:latin typeface="Comic Sans MS" pitchFamily="66" charset="0"/>
              </a:rPr>
              <a:t>В  сарафане белом  ходит.</a:t>
            </a:r>
          </a:p>
          <a:p>
            <a:r>
              <a:rPr lang="ru-RU" sz="1800" dirty="0" smtClean="0">
                <a:solidFill>
                  <a:srgbClr val="002060"/>
                </a:solidFill>
                <a:latin typeface="Comic Sans MS" pitchFamily="66" charset="0"/>
              </a:rPr>
              <a:t>А  в  один  из  тёплых  дней</a:t>
            </a:r>
          </a:p>
          <a:p>
            <a:r>
              <a:rPr lang="ru-RU" sz="1800" dirty="0" smtClean="0">
                <a:solidFill>
                  <a:srgbClr val="002060"/>
                </a:solidFill>
                <a:latin typeface="Comic Sans MS" pitchFamily="66" charset="0"/>
              </a:rPr>
              <a:t>Май  серёжки  дарит  ей.</a:t>
            </a:r>
          </a:p>
          <a:p>
            <a:endParaRPr lang="ru-RU" sz="1800" dirty="0">
              <a:solidFill>
                <a:srgbClr val="002060"/>
              </a:solidFill>
              <a:latin typeface="Comic Sans MS" pitchFamily="66" charset="0"/>
            </a:endParaRPr>
          </a:p>
          <a:p>
            <a:pPr>
              <a:buFont typeface="Wingdings" pitchFamily="2" charset="2"/>
              <a:buChar char="v"/>
            </a:pPr>
            <a:r>
              <a:rPr lang="ru-RU" sz="1800" dirty="0" smtClean="0">
                <a:solidFill>
                  <a:srgbClr val="002060"/>
                </a:solidFill>
                <a:latin typeface="Comic Sans MS" pitchFamily="66" charset="0"/>
              </a:rPr>
              <a:t> Стоят  </a:t>
            </a:r>
            <a:r>
              <a:rPr lang="ru-RU" sz="1800" dirty="0" smtClean="0">
                <a:solidFill>
                  <a:srgbClr val="002060"/>
                </a:solidFill>
                <a:latin typeface="Comic Sans MS" pitchFamily="66" charset="0"/>
              </a:rPr>
              <a:t>в  поле  сестрицы,</a:t>
            </a:r>
          </a:p>
          <a:p>
            <a:r>
              <a:rPr lang="ru-RU" sz="1800" dirty="0" smtClean="0">
                <a:solidFill>
                  <a:srgbClr val="002060"/>
                </a:solidFill>
                <a:latin typeface="Comic Sans MS" pitchFamily="66" charset="0"/>
              </a:rPr>
              <a:t>Платья  белёны,</a:t>
            </a:r>
          </a:p>
          <a:p>
            <a:r>
              <a:rPr lang="ru-RU" sz="1800" dirty="0" smtClean="0">
                <a:solidFill>
                  <a:srgbClr val="002060"/>
                </a:solidFill>
                <a:latin typeface="Comic Sans MS" pitchFamily="66" charset="0"/>
              </a:rPr>
              <a:t>Шапочки  зелёны.</a:t>
            </a:r>
          </a:p>
          <a:p>
            <a:endParaRPr lang="ru-RU" sz="1800" dirty="0">
              <a:solidFill>
                <a:srgbClr val="002060"/>
              </a:solidFill>
              <a:latin typeface="Comic Sans MS" pitchFamily="66" charset="0"/>
            </a:endParaRPr>
          </a:p>
          <a:p>
            <a:pPr>
              <a:buFont typeface="Wingdings" pitchFamily="2" charset="2"/>
              <a:buChar char="v"/>
            </a:pPr>
            <a:r>
              <a:rPr lang="ru-RU" sz="1800" dirty="0" smtClean="0">
                <a:solidFill>
                  <a:srgbClr val="002060"/>
                </a:solidFill>
                <a:latin typeface="Comic Sans MS" pitchFamily="66" charset="0"/>
              </a:rPr>
              <a:t> Если  </a:t>
            </a:r>
            <a:r>
              <a:rPr lang="ru-RU" sz="1800" dirty="0" smtClean="0">
                <a:solidFill>
                  <a:srgbClr val="002060"/>
                </a:solidFill>
                <a:latin typeface="Comic Sans MS" pitchFamily="66" charset="0"/>
              </a:rPr>
              <a:t>берёза  в  апреле  опушается  раньше  всех, жди сухого лета.</a:t>
            </a:r>
            <a:endParaRPr lang="ru-RU" sz="1800" dirty="0">
              <a:solidFill>
                <a:srgbClr val="002060"/>
              </a:solidFill>
              <a:latin typeface="Comic Sans MS" pitchFamily="66" charset="0"/>
            </a:endParaRPr>
          </a:p>
        </p:txBody>
      </p:sp>
      <p:pic>
        <p:nvPicPr>
          <p:cNvPr id="2050" name="Picture 2" descr="H:\картинки для  презентации  И ЛИСТОЧКИ И КОЛЮЧКИ\берёза.jpg"/>
          <p:cNvPicPr>
            <a:picLocks noGrp="1" noChangeAspect="1" noChangeArrowheads="1"/>
          </p:cNvPicPr>
          <p:nvPr>
            <p:ph sz="half" idx="1"/>
          </p:nvPr>
        </p:nvPicPr>
        <p:blipFill>
          <a:blip r:embed="rId3" cstate="print"/>
          <a:stretch>
            <a:fillRect/>
          </a:stretch>
        </p:blipFill>
        <p:spPr bwMode="auto">
          <a:xfrm>
            <a:off x="4036184" y="500042"/>
            <a:ext cx="4776140" cy="5143536"/>
          </a:xfrm>
          <a:prstGeom prst="rect">
            <a:avLst/>
          </a:prstGeom>
          <a:ln w="76200">
            <a:solidFill>
              <a:srgbClr val="00B050"/>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43174" y="4406900"/>
            <a:ext cx="4143404" cy="1362075"/>
          </a:xfrm>
        </p:spPr>
        <p:txBody>
          <a:bodyPr/>
          <a:lstStyle/>
          <a:p>
            <a:endParaRPr lang="ru-RU" dirty="0"/>
          </a:p>
        </p:txBody>
      </p:sp>
      <p:sp>
        <p:nvSpPr>
          <p:cNvPr id="3" name="Текст 2"/>
          <p:cNvSpPr>
            <a:spLocks noGrp="1"/>
          </p:cNvSpPr>
          <p:nvPr>
            <p:ph type="body" idx="1"/>
          </p:nvPr>
        </p:nvSpPr>
        <p:spPr>
          <a:xfrm>
            <a:off x="3131840" y="2906713"/>
            <a:ext cx="3654738" cy="1500187"/>
          </a:xfrm>
        </p:spPr>
        <p:txBody>
          <a:bodyPr/>
          <a:lstStyle/>
          <a:p>
            <a:endParaRPr lang="ru-RU" dirty="0"/>
          </a:p>
        </p:txBody>
      </p:sp>
      <p:pic>
        <p:nvPicPr>
          <p:cNvPr id="4098" name="Picture 2" descr="H:\картинки для  презентации  И ЛИСТОЧКИ И КОЛЮЧКИ\верба.jpg"/>
          <p:cNvPicPr>
            <a:picLocks noChangeAspect="1" noChangeArrowheads="1"/>
          </p:cNvPicPr>
          <p:nvPr/>
        </p:nvPicPr>
        <p:blipFill>
          <a:blip r:embed="rId3" cstate="print"/>
          <a:srcRect/>
          <a:stretch>
            <a:fillRect/>
          </a:stretch>
        </p:blipFill>
        <p:spPr bwMode="auto">
          <a:xfrm>
            <a:off x="2699792" y="188640"/>
            <a:ext cx="6072230" cy="6497948"/>
          </a:xfrm>
          <a:prstGeom prst="rect">
            <a:avLst/>
          </a:prstGeom>
          <a:ln w="76200">
            <a:solidFill>
              <a:srgbClr val="00B050"/>
            </a:solidFill>
          </a:ln>
          <a:effectLst>
            <a:outerShdw blurRad="292100" dist="139700" dir="2700000" algn="tl" rotWithShape="0">
              <a:srgbClr val="333333">
                <a:alpha val="65000"/>
              </a:srgbClr>
            </a:outerShdw>
          </a:effectLst>
        </p:spPr>
      </p:pic>
      <p:sp>
        <p:nvSpPr>
          <p:cNvPr id="5" name="Прямоугольник 4"/>
          <p:cNvSpPr/>
          <p:nvPr/>
        </p:nvSpPr>
        <p:spPr>
          <a:xfrm>
            <a:off x="467544" y="836712"/>
            <a:ext cx="2232248" cy="830997"/>
          </a:xfrm>
          <a:prstGeom prst="rect">
            <a:avLst/>
          </a:prstGeom>
        </p:spPr>
        <p:txBody>
          <a:bodyPr wrap="square">
            <a:spAutoFit/>
          </a:bodyPr>
          <a:lstStyle/>
          <a:p>
            <a:r>
              <a:rPr lang="ru-RU" sz="4800" dirty="0" smtClean="0">
                <a:solidFill>
                  <a:srgbClr val="00B050"/>
                </a:solidFill>
                <a:latin typeface="Comic Sans MS" pitchFamily="66" charset="0"/>
              </a:rPr>
              <a:t>ВЕРБА</a:t>
            </a:r>
            <a:endParaRPr lang="ru-RU" sz="4800" dirty="0"/>
          </a:p>
        </p:txBody>
      </p:sp>
      <p:sp>
        <p:nvSpPr>
          <p:cNvPr id="6" name="Прямоугольник 5"/>
          <p:cNvSpPr/>
          <p:nvPr/>
        </p:nvSpPr>
        <p:spPr>
          <a:xfrm>
            <a:off x="179512" y="3284984"/>
            <a:ext cx="2448272" cy="1477328"/>
          </a:xfrm>
          <a:prstGeom prst="rect">
            <a:avLst/>
          </a:prstGeom>
        </p:spPr>
        <p:txBody>
          <a:bodyPr wrap="square">
            <a:spAutoFit/>
          </a:bodyPr>
          <a:lstStyle/>
          <a:p>
            <a:pPr algn="ctr">
              <a:buFont typeface="Wingdings" pitchFamily="2" charset="2"/>
              <a:buChar char="v"/>
            </a:pPr>
            <a:r>
              <a:rPr lang="ru-RU" dirty="0" smtClean="0">
                <a:solidFill>
                  <a:srgbClr val="00B050"/>
                </a:solidFill>
                <a:latin typeface="Comic Sans MS" pitchFamily="66" charset="0"/>
              </a:rPr>
              <a:t>   Без  </a:t>
            </a:r>
            <a:r>
              <a:rPr lang="ru-RU" dirty="0" smtClean="0">
                <a:solidFill>
                  <a:srgbClr val="00B050"/>
                </a:solidFill>
                <a:latin typeface="Comic Sans MS" pitchFamily="66" charset="0"/>
              </a:rPr>
              <a:t>вербы  –  не  весна.</a:t>
            </a:r>
          </a:p>
          <a:p>
            <a:pPr algn="ctr">
              <a:buFont typeface="Wingdings" pitchFamily="2" charset="2"/>
              <a:buChar char="v"/>
            </a:pPr>
            <a:r>
              <a:rPr lang="ru-RU" dirty="0" smtClean="0">
                <a:solidFill>
                  <a:srgbClr val="00B050"/>
                </a:solidFill>
                <a:latin typeface="Comic Sans MS" pitchFamily="66" charset="0"/>
              </a:rPr>
              <a:t> </a:t>
            </a:r>
            <a:r>
              <a:rPr lang="ru-RU" dirty="0" smtClean="0">
                <a:solidFill>
                  <a:srgbClr val="00B050"/>
                </a:solidFill>
                <a:latin typeface="Comic Sans MS" pitchFamily="66" charset="0"/>
              </a:rPr>
              <a:t> Верба  </a:t>
            </a:r>
            <a:r>
              <a:rPr lang="ru-RU" dirty="0" smtClean="0">
                <a:solidFill>
                  <a:srgbClr val="00B050"/>
                </a:solidFill>
                <a:latin typeface="Comic Sans MS" pitchFamily="66" charset="0"/>
              </a:rPr>
              <a:t>распутицу  ведёт, гонит  с  реки  последний  лёд. </a:t>
            </a:r>
            <a:endParaRPr lang="ru-RU" dirty="0" smtClean="0">
              <a:solidFill>
                <a:srgbClr val="00B050"/>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3640448" cy="1143000"/>
          </a:xfrm>
        </p:spPr>
        <p:txBody>
          <a:bodyPr/>
          <a:lstStyle/>
          <a:p>
            <a:r>
              <a:rPr lang="ru-RU" dirty="0" smtClean="0">
                <a:solidFill>
                  <a:srgbClr val="00B050"/>
                </a:solidFill>
                <a:latin typeface="Comic Sans MS" pitchFamily="66" charset="0"/>
              </a:rPr>
              <a:t>ШИПОВНИК</a:t>
            </a:r>
            <a:endParaRPr lang="ru-RU" dirty="0">
              <a:solidFill>
                <a:srgbClr val="00B050"/>
              </a:solidFill>
              <a:latin typeface="Comic Sans MS" pitchFamily="66" charset="0"/>
            </a:endParaRPr>
          </a:p>
        </p:txBody>
      </p:sp>
      <p:pic>
        <p:nvPicPr>
          <p:cNvPr id="1026" name="Picture 2" descr="D:\картинки  и  открытки\картинки для  презентации  И ЛИСТОЧКИ И КОЛЮЧКИ\шиповник.jpg"/>
          <p:cNvPicPr>
            <a:picLocks noChangeAspect="1" noChangeArrowheads="1"/>
          </p:cNvPicPr>
          <p:nvPr/>
        </p:nvPicPr>
        <p:blipFill>
          <a:blip r:embed="rId3" cstate="print"/>
          <a:srcRect/>
          <a:stretch>
            <a:fillRect/>
          </a:stretch>
        </p:blipFill>
        <p:spPr bwMode="auto">
          <a:xfrm>
            <a:off x="4139952" y="188640"/>
            <a:ext cx="4608512" cy="4752528"/>
          </a:xfrm>
          <a:prstGeom prst="rect">
            <a:avLst/>
          </a:prstGeom>
          <a:solidFill>
            <a:srgbClr val="FFFFFF">
              <a:shade val="85000"/>
            </a:srgbClr>
          </a:solidFill>
          <a:ln w="88900" cap="sq">
            <a:solidFill>
              <a:srgbClr val="00B05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Прямоугольник 3"/>
          <p:cNvSpPr/>
          <p:nvPr/>
        </p:nvSpPr>
        <p:spPr>
          <a:xfrm>
            <a:off x="0" y="2060848"/>
            <a:ext cx="3995936" cy="707886"/>
          </a:xfrm>
          <a:prstGeom prst="rect">
            <a:avLst/>
          </a:prstGeom>
        </p:spPr>
        <p:txBody>
          <a:bodyPr wrap="square">
            <a:spAutoFit/>
          </a:bodyPr>
          <a:lstStyle/>
          <a:p>
            <a:pPr algn="ctr"/>
            <a:r>
              <a:rPr lang="ru-RU" sz="2000" b="1" dirty="0" smtClean="0">
                <a:solidFill>
                  <a:srgbClr val="002060"/>
                </a:solidFill>
                <a:latin typeface="Times New Roman" pitchFamily="18" charset="0"/>
                <a:cs typeface="Times New Roman" pitchFamily="18" charset="0"/>
              </a:rPr>
              <a:t>«Колюч, как  ёжик,  и  красив,  как  роза». </a:t>
            </a:r>
            <a:endParaRPr lang="ru-RU" sz="2000" b="1" dirty="0">
              <a:solidFill>
                <a:srgbClr val="002060"/>
              </a:solidFill>
            </a:endParaRPr>
          </a:p>
        </p:txBody>
      </p:sp>
      <p:sp>
        <p:nvSpPr>
          <p:cNvPr id="5" name="Прямоугольник 4"/>
          <p:cNvSpPr/>
          <p:nvPr/>
        </p:nvSpPr>
        <p:spPr>
          <a:xfrm>
            <a:off x="395536" y="5229200"/>
            <a:ext cx="8352928" cy="1015663"/>
          </a:xfrm>
          <a:prstGeom prst="rect">
            <a:avLst/>
          </a:prstGeom>
        </p:spPr>
        <p:txBody>
          <a:bodyPr wrap="square">
            <a:spAutoFit/>
          </a:bodyPr>
          <a:lstStyle/>
          <a:p>
            <a:r>
              <a:rPr lang="ru-RU" sz="2000" b="1" dirty="0" smtClean="0">
                <a:solidFill>
                  <a:srgbClr val="00B050"/>
                </a:solidFill>
                <a:latin typeface="Comic Sans MS" pitchFamily="66" charset="0"/>
                <a:cs typeface="Times New Roman" pitchFamily="18" charset="0"/>
              </a:rPr>
              <a:t>Пока  шиповник  цветёт,  среди  зелёных  листочков  пылают  тёмно-красные  цветы,  на  запах  которых  летят  труженицы-пчёлы.</a:t>
            </a:r>
            <a:endParaRPr lang="ru-RU" sz="2000" b="1" dirty="0">
              <a:solidFill>
                <a:srgbClr val="00B050"/>
              </a:solidFill>
              <a:latin typeface="Comic Sans MS" pitchFamily="66"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картинки для  презентации  И ЛИСТОЧКИ И КОЛЮЧКИ\ель.jpg"/>
          <p:cNvPicPr>
            <a:picLocks noChangeAspect="1" noChangeArrowheads="1"/>
          </p:cNvPicPr>
          <p:nvPr/>
        </p:nvPicPr>
        <p:blipFill>
          <a:blip r:embed="rId3" cstate="print"/>
          <a:srcRect/>
          <a:stretch>
            <a:fillRect/>
          </a:stretch>
        </p:blipFill>
        <p:spPr bwMode="auto">
          <a:xfrm>
            <a:off x="3563888" y="692696"/>
            <a:ext cx="5348525" cy="5016620"/>
          </a:xfrm>
          <a:prstGeom prst="rect">
            <a:avLst/>
          </a:prstGeom>
          <a:ln w="76200">
            <a:solidFill>
              <a:srgbClr val="00B050"/>
            </a:solidFill>
          </a:ln>
          <a:effectLst>
            <a:outerShdw blurRad="292100" dist="139700" dir="2700000" algn="tl" rotWithShape="0">
              <a:srgbClr val="333333">
                <a:alpha val="65000"/>
              </a:srgbClr>
            </a:outerShdw>
          </a:effectLst>
        </p:spPr>
      </p:pic>
      <p:sp>
        <p:nvSpPr>
          <p:cNvPr id="4" name="TextBox 3"/>
          <p:cNvSpPr txBox="1"/>
          <p:nvPr/>
        </p:nvSpPr>
        <p:spPr>
          <a:xfrm>
            <a:off x="179512" y="1628800"/>
            <a:ext cx="3096344" cy="1200329"/>
          </a:xfrm>
          <a:prstGeom prst="rect">
            <a:avLst/>
          </a:prstGeom>
          <a:noFill/>
          <a:ln w="57150">
            <a:solidFill>
              <a:srgbClr val="00B050"/>
            </a:solidFill>
          </a:ln>
        </p:spPr>
        <p:txBody>
          <a:bodyPr wrap="square" rtlCol="0">
            <a:spAutoFit/>
          </a:bodyPr>
          <a:lstStyle/>
          <a:p>
            <a:r>
              <a:rPr lang="ru-RU" b="1" dirty="0" smtClean="0">
                <a:solidFill>
                  <a:srgbClr val="002060"/>
                </a:solidFill>
              </a:rPr>
              <a:t>Её всегда в  лесу  найдёшь –</a:t>
            </a:r>
          </a:p>
          <a:p>
            <a:r>
              <a:rPr lang="ru-RU" b="1" dirty="0" smtClean="0">
                <a:solidFill>
                  <a:srgbClr val="002060"/>
                </a:solidFill>
              </a:rPr>
              <a:t>Пойдём  гулять  и  встретим:</a:t>
            </a:r>
          </a:p>
          <a:p>
            <a:r>
              <a:rPr lang="ru-RU" b="1" dirty="0" smtClean="0">
                <a:solidFill>
                  <a:srgbClr val="002060"/>
                </a:solidFill>
              </a:rPr>
              <a:t>Стоит колючая, как  ёж,</a:t>
            </a:r>
          </a:p>
          <a:p>
            <a:r>
              <a:rPr lang="ru-RU" b="1" dirty="0" smtClean="0">
                <a:solidFill>
                  <a:srgbClr val="002060"/>
                </a:solidFill>
              </a:rPr>
              <a:t>Зимою  в  платье  летнем.</a:t>
            </a:r>
            <a:endParaRPr lang="ru-RU" b="1" dirty="0">
              <a:solidFill>
                <a:srgbClr val="002060"/>
              </a:solidFill>
            </a:endParaRPr>
          </a:p>
        </p:txBody>
      </p:sp>
      <p:sp>
        <p:nvSpPr>
          <p:cNvPr id="6" name="TextBox 5"/>
          <p:cNvSpPr txBox="1"/>
          <p:nvPr/>
        </p:nvSpPr>
        <p:spPr>
          <a:xfrm>
            <a:off x="179513" y="3212976"/>
            <a:ext cx="3168352" cy="646331"/>
          </a:xfrm>
          <a:prstGeom prst="rect">
            <a:avLst/>
          </a:prstGeom>
          <a:noFill/>
          <a:ln w="57150">
            <a:solidFill>
              <a:srgbClr val="00B050"/>
            </a:solidFill>
          </a:ln>
        </p:spPr>
        <p:txBody>
          <a:bodyPr wrap="square" rtlCol="0">
            <a:spAutoFit/>
          </a:bodyPr>
          <a:lstStyle/>
          <a:p>
            <a:pPr algn="ctr"/>
            <a:r>
              <a:rPr lang="ru-RU" b="1" dirty="0" smtClean="0">
                <a:solidFill>
                  <a:srgbClr val="002060"/>
                </a:solidFill>
              </a:rPr>
              <a:t>Зимой  и  летом одним  цветом</a:t>
            </a:r>
            <a:endParaRPr lang="ru-RU" b="1" dirty="0">
              <a:solidFill>
                <a:srgbClr val="002060"/>
              </a:solidFill>
            </a:endParaRPr>
          </a:p>
        </p:txBody>
      </p:sp>
      <p:sp>
        <p:nvSpPr>
          <p:cNvPr id="7" name="TextBox 6"/>
          <p:cNvSpPr txBox="1"/>
          <p:nvPr/>
        </p:nvSpPr>
        <p:spPr>
          <a:xfrm>
            <a:off x="251520" y="4653136"/>
            <a:ext cx="3096344" cy="646331"/>
          </a:xfrm>
          <a:prstGeom prst="rect">
            <a:avLst/>
          </a:prstGeom>
          <a:noFill/>
          <a:ln w="57150">
            <a:solidFill>
              <a:srgbClr val="00B050"/>
            </a:solidFill>
          </a:ln>
        </p:spPr>
        <p:txBody>
          <a:bodyPr wrap="square" rtlCol="0">
            <a:spAutoFit/>
          </a:bodyPr>
          <a:lstStyle/>
          <a:p>
            <a:pPr algn="ctr"/>
            <a:r>
              <a:rPr lang="ru-RU" b="1" dirty="0" smtClean="0">
                <a:solidFill>
                  <a:srgbClr val="002060"/>
                </a:solidFill>
              </a:rPr>
              <a:t>Ель  не  сосна – шумит  </a:t>
            </a:r>
          </a:p>
          <a:p>
            <a:pPr algn="ctr"/>
            <a:r>
              <a:rPr lang="ru-RU" b="1" dirty="0" smtClean="0">
                <a:solidFill>
                  <a:srgbClr val="002060"/>
                </a:solidFill>
              </a:rPr>
              <a:t>неспроста</a:t>
            </a:r>
            <a:endParaRPr lang="ru-RU" b="1" dirty="0">
              <a:solidFill>
                <a:srgbClr val="002060"/>
              </a:solidFill>
            </a:endParaRPr>
          </a:p>
        </p:txBody>
      </p:sp>
      <p:sp>
        <p:nvSpPr>
          <p:cNvPr id="8" name="Прямоугольник 7"/>
          <p:cNvSpPr/>
          <p:nvPr/>
        </p:nvSpPr>
        <p:spPr>
          <a:xfrm>
            <a:off x="827584" y="404664"/>
            <a:ext cx="1396536" cy="830997"/>
          </a:xfrm>
          <a:prstGeom prst="rect">
            <a:avLst/>
          </a:prstGeom>
        </p:spPr>
        <p:txBody>
          <a:bodyPr wrap="none">
            <a:spAutoFit/>
          </a:bodyPr>
          <a:lstStyle/>
          <a:p>
            <a:pPr algn="ctr"/>
            <a:r>
              <a:rPr lang="ru-RU" sz="4800" dirty="0" smtClean="0">
                <a:solidFill>
                  <a:srgbClr val="00B050"/>
                </a:solidFill>
                <a:latin typeface="Comic Sans MS" pitchFamily="66" charset="0"/>
              </a:rPr>
              <a:t>ЕЛЬ</a:t>
            </a:r>
            <a:endParaRPr lang="ru-RU" sz="4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картинки для  презентации  И ЛИСТОЧКИ И КОЛЮЧКИ\молодые  побеги  ели.jpg"/>
          <p:cNvPicPr>
            <a:picLocks noChangeAspect="1" noChangeArrowheads="1"/>
          </p:cNvPicPr>
          <p:nvPr/>
        </p:nvPicPr>
        <p:blipFill>
          <a:blip r:embed="rId3" cstate="print"/>
          <a:srcRect/>
          <a:stretch>
            <a:fillRect/>
          </a:stretch>
        </p:blipFill>
        <p:spPr bwMode="auto">
          <a:xfrm>
            <a:off x="1979712" y="260648"/>
            <a:ext cx="6457920" cy="6196044"/>
          </a:xfrm>
          <a:prstGeom prst="rect">
            <a:avLst/>
          </a:prstGeom>
          <a:ln w="76200">
            <a:solidFill>
              <a:srgbClr val="00B050"/>
            </a:solidFill>
          </a:ln>
          <a:effectLst>
            <a:outerShdw blurRad="292100" dist="139700" dir="2700000" algn="tl" rotWithShape="0">
              <a:srgbClr val="333333">
                <a:alpha val="65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картинки для  презентации  И ЛИСТОЧКИ И КОЛЮЧКИ\сосна.jpg"/>
          <p:cNvPicPr>
            <a:picLocks noChangeAspect="1" noChangeArrowheads="1"/>
          </p:cNvPicPr>
          <p:nvPr/>
        </p:nvPicPr>
        <p:blipFill>
          <a:blip r:embed="rId3" cstate="print"/>
          <a:srcRect/>
          <a:stretch>
            <a:fillRect/>
          </a:stretch>
        </p:blipFill>
        <p:spPr bwMode="auto">
          <a:xfrm>
            <a:off x="2483768" y="188640"/>
            <a:ext cx="6388762" cy="6369115"/>
          </a:xfrm>
          <a:prstGeom prst="rect">
            <a:avLst/>
          </a:prstGeom>
          <a:ln w="76200">
            <a:solidFill>
              <a:srgbClr val="00B050"/>
            </a:solidFill>
          </a:ln>
          <a:effectLst>
            <a:outerShdw blurRad="292100" dist="139700" dir="2700000" algn="tl" rotWithShape="0">
              <a:srgbClr val="333333">
                <a:alpha val="65000"/>
              </a:srgbClr>
            </a:outerShdw>
          </a:effectLst>
        </p:spPr>
      </p:pic>
      <p:sp>
        <p:nvSpPr>
          <p:cNvPr id="3" name="Прямоугольник 2"/>
          <p:cNvSpPr/>
          <p:nvPr/>
        </p:nvSpPr>
        <p:spPr>
          <a:xfrm>
            <a:off x="0" y="332656"/>
            <a:ext cx="2340705" cy="830997"/>
          </a:xfrm>
          <a:prstGeom prst="rect">
            <a:avLst/>
          </a:prstGeom>
        </p:spPr>
        <p:txBody>
          <a:bodyPr wrap="none">
            <a:spAutoFit/>
          </a:bodyPr>
          <a:lstStyle/>
          <a:p>
            <a:pPr algn="ctr"/>
            <a:r>
              <a:rPr lang="ru-RU" sz="4800" dirty="0" smtClean="0">
                <a:solidFill>
                  <a:srgbClr val="00B050"/>
                </a:solidFill>
                <a:latin typeface="Comic Sans MS" pitchFamily="66" charset="0"/>
              </a:rPr>
              <a:t>СОСНА</a:t>
            </a:r>
            <a:endParaRPr lang="ru-RU" sz="4800" dirty="0">
              <a:latin typeface="Comic Sans MS" pitchFamily="66" charset="0"/>
            </a:endParaRPr>
          </a:p>
        </p:txBody>
      </p:sp>
      <p:sp>
        <p:nvSpPr>
          <p:cNvPr id="4" name="Прямоугольник 3"/>
          <p:cNvSpPr/>
          <p:nvPr/>
        </p:nvSpPr>
        <p:spPr>
          <a:xfrm>
            <a:off x="179512" y="4077072"/>
            <a:ext cx="2160240" cy="1754326"/>
          </a:xfrm>
          <a:prstGeom prst="rect">
            <a:avLst/>
          </a:prstGeom>
        </p:spPr>
        <p:txBody>
          <a:bodyPr wrap="square">
            <a:spAutoFit/>
          </a:bodyPr>
          <a:lstStyle/>
          <a:p>
            <a:pPr>
              <a:buFont typeface="Wingdings" pitchFamily="2" charset="2"/>
              <a:buNone/>
            </a:pPr>
            <a:r>
              <a:rPr lang="ru-RU" b="1" dirty="0" smtClean="0">
                <a:solidFill>
                  <a:srgbClr val="002060"/>
                </a:solidFill>
                <a:latin typeface="Comic Sans MS" pitchFamily="66" charset="0"/>
                <a:cs typeface="Times New Roman" pitchFamily="18" charset="0"/>
              </a:rPr>
              <a:t>Много  шишек на  соснах  и  елях – к доброму  году: и рожь  и  жито – всё  придёт</a:t>
            </a:r>
            <a:r>
              <a:rPr lang="ru-RU" dirty="0" smtClean="0">
                <a:latin typeface="Comic Sans MS" pitchFamily="66" charset="0"/>
                <a:cs typeface="Times New Roman" pitchFamily="18" charset="0"/>
              </a:rPr>
              <a:t>.</a:t>
            </a:r>
            <a:endParaRPr lang="ru-RU" dirty="0">
              <a:latin typeface="Comic Sans MS" pitchFamily="66"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картинки для  презентации  И ЛИСТОЧКИ И КОЛЮЧКИ\черёмуха.jpg"/>
          <p:cNvPicPr>
            <a:picLocks noChangeAspect="1" noChangeArrowheads="1"/>
          </p:cNvPicPr>
          <p:nvPr/>
        </p:nvPicPr>
        <p:blipFill>
          <a:blip r:embed="rId3" cstate="print"/>
          <a:srcRect/>
          <a:stretch>
            <a:fillRect/>
          </a:stretch>
        </p:blipFill>
        <p:spPr bwMode="auto">
          <a:xfrm>
            <a:off x="2915816" y="188640"/>
            <a:ext cx="6027012" cy="6331556"/>
          </a:xfrm>
          <a:prstGeom prst="rect">
            <a:avLst/>
          </a:prstGeom>
          <a:ln w="76200">
            <a:solidFill>
              <a:srgbClr val="00B050"/>
            </a:solidFill>
          </a:ln>
          <a:effectLst>
            <a:outerShdw blurRad="292100" dist="139700" dir="2700000" algn="tl" rotWithShape="0">
              <a:srgbClr val="333333">
                <a:alpha val="65000"/>
              </a:srgbClr>
            </a:outerShdw>
          </a:effectLst>
        </p:spPr>
      </p:pic>
      <p:sp>
        <p:nvSpPr>
          <p:cNvPr id="3" name="Прямоугольник 2"/>
          <p:cNvSpPr/>
          <p:nvPr/>
        </p:nvSpPr>
        <p:spPr>
          <a:xfrm>
            <a:off x="0" y="548680"/>
            <a:ext cx="3736769" cy="707886"/>
          </a:xfrm>
          <a:prstGeom prst="rect">
            <a:avLst/>
          </a:prstGeom>
        </p:spPr>
        <p:txBody>
          <a:bodyPr wrap="square">
            <a:spAutoFit/>
          </a:bodyPr>
          <a:lstStyle/>
          <a:p>
            <a:r>
              <a:rPr lang="ru-RU" sz="4000" dirty="0" smtClean="0">
                <a:solidFill>
                  <a:srgbClr val="00B050"/>
                </a:solidFill>
                <a:latin typeface="Comic Sans MS" pitchFamily="66" charset="0"/>
              </a:rPr>
              <a:t>ЧЕРЁМУХА</a:t>
            </a:r>
            <a:endParaRPr lang="ru-RU" sz="4000" dirty="0"/>
          </a:p>
        </p:txBody>
      </p:sp>
      <p:sp>
        <p:nvSpPr>
          <p:cNvPr id="4" name="Прямоугольник 3"/>
          <p:cNvSpPr/>
          <p:nvPr/>
        </p:nvSpPr>
        <p:spPr>
          <a:xfrm>
            <a:off x="179512" y="1628800"/>
            <a:ext cx="2592288" cy="3785652"/>
          </a:xfrm>
          <a:prstGeom prst="rect">
            <a:avLst/>
          </a:prstGeom>
        </p:spPr>
        <p:txBody>
          <a:bodyPr wrap="square">
            <a:spAutoFit/>
          </a:bodyPr>
          <a:lstStyle/>
          <a:p>
            <a:pPr>
              <a:buFont typeface="Wingdings" pitchFamily="2" charset="2"/>
              <a:buChar char="v"/>
            </a:pPr>
            <a:r>
              <a:rPr lang="ru-RU" sz="2000" b="1" dirty="0" smtClean="0">
                <a:solidFill>
                  <a:srgbClr val="002060"/>
                </a:solidFill>
                <a:latin typeface="Comic Sans MS" pitchFamily="66" charset="0"/>
              </a:rPr>
              <a:t>Рано  зацвела  черёмуха  - будет  тёплое  лето.  </a:t>
            </a:r>
            <a:endParaRPr lang="ru-RU" sz="2000" b="1" dirty="0" smtClean="0">
              <a:solidFill>
                <a:srgbClr val="002060"/>
              </a:solidFill>
              <a:latin typeface="Comic Sans MS" pitchFamily="66" charset="0"/>
            </a:endParaRPr>
          </a:p>
          <a:p>
            <a:pPr>
              <a:buFont typeface="Wingdings" pitchFamily="2" charset="2"/>
              <a:buChar char="v"/>
            </a:pPr>
            <a:r>
              <a:rPr lang="ru-RU" sz="2000" b="1" dirty="0" smtClean="0">
                <a:solidFill>
                  <a:srgbClr val="002060"/>
                </a:solidFill>
                <a:latin typeface="Comic Sans MS" pitchFamily="66" charset="0"/>
              </a:rPr>
              <a:t> </a:t>
            </a:r>
            <a:r>
              <a:rPr lang="ru-RU" sz="2000" b="1" dirty="0" smtClean="0">
                <a:solidFill>
                  <a:srgbClr val="002060"/>
                </a:solidFill>
                <a:latin typeface="Comic Sans MS" pitchFamily="66" charset="0"/>
              </a:rPr>
              <a:t>Чем  </a:t>
            </a:r>
            <a:r>
              <a:rPr lang="ru-RU" sz="2000" b="1" dirty="0" smtClean="0">
                <a:solidFill>
                  <a:srgbClr val="002060"/>
                </a:solidFill>
                <a:latin typeface="Comic Sans MS" pitchFamily="66" charset="0"/>
              </a:rPr>
              <a:t>раньше  она  начинает  цвести,  тем  жарче  будет  лето.  </a:t>
            </a:r>
            <a:endParaRPr lang="ru-RU" sz="2000" b="1" dirty="0" smtClean="0">
              <a:solidFill>
                <a:srgbClr val="002060"/>
              </a:solidFill>
              <a:latin typeface="Comic Sans MS" pitchFamily="66" charset="0"/>
            </a:endParaRPr>
          </a:p>
          <a:p>
            <a:pPr>
              <a:buFont typeface="Wingdings" pitchFamily="2" charset="2"/>
              <a:buChar char="v"/>
            </a:pPr>
            <a:r>
              <a:rPr lang="ru-RU" sz="2000" b="1" dirty="0" smtClean="0">
                <a:solidFill>
                  <a:srgbClr val="002060"/>
                </a:solidFill>
                <a:latin typeface="Comic Sans MS" pitchFamily="66" charset="0"/>
              </a:rPr>
              <a:t> </a:t>
            </a:r>
            <a:r>
              <a:rPr lang="ru-RU" sz="2000" b="1" dirty="0" smtClean="0">
                <a:solidFill>
                  <a:srgbClr val="002060"/>
                </a:solidFill>
                <a:latin typeface="Comic Sans MS" pitchFamily="66" charset="0"/>
              </a:rPr>
              <a:t>Когда  </a:t>
            </a:r>
            <a:r>
              <a:rPr lang="ru-RU" sz="2000" b="1" dirty="0" smtClean="0">
                <a:solidFill>
                  <a:srgbClr val="002060"/>
                </a:solidFill>
                <a:latin typeface="Comic Sans MS" pitchFamily="66" charset="0"/>
              </a:rPr>
              <a:t>у  черёмухи  много  цвета,  лето  будет  мокрое.</a:t>
            </a:r>
            <a:endParaRPr lang="ru-RU" sz="2000" b="1" dirty="0">
              <a:solidFill>
                <a:srgbClr val="002060"/>
              </a:solidFill>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507</TotalTime>
  <Words>1631</Words>
  <Application>Microsoft Office PowerPoint</Application>
  <PresentationFormat>Экран (4:3)</PresentationFormat>
  <Paragraphs>125</Paragraphs>
  <Slides>10</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Солнцестояние</vt:lpstr>
      <vt:lpstr>       ЛЕСНАЯ  МОЗАИКА</vt:lpstr>
      <vt:lpstr>«И  ЛИСТОЧКИ, И КОЛЮЧКИ » БЕРЁЗА</vt:lpstr>
      <vt:lpstr>БЕРЁЗА</vt:lpstr>
      <vt:lpstr>Слайд 4</vt:lpstr>
      <vt:lpstr>ШИПОВНИК</vt:lpstr>
      <vt:lpstr>Слайд 6</vt:lpstr>
      <vt:lpstr>Слайд 7</vt:lpstr>
      <vt:lpstr>Слайд 8</vt:lpstr>
      <vt:lpstr>Слайд 9</vt:lpstr>
      <vt:lpstr>ВОПРОСЫ  ПО РАЗДЕЛУ  «И  листочки,  и  колючки»:</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ЛЕСНАЯ  МОЗАИКА</dc:title>
  <dc:creator>пользователь</dc:creator>
  <cp:lastModifiedBy>WORK</cp:lastModifiedBy>
  <cp:revision>61</cp:revision>
  <dcterms:created xsi:type="dcterms:W3CDTF">2015-01-14T08:16:02Z</dcterms:created>
  <dcterms:modified xsi:type="dcterms:W3CDTF">2015-12-20T15:26:19Z</dcterms:modified>
</cp:coreProperties>
</file>