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5" r:id="rId7"/>
    <p:sldId id="276" r:id="rId8"/>
    <p:sldId id="278" r:id="rId9"/>
    <p:sldId id="279" r:id="rId10"/>
    <p:sldId id="277" r:id="rId11"/>
    <p:sldId id="283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90" d="100"/>
          <a:sy n="90" d="100"/>
        </p:scale>
        <p:origin x="-100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8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6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8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0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1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FD99-EA3A-4B63-B828-4BFEC3648A6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E539B-3283-4B07-9227-EF81CD7C4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8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lvl="0" indent="0" algn="ctr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Нетрадиционные упражнения для совершенствования артикуляционной моторики</a:t>
            </a:r>
          </a:p>
          <a:p>
            <a:pPr marL="0" indent="0"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sz="26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шариком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Диаметр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шарика 2-3 см, длина веревки 60 см, веревка продета через сквозное отверстие в шарике и завязана на узел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Двигать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шарик по горизонтально натянутой на пальцах обеих рук веревке языком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вправо-влево.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Двигать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шарик по вертикально натянутой веревочке вверх (вниз шарик падает произвольно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Толкать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языком шарик вверх-вниз,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веревка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натянута горизонтально. 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Ловить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шарик губами, с силой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выталкивать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"выплевывая" его.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789040"/>
            <a:ext cx="219127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8229600" cy="1800199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ru-RU" sz="2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Встречи </a:t>
            </a:r>
            <a:r>
              <a:rPr lang="ru-RU" sz="2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героями Веселых полянок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(комплексы упражнений для развития движений органов артикуляционного аппарата, сопровождаемые стихами, рассказами).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9933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4464496" cy="5433467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Использование дидактической </a:t>
            </a:r>
            <a:endParaRPr lang="ru-RU" sz="2800" b="1" i="1" u="sng" dirty="0" smtClean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 indent="0">
              <a:buNone/>
            </a:pP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куклы «</a:t>
            </a:r>
            <a:r>
              <a:rPr lang="ru-RU" sz="2800" b="1" i="1" u="sng" dirty="0" err="1" smtClean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Кваки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».</a:t>
            </a:r>
            <a:endParaRPr lang="ru-RU" sz="2800" b="1" i="1" u="sng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816424" cy="44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404664"/>
            <a:ext cx="4690864" cy="5721499"/>
          </a:xfrm>
        </p:spPr>
        <p:txBody>
          <a:bodyPr>
            <a:normAutofit/>
          </a:bodyPr>
          <a:lstStyle/>
          <a:p>
            <a:pPr lvl="0" indent="0" algn="ctr">
              <a:buNone/>
            </a:pPr>
            <a:endParaRPr lang="ru-RU" sz="6000" b="1" i="1" dirty="0" smtClean="0">
              <a:solidFill>
                <a:srgbClr val="0070C0"/>
              </a:solidFill>
            </a:endParaRPr>
          </a:p>
          <a:p>
            <a:pPr lvl="0" indent="0" algn="ctr"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Спасибо </a:t>
            </a:r>
            <a:r>
              <a:rPr lang="ru-RU" sz="6000" b="1" i="1" dirty="0">
                <a:solidFill>
                  <a:srgbClr val="0070C0"/>
                </a:solidFill>
              </a:rPr>
              <a:t/>
            </a:r>
            <a:br>
              <a:rPr lang="ru-RU" sz="6000" b="1" i="1" dirty="0">
                <a:solidFill>
                  <a:srgbClr val="0070C0"/>
                </a:solidFill>
              </a:rPr>
            </a:br>
            <a:r>
              <a:rPr lang="ru-RU" sz="6000" b="1" i="1" dirty="0">
                <a:solidFill>
                  <a:srgbClr val="0070C0"/>
                </a:solidFill>
              </a:rPr>
              <a:t>за </a:t>
            </a:r>
            <a:r>
              <a:rPr lang="ru-RU" sz="6000" b="1" i="1" dirty="0" smtClean="0">
                <a:solidFill>
                  <a:srgbClr val="0070C0"/>
                </a:solidFill>
              </a:rPr>
              <a:t>внимание.</a:t>
            </a:r>
            <a:endParaRPr lang="ru-RU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30241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pPr lvl="0" indent="0">
              <a:buNone/>
            </a:pPr>
            <a:r>
              <a:rPr lang="ru-RU" sz="104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Упражнения с ложкой</a:t>
            </a:r>
          </a:p>
          <a:p>
            <a:pPr marL="342000" indent="-342000">
              <a:lnSpc>
                <a:spcPct val="120000"/>
              </a:lnSpc>
              <a:spcBef>
                <a:spcPts val="0"/>
              </a:spcBef>
            </a:pPr>
            <a:r>
              <a:rPr lang="ru-RU" sz="10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Толкать ложку в вогнутую часть вверх и вниз.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 же, но подталкивать ложку в выпуклую часть.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Язык </a:t>
            </a:r>
            <a:r>
              <a:rPr lang="ru-RU" sz="10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"лопаточка". Похлопывать выпуклой частью чайной ложки по языку.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Толчками </a:t>
            </a:r>
            <a:r>
              <a:rPr lang="ru-RU" sz="10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надавливать краем ложки на расслабленный язык.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Ложку </a:t>
            </a:r>
            <a:r>
              <a:rPr lang="ru-RU" sz="10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перед губами, сложенными трубочкой, выпуклой стороной плотно прижать к губам и совершать круговые движения по часовой и против часовой стрелки.</a:t>
            </a:r>
          </a:p>
          <a:p>
            <a:pPr lvl="0" indent="0" algn="ctr">
              <a:buNone/>
            </a:pP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 algn="ctr">
              <a:buNone/>
            </a:pP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 algn="ctr">
              <a:buNone/>
            </a:pP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 algn="ctr">
              <a:buNone/>
            </a:pP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 algn="ctr">
              <a:buNone/>
            </a:pP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lvl="0" indent="-324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Упражнения для языка с </a:t>
            </a:r>
            <a:r>
              <a:rPr lang="ru-RU" sz="31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водой   "</a:t>
            </a:r>
            <a:r>
              <a:rPr lang="ru-RU" sz="31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</a:t>
            </a:r>
            <a:r>
              <a:rPr lang="ru-RU" sz="31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расплескай</a:t>
            </a:r>
            <a:r>
              <a:rPr lang="ru-RU" sz="31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воду"</a:t>
            </a:r>
          </a:p>
          <a:p>
            <a:pPr marL="476100" indent="-45720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Язык 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форме глубокого "ковша" с небольшим количеством воды (вода может быть заменена соком, чаем, компотом) сильно высунут вперед из широко раскрытого рта. Удерживать 10 - 15 секунд. Повторять 10 - 15 раз.</a:t>
            </a:r>
          </a:p>
          <a:p>
            <a:pPr marL="476100" indent="-45720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"Язык-ковш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 с жидкостью плавно перемещается попеременно в углы рта, удерживая жидкость, не закрывая рта и не оттягиваясь назад в рот. Выполняется 10 раз.</a:t>
            </a:r>
          </a:p>
          <a:p>
            <a:pPr marL="476100" indent="-45720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"Язык-ковш</a:t>
            </a:r>
            <a:r>
              <a:rPr lang="ru-RU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", наполненный жидкостью, плавно двигается вперед-назад. Рот широко раскрыт. Выполняется 10 - 15 раз. </a:t>
            </a:r>
          </a:p>
          <a:p>
            <a:pPr lvl="0" indent="0" algn="ctr">
              <a:buNone/>
            </a:pP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5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lvl="0" indent="-324000">
              <a:spcBef>
                <a:spcPts val="0"/>
              </a:spcBef>
              <a:buNone/>
            </a:pP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Упражнения для губ и языка и челюстей с бинтом</a:t>
            </a:r>
          </a:p>
          <a:p>
            <a:pPr lvl="0" indent="-32400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(Бинт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разового пользования, строго индивидуален, размеры: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2400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длина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25-30 см, ширина 4-5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см.)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76100" indent="-457200">
              <a:spcBef>
                <a:spcPts val="0"/>
              </a:spcBef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Сомкнутые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растянутые в улыбку губы плотно сжимают бинт. Взрослый пытается вытащить бинт, преодолевая сопротивление мышц губ. Выполняется в течение 10 - 15 секунд. </a:t>
            </a:r>
          </a:p>
          <a:p>
            <a:pPr marL="476100" indent="-457200">
              <a:spcBef>
                <a:spcPts val="0"/>
              </a:spcBef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Выполняется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аналогии с упражнением 1, но бинт зажимается губами то в левом, то в правом углу рта поочередно. Выполняется 10 раз. </a:t>
            </a:r>
          </a:p>
          <a:p>
            <a:pPr marL="476100" indent="-457200">
              <a:spcBef>
                <a:spcPts val="0"/>
              </a:spcBef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Зажатый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губами в правом углу рта бинт без помощи рук перемещается в левый угол, затем, наоборот, из левого - в правый и т.д. Выполняется 10 раз. </a:t>
            </a:r>
          </a:p>
          <a:p>
            <a:pPr marL="476100" indent="-457200">
              <a:spcBef>
                <a:spcPts val="0"/>
              </a:spcBef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Бинт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крепко прижимается ко всей поверхности нижней губы широким мягким языком в форме "лопатки" ("блинчика"). </a:t>
            </a:r>
          </a:p>
          <a:p>
            <a:pPr lvl="0" indent="0" algn="ctr">
              <a:buNone/>
            </a:pP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5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555213" cy="406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404664"/>
            <a:ext cx="57606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i="1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b="1" i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себя три базовых понятия: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человек как биологический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объект;</a:t>
            </a:r>
          </a:p>
          <a:p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сила, необходимая для выполнения определенных действий;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связанное пластичностью движение, которое характеризуется непрерывностью,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энергетической наполненностью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эмоциональной выразительностью. </a:t>
            </a:r>
          </a:p>
          <a:p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развитие и совершенствование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артикуляционной и пальчиковой моторики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60648"/>
            <a:ext cx="4824536" cy="5865515"/>
          </a:xfrm>
        </p:spPr>
        <p:txBody>
          <a:bodyPr>
            <a:noAutofit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Часики”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сжатая и опущенная вниз ладонь, которая движется под счет влево - вправо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Качели”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движение ладони с сомкнутыми пальцами вверх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вниз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Лопаточка”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большой палец прижат к ладони сбоку, сомкнутая, ненапряженная ладонь опущена вниз.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Чашечка”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пальцы прижаты друг к другу, имитируя положение “чашечки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6" y="1988840"/>
            <a:ext cx="1566695" cy="9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65" y="1702313"/>
            <a:ext cx="10287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2313"/>
            <a:ext cx="125730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76672"/>
            <a:ext cx="1473840" cy="9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75" y="332655"/>
            <a:ext cx="925627" cy="106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99" y="332656"/>
            <a:ext cx="1645457" cy="89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481590" cy="139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1" y="4941168"/>
            <a:ext cx="4114566" cy="101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04664"/>
            <a:ext cx="4824536" cy="5721499"/>
          </a:xfrm>
        </p:spPr>
        <p:txBody>
          <a:bodyPr>
            <a:normAutofit/>
          </a:bodyPr>
          <a:lstStyle/>
          <a:p>
            <a:pPr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“Иголочка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пальцы сжаты в кулак, указательный выдвинут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вперед.</a:t>
            </a:r>
          </a:p>
          <a:p>
            <a:pPr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“Заборчик”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пальцы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немного сгибаются в области средних фаланг, приподнимаются над большим пальцем и расходятся в стороны, кончики пальцев опускаются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вниз.</a:t>
            </a:r>
          </a:p>
          <a:p>
            <a:pPr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Парус”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сомкнутая ладонь поднята вверх.</a:t>
            </a:r>
          </a:p>
          <a:p>
            <a:pPr lvl="0" indent="0">
              <a:buNone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0"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10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5523"/>
            <a:ext cx="1440160" cy="125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88" y="1593015"/>
            <a:ext cx="1239416" cy="129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456384" cy="15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Театр пальчиков и Язычка» </a:t>
            </a:r>
            <a:endParaRPr lang="ru-RU" sz="2400" b="1" i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0">
              <a:buNone/>
            </a:pPr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сопряженная гимнастика</a:t>
            </a:r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lvl="0" indent="0"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68760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позволяет синхронизировать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полушарий головного мозга, дает возможность задействовать те участки коры больших полушарий, которые раньше не участвовали в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обучении, что способствует улучшению внимания, памяти, мышления ребенка, а, следовательно, компенсаторных возможностей мозга.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277626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39" y="3081461"/>
            <a:ext cx="3816424" cy="216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301329"/>
              </p:ext>
            </p:extLst>
          </p:nvPr>
        </p:nvGraphicFramePr>
        <p:xfrm>
          <a:off x="683568" y="692695"/>
          <a:ext cx="8064895" cy="5814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2123"/>
                <a:gridCol w="2791386"/>
                <a:gridCol w="2791386"/>
              </a:tblGrid>
              <a:tr h="46577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 dirty="0">
                          <a:effectLst/>
                        </a:rPr>
                        <a:t>«Капуста»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2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Текст  произносит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взрослый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Движения или статичная поза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Рук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Губ и языка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8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Мы капусту рубим, рубим,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Прямые ладони ставим на ребро и стучим по столу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Язычок стучит по верхним зубам- «д-д-д»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Мы капусту трём, трём,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Трём кулаки друг о друга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Щёлкать язычком «Лошадки»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8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Мы капусту солим, солим,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Пальцами сложенными в щепотку «солим» по кругу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Широким языком облизать верхнюю губу и убрать язык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8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Мы капусту жмём, жмём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С силой сжимать и разжимать кулачки рук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Зубы сжаты, губы растянуты в улыбке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8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А потом мы капусту в рот кладём- Ам!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>
                          <a:effectLst/>
                        </a:rPr>
                        <a:t>Поочерёдно подносим ко рту пальцы правой и левой руки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09850" algn="l"/>
                        </a:tabLst>
                      </a:pPr>
                      <a:r>
                        <a:rPr lang="ru-RU" sz="2000" dirty="0">
                          <a:effectLst/>
                        </a:rPr>
                        <a:t>Имитируем процесс жевания с закрытым ртом.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290" name="Рисунок 8" descr="Описание: C:\Documents and Settings\Администратор\Рабочий стол\таня\картинки\Картинки\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728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Оператор</dc:creator>
  <cp:lastModifiedBy>Оператор</cp:lastModifiedBy>
  <cp:revision>30</cp:revision>
  <dcterms:created xsi:type="dcterms:W3CDTF">2015-11-10T15:27:39Z</dcterms:created>
  <dcterms:modified xsi:type="dcterms:W3CDTF">2015-12-20T13:47:42Z</dcterms:modified>
</cp:coreProperties>
</file>