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61" r:id="rId4"/>
    <p:sldId id="264" r:id="rId5"/>
    <p:sldId id="262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>
        <p:scale>
          <a:sx n="90" d="100"/>
          <a:sy n="90" d="100"/>
        </p:scale>
        <p:origin x="-100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FD99-EA3A-4B63-B828-4BFEC3648A6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39B-3283-4B07-9227-EF81CD7C4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41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FD99-EA3A-4B63-B828-4BFEC3648A6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39B-3283-4B07-9227-EF81CD7C4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38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FD99-EA3A-4B63-B828-4BFEC3648A6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39B-3283-4B07-9227-EF81CD7C4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3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FD99-EA3A-4B63-B828-4BFEC3648A6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39B-3283-4B07-9227-EF81CD7C4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6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FD99-EA3A-4B63-B828-4BFEC3648A6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39B-3283-4B07-9227-EF81CD7C4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1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FD99-EA3A-4B63-B828-4BFEC3648A6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39B-3283-4B07-9227-EF81CD7C4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8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FD99-EA3A-4B63-B828-4BFEC3648A6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39B-3283-4B07-9227-EF81CD7C4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8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FD99-EA3A-4B63-B828-4BFEC3648A6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39B-3283-4B07-9227-EF81CD7C4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90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FD99-EA3A-4B63-B828-4BFEC3648A6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39B-3283-4B07-9227-EF81CD7C4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2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FD99-EA3A-4B63-B828-4BFEC3648A6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39B-3283-4B07-9227-EF81CD7C4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81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FD99-EA3A-4B63-B828-4BFEC3648A6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39B-3283-4B07-9227-EF81CD7C4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9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8FD99-EA3A-4B63-B828-4BFEC3648A6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E539B-3283-4B07-9227-EF81CD7C4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68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 numCol="1"/>
          <a:lstStyle/>
          <a:p>
            <a:pPr lvl="0" indent="0" algn="ctr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Всю систему артикуляционной гимнастики можно разделить на два вида упражнений</a:t>
            </a:r>
            <a:r>
              <a:rPr lang="ru-RU" sz="2600" dirty="0" smtClean="0">
                <a:solidFill>
                  <a:prstClr val="black"/>
                </a:solidFill>
                <a:ea typeface="Calibri"/>
                <a:cs typeface="Times New Roman"/>
              </a:rPr>
              <a:t>:</a:t>
            </a:r>
            <a:endParaRPr lang="ru-RU" sz="2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1554583"/>
            <a:ext cx="3168352" cy="40626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Динамические </a:t>
            </a:r>
            <a:r>
              <a:rPr lang="ru-RU" sz="2400" b="1" i="1" dirty="0">
                <a:solidFill>
                  <a:prstClr val="black"/>
                </a:solidFill>
                <a:ea typeface="Calibri"/>
                <a:cs typeface="Times New Roman"/>
              </a:rPr>
              <a:t>упражнения 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(ритмичное повторение движений по 6-8 раз) вырабатывают подвижность языка </a:t>
            </a:r>
            <a:endParaRPr lang="ru-RU" sz="24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ea typeface="Calibri"/>
                <a:cs typeface="Times New Roman"/>
              </a:rPr>
              <a:t>      и 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губ, их </a:t>
            </a:r>
            <a:endParaRPr lang="ru-RU" sz="24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ea typeface="Calibri"/>
                <a:cs typeface="Times New Roman"/>
              </a:rPr>
              <a:t>      координацию 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и </a:t>
            </a:r>
            <a:endParaRPr lang="ru-RU" sz="24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ea typeface="Calibri"/>
                <a:cs typeface="Times New Roman"/>
              </a:rPr>
              <a:t>      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переключаемость. </a:t>
            </a:r>
            <a:endParaRPr lang="ru-RU" sz="24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0211" y="1510938"/>
            <a:ext cx="3024336" cy="35086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Статические </a:t>
            </a:r>
            <a:r>
              <a:rPr lang="ru-RU" sz="2400" b="1" i="1" dirty="0">
                <a:solidFill>
                  <a:prstClr val="black"/>
                </a:solidFill>
                <a:ea typeface="Calibri"/>
                <a:cs typeface="Times New Roman"/>
              </a:rPr>
              <a:t>упражнения 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направлены на то, чтобы ребенок научился удерживать артикуляционную позицию 5-10 </a:t>
            </a:r>
            <a:r>
              <a:rPr lang="ru-RU" sz="2400" dirty="0" smtClean="0">
                <a:solidFill>
                  <a:prstClr val="black"/>
                </a:solidFill>
                <a:ea typeface="Calibri"/>
                <a:cs typeface="Times New Roman"/>
              </a:rPr>
              <a:t>секунд</a:t>
            </a:r>
          </a:p>
          <a:p>
            <a:pPr lvl="0"/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endParaRPr lang="ru-RU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4589"/>
            <a:ext cx="190817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007" y="4160205"/>
            <a:ext cx="2094734" cy="229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0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Нетрадиционные формы 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артикуляционной гимнастики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Нетрадиционные упражнения с бусиной, драже и ложкой для совершенствования артикуляционной моторики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Театр пальчиков и Язычка» (или сопряженная гимнастика);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Встречи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героями «Весёлых полянок»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Использование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дидактической куклы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Кваки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Артикуляционный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комплекс с трафаретами «Весёлых Язычков»;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Адаптированные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сказки с движениями (мультимедийная презентация);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Сочинение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историй из жизни Язычка с использованием картинок-образов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Звукознайкин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все-все-все»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Выполнение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артикуляционных упражнений с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применением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«волшебных  палочек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помогалочек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indent="0" algn="ctr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Требования к проведению </a:t>
            </a:r>
            <a:endParaRPr lang="ru-RU" sz="3300" b="1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0" algn="ctr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артикуляционной </a:t>
            </a: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гимнастики </a:t>
            </a:r>
            <a:endParaRPr lang="ru-RU" sz="3300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>
              <a:lnSpc>
                <a:spcPct val="110000"/>
              </a:lnSpc>
              <a:buFont typeface="Symbol"/>
              <a:buChar char=""/>
              <a:tabLst>
                <a:tab pos="180340" algn="l"/>
              </a:tabLs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Артикуляционную гимнастику обычно выполняют сидя, так как в этом положении у ребенка спина прямая, тело не напря­жено, руки и ноги находятся в спокойном состоянии. Размешать детей надо так, чтобы все они видели лицо педагога. Лицо педагога долж­но быть, хорошо освещено. Каждое упражнение необходимо повторять 2-3 раза. 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lnSpc>
                <a:spcPct val="110000"/>
              </a:lnSpc>
              <a:buFont typeface="Symbol"/>
              <a:buChar char=""/>
              <a:tabLst>
                <a:tab pos="180340" algn="l"/>
              </a:tabLs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Педагог должен следить за качеством выполняемых каждым ребенком движений, в противном случае артикуляционная гимнастика не достигает своей цели.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lvl="0" indent="0" algn="ctr">
              <a:buNone/>
            </a:pP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Требования к проведению артикуляционной гимнастики </a:t>
            </a:r>
            <a:endParaRPr lang="ru-RU" sz="3100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>
              <a:buFont typeface="Symbol"/>
              <a:buChar char=""/>
              <a:tabLst>
                <a:tab pos="180340" algn="l"/>
              </a:tabLst>
            </a:pPr>
            <a:r>
              <a:rPr lang="ru-RU" sz="2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Педагог </a:t>
            </a:r>
            <a:r>
              <a:rPr lang="ru-RU" sz="2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рассказывает о  предстоящем  упражнении,  ис­пользуя игровые приемы.</a:t>
            </a:r>
            <a:endParaRPr lang="ru-RU" sz="2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buFont typeface="Symbol"/>
              <a:buChar char=""/>
              <a:tabLst>
                <a:tab pos="180340" algn="l"/>
              </a:tabLst>
            </a:pPr>
            <a:r>
              <a:rPr lang="ru-RU" sz="2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Показывает выполнение упражнения.</a:t>
            </a:r>
            <a:endParaRPr lang="ru-RU" sz="2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buFont typeface="Symbol"/>
              <a:buChar char=""/>
              <a:tabLst>
                <a:tab pos="180340" algn="l"/>
              </a:tabLst>
            </a:pPr>
            <a:r>
              <a:rPr lang="ru-RU" sz="2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Дает инструкцию по выполнению упражнения: инструкции надо давать поэтапно, например: улыбнись, покажи зубы, приоткрой рот, подними кончик языка вверх к бугоркам за верхними зубами, постучи в бугорки кончиком языка со звуком д-д-д. Выработка артикуляционных навыков требует длительной и система­тической работы.</a:t>
            </a:r>
            <a:endParaRPr lang="ru-RU" sz="2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88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lnSpcReduction="10000"/>
          </a:bodyPr>
          <a:lstStyle/>
          <a:p>
            <a:pPr lvl="0" indent="0">
              <a:buNone/>
            </a:pPr>
            <a:r>
              <a:rPr lang="ru-RU" sz="26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Упражнения для </a:t>
            </a:r>
            <a:r>
              <a:rPr lang="ru-RU" sz="2600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губ</a:t>
            </a:r>
            <a:endParaRPr lang="ru-RU" sz="2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indent="-457200"/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«Улыбка»-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Удерживание 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губ</a:t>
            </a:r>
          </a:p>
          <a:p>
            <a:pPr indent="0">
              <a:buNone/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в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улыбке. Зубы не видны.</a:t>
            </a:r>
          </a:p>
          <a:p>
            <a:pPr marL="800100" indent="-457200"/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«Трубочка»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Вытягивание </a:t>
            </a:r>
            <a:endParaRPr lang="ru-RU" sz="26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>
              <a:buNone/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губ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вперед длинной трубочкой.</a:t>
            </a:r>
          </a:p>
          <a:p>
            <a:pPr marL="800100" indent="-457200"/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«Хоботок»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Вытягивание </a:t>
            </a:r>
            <a:endParaRPr lang="ru-RU" sz="26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>
              <a:buNone/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сомкнутых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губ вперед.</a:t>
            </a:r>
          </a:p>
          <a:p>
            <a:pPr marL="800100" indent="-457200"/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«Бублик», «Рупор»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Зубы сомкнуты. Губы округлены и чуть вытянуты вперед. Верхние и нижние резцы видны.</a:t>
            </a:r>
          </a:p>
          <a:p>
            <a:pPr marL="800100" indent="-457200"/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«Трубочка», «Бублик», «Улыбка», «Хоботок»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Чередование положений губ.</a:t>
            </a:r>
          </a:p>
          <a:p>
            <a:pPr marL="800100" indent="-457200"/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«Кролик»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Зубы сомкнуты. Верхняя губа приподнята и обнажает верхние резцы.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071" y="476672"/>
            <a:ext cx="256480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0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21499"/>
          </a:xfrm>
        </p:spPr>
        <p:txBody>
          <a:bodyPr>
            <a:noAutofit/>
          </a:bodyPr>
          <a:lstStyle/>
          <a:p>
            <a:pPr lvl="0" indent="0">
              <a:buNone/>
            </a:pPr>
            <a:r>
              <a:rPr lang="ru-RU" sz="26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Упражнения для развития подвижности </a:t>
            </a:r>
            <a:r>
              <a:rPr lang="ru-RU" sz="2600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губ</a:t>
            </a:r>
            <a:endParaRPr lang="ru-RU" sz="2600" b="1" i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indent="-457200"/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Улыбка-трубочка». Вытянуть вперед губы трубочкой, затем растянуть губы в улыбку.</a:t>
            </a:r>
          </a:p>
          <a:p>
            <a:pPr marL="800100" indent="-457200"/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«Пятачок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». Вытянутые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трубочкой губы двигать вправо-влево, вращать по кругу.</a:t>
            </a:r>
          </a:p>
          <a:p>
            <a:pPr marL="800100" indent="-457200"/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«Рыбки разговаривают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». Хлопать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губами друг о друга (произносится глухой звук).</a:t>
            </a:r>
          </a:p>
          <a:p>
            <a:pPr marL="800100" indent="-457200"/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Недовольная лошадка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». Поток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выдыхаемого воздуха легко и активно посылать к губам, пока они не станут вибрировать. Получается звук, похожий на фырканье лошади.</a:t>
            </a:r>
          </a:p>
          <a:p>
            <a:pPr marL="800100" indent="-457200"/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Рот широко открыт, губы втягиваются внутрь рта, плотно прижимаясь к зубам.</a:t>
            </a:r>
          </a:p>
        </p:txBody>
      </p:sp>
    </p:spTree>
    <p:extLst>
      <p:ext uri="{BB962C8B-B14F-4D97-AF65-F5344CB8AC3E}">
        <p14:creationId xmlns:p14="http://schemas.microsoft.com/office/powerpoint/2010/main" val="28014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lvl="0" indent="0">
              <a:buNone/>
            </a:pPr>
            <a:r>
              <a:rPr lang="ru-RU" sz="26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Упражнения для губ и щек</a:t>
            </a:r>
          </a:p>
          <a:p>
            <a:pPr marL="800100" indent="-457200"/>
            <a:r>
              <a:rPr lang="ru-RU" sz="26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Покусывание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похлопывание и растирание щек.</a:t>
            </a:r>
          </a:p>
          <a:p>
            <a:pPr marL="800100" indent="-457200"/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Сытый хомячок». Надуть обе щеки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</a:p>
          <a:p>
            <a:pPr indent="0">
              <a:buNone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потом надувать щеки поочередно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800100" indent="-457200"/>
            <a:endParaRPr lang="ru-RU" sz="2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indent="-457200"/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Голодный хомячок.» </a:t>
            </a:r>
            <a:endParaRPr lang="ru-RU" sz="26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indent="-457200"/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Втянуть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щеки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800100" indent="-457200"/>
            <a:endParaRPr lang="ru-RU" sz="2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>
              <a:buNone/>
            </a:pPr>
            <a:endParaRPr lang="ru-RU" sz="2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indent="-457200"/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Рот закрыт. Бить кулачком по надутым щекам, в результате чего воздух выходит с силой и шумом.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1741487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1819275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8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Autofit/>
          </a:bodyPr>
          <a:lstStyle/>
          <a:p>
            <a:pPr lvl="0" indent="0">
              <a:buNone/>
            </a:pPr>
            <a:r>
              <a:rPr lang="ru-RU" sz="26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Статические упражнения для языка.</a:t>
            </a:r>
          </a:p>
          <a:p>
            <a:pPr marL="800100" indent="-457200"/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Лопаточка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». Рот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открыт, широкий </a:t>
            </a:r>
            <a:endParaRPr lang="ru-RU" sz="26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>
              <a:buNone/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расслабленный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язык лежит </a:t>
            </a:r>
            <a:endParaRPr lang="ru-RU" sz="26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>
              <a:buNone/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на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нижней губе.</a:t>
            </a:r>
          </a:p>
          <a:p>
            <a:pPr marL="800100" indent="-457200"/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«Чашечка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». Рот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широко открыт. </a:t>
            </a:r>
            <a:endParaRPr lang="ru-RU" sz="26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>
              <a:buNone/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Передний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боковой края широкого </a:t>
            </a:r>
            <a:endParaRPr lang="ru-RU" sz="26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>
              <a:buNone/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языка подняты, 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 касаются зубов.</a:t>
            </a:r>
          </a:p>
          <a:p>
            <a:pPr marL="800100" indent="-457200"/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«Иголочка», («Стрелочка», «Жало»).Рот открыт. Узкий напряженный язык выдвинут вперед.</a:t>
            </a:r>
          </a:p>
          <a:p>
            <a:pPr marL="800100" indent="-457200"/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«Горка», («Киска сердится»). Рот открыт. Кончик языка упирается в нижние резцы, спинка языка поднята вверх.</a:t>
            </a:r>
          </a:p>
          <a:p>
            <a:pPr marL="800100" indent="-457200"/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Грибок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». Рот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открыт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Язык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присосать к нёбу.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7708"/>
            <a:ext cx="2417608" cy="276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1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lvl="0" indent="0">
              <a:buNone/>
            </a:pPr>
            <a:r>
              <a:rPr lang="ru-RU" sz="26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Динамические упражнения для языка.</a:t>
            </a:r>
          </a:p>
          <a:p>
            <a:pPr marL="800100" indent="-457200"/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Часики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». Рот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приоткрыт. Губы растянуты в улыбку. Кончиком узкого языка попеременно тянуться под счет педагога к уголкам рта.</a:t>
            </a:r>
          </a:p>
          <a:p>
            <a:pPr marL="800100" indent="-457200"/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Качели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». Рот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открыт. </a:t>
            </a:r>
            <a:endParaRPr lang="ru-RU" sz="26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indent="-457200"/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Напряженным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языком 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тянуться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 носу и подбородку, либо к верхним и нижним резцам.</a:t>
            </a:r>
          </a:p>
          <a:p>
            <a:pPr marL="800100" indent="-457200"/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Почистить зубы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». Рот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закрыт. Круговым движением языка обвести между губами и зубами.</a:t>
            </a:r>
          </a:p>
          <a:p>
            <a:pPr marL="800100" indent="-457200"/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Лошадка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». Присосать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язык к нёбу, щелкнуть языком. Цокать медленно и сильно, тянуть подъязычную связку.</a:t>
            </a:r>
          </a:p>
          <a:p>
            <a:pPr marL="800100" indent="-457200"/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Маляр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». Рот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открыт. Широким кончиком языка, как кисточкой, ведем от верхних резцов до мягкого нёба.</a:t>
            </a:r>
          </a:p>
          <a:p>
            <a:pPr lvl="0" indent="0">
              <a:buNone/>
            </a:pPr>
            <a:endParaRPr lang="ru-RU" sz="2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865" y="1700362"/>
            <a:ext cx="1849632" cy="144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9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lvl="0" indent="0">
              <a:buNone/>
            </a:pPr>
            <a:r>
              <a:rPr lang="ru-RU" sz="26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Упражнения для развития подвижности нижней челюсти.</a:t>
            </a:r>
          </a:p>
          <a:p>
            <a:pPr marL="800100" indent="-457200">
              <a:spcBef>
                <a:spcPts val="0"/>
              </a:spcBef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Имитация жевания с закрытым и открытым 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ртом;</a:t>
            </a:r>
            <a:endParaRPr lang="ru-RU" sz="2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indent="-457200">
              <a:spcBef>
                <a:spcPts val="0"/>
              </a:spcBef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«Обезьяна». Челюсть опускается вниз с максимальным вытягиванием языка к 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подбородку;</a:t>
            </a:r>
          </a:p>
          <a:p>
            <a:pPr marL="800100" indent="-457200">
              <a:spcBef>
                <a:spcPts val="0"/>
              </a:spcBef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«Акулы». На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счет «один» челюсть опускается, на 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два» - челюсть двигается вправо </a:t>
            </a:r>
            <a:endParaRPr lang="ru-RU" sz="26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(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рот раскрыт), на счет «три» - челюсть </a:t>
            </a:r>
            <a:endParaRPr lang="ru-RU" sz="26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опущена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место, на «четыре» - челюсть 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двигается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влево, на «пять» - челюсть </a:t>
            </a:r>
            <a:endParaRPr lang="ru-RU" sz="26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опущена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на «шесть» - челюсть выдвигается вперед, на «семь» - подбородок в обычном удобном положении, губы сомкнуты. Делать упражнение нужно медленно и осторожно, избегая резких движений.</a:t>
            </a:r>
          </a:p>
          <a:p>
            <a:pPr marL="800100" indent="-457200">
              <a:spcBef>
                <a:spcPts val="0"/>
              </a:spcBef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80928"/>
            <a:ext cx="1498600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1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835</Words>
  <Application>Microsoft Office PowerPoint</Application>
  <PresentationFormat>Экран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Нетрадиционные формы  артикуляционной гимнастики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Оператор</dc:creator>
  <cp:lastModifiedBy>Оператор</cp:lastModifiedBy>
  <cp:revision>35</cp:revision>
  <dcterms:created xsi:type="dcterms:W3CDTF">2015-11-10T15:27:39Z</dcterms:created>
  <dcterms:modified xsi:type="dcterms:W3CDTF">2015-12-20T13:47:22Z</dcterms:modified>
</cp:coreProperties>
</file>