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9" r:id="rId2"/>
    <p:sldId id="258" r:id="rId3"/>
    <p:sldId id="271" r:id="rId4"/>
    <p:sldId id="261" r:id="rId5"/>
    <p:sldId id="268" r:id="rId6"/>
    <p:sldId id="260" r:id="rId7"/>
    <p:sldId id="270" r:id="rId8"/>
    <p:sldId id="257" r:id="rId9"/>
    <p:sldId id="262" r:id="rId10"/>
    <p:sldId id="265" r:id="rId11"/>
    <p:sldId id="264" r:id="rId12"/>
    <p:sldId id="263" r:id="rId13"/>
    <p:sldId id="266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18FF9-690D-492E-BB56-A552DDB4929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27C86-051B-451C-9700-745E49800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77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7C86-051B-451C-9700-745E498004B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3896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7C86-051B-451C-9700-745E498004B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048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52DA-432A-4283-AC7E-7BD8CB9B704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78E6-8002-45F2-99F7-B5A0A5D6DE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52DA-432A-4283-AC7E-7BD8CB9B704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78E6-8002-45F2-99F7-B5A0A5D6D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52DA-432A-4283-AC7E-7BD8CB9B704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78E6-8002-45F2-99F7-B5A0A5D6D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52DA-432A-4283-AC7E-7BD8CB9B704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78E6-8002-45F2-99F7-B5A0A5D6D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52DA-432A-4283-AC7E-7BD8CB9B704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0B78E6-8002-45F2-99F7-B5A0A5D6D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52DA-432A-4283-AC7E-7BD8CB9B704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78E6-8002-45F2-99F7-B5A0A5D6D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52DA-432A-4283-AC7E-7BD8CB9B704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78E6-8002-45F2-99F7-B5A0A5D6D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52DA-432A-4283-AC7E-7BD8CB9B704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78E6-8002-45F2-99F7-B5A0A5D6D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52DA-432A-4283-AC7E-7BD8CB9B704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78E6-8002-45F2-99F7-B5A0A5D6D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52DA-432A-4283-AC7E-7BD8CB9B704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78E6-8002-45F2-99F7-B5A0A5D6D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52DA-432A-4283-AC7E-7BD8CB9B704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78E6-8002-45F2-99F7-B5A0A5D6D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F352DA-432A-4283-AC7E-7BD8CB9B704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0B78E6-8002-45F2-99F7-B5A0A5D6D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488832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a typeface="Calibri"/>
              </a:rPr>
              <a:t>РОДИТЕЛЯМ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Adobe Garamond Pro Bold"/>
                <a:ea typeface="Calibri"/>
              </a:rPr>
              <a:t> </a:t>
            </a:r>
            <a:r>
              <a:rPr lang="ru-RU" sz="3200" b="1" dirty="0">
                <a:solidFill>
                  <a:schemeClr val="bg1"/>
                </a:solidFill>
                <a:ea typeface="Calibri"/>
              </a:rPr>
              <a:t>О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Adobe Garamond Pro Bold"/>
                <a:ea typeface="Calibri"/>
              </a:rPr>
              <a:t> </a:t>
            </a:r>
            <a:r>
              <a:rPr lang="ru-RU" sz="3200" b="1" dirty="0">
                <a:solidFill>
                  <a:schemeClr val="bg1"/>
                </a:solidFill>
                <a:ea typeface="Calibri"/>
              </a:rPr>
              <a:t>ФЕДЕРАЛЬНОМ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Adobe Garamond Pro Bold"/>
                <a:ea typeface="Calibri"/>
              </a:rPr>
              <a:t> </a:t>
            </a:r>
            <a:r>
              <a:rPr lang="ru-RU" sz="3200" b="1" dirty="0">
                <a:solidFill>
                  <a:schemeClr val="bg1"/>
                </a:solidFill>
                <a:ea typeface="Calibri"/>
              </a:rPr>
              <a:t>ГОСУДАРСТВЕННОМ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Adobe Garamond Pro Bold"/>
                <a:ea typeface="Calibri"/>
              </a:rPr>
              <a:t> </a:t>
            </a:r>
            <a:r>
              <a:rPr lang="ru-RU" sz="3200" b="1" dirty="0">
                <a:solidFill>
                  <a:schemeClr val="bg1"/>
                </a:solidFill>
                <a:ea typeface="Calibri"/>
              </a:rPr>
              <a:t>ОБРАЗОВАТЕЛЬНОМ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Adobe Garamond Pro Bold"/>
                <a:ea typeface="Calibri"/>
              </a:rPr>
              <a:t> </a:t>
            </a:r>
            <a:r>
              <a:rPr lang="ru-RU" sz="3200" b="1" dirty="0">
                <a:solidFill>
                  <a:schemeClr val="bg1"/>
                </a:solidFill>
                <a:ea typeface="Calibri"/>
              </a:rPr>
              <a:t>СТАНДАРТЕ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Adobe Garamond Pro Bold"/>
                <a:ea typeface="Calibri"/>
              </a:rPr>
              <a:t> </a:t>
            </a:r>
            <a:r>
              <a:rPr lang="ru-RU" sz="3200" b="1" dirty="0">
                <a:solidFill>
                  <a:schemeClr val="bg1"/>
                </a:solidFill>
                <a:ea typeface="Calibri"/>
              </a:rPr>
              <a:t>ДОШКОЛЬНОГО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Adobe Garamond Pro Bold"/>
                <a:ea typeface="Calibri"/>
              </a:rPr>
              <a:t> </a:t>
            </a:r>
            <a:r>
              <a:rPr lang="ru-RU" sz="3200" b="1" dirty="0">
                <a:solidFill>
                  <a:schemeClr val="bg1"/>
                </a:solidFill>
                <a:ea typeface="Calibri"/>
              </a:rPr>
              <a:t>ОБРАЗОВАНИЯ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Adobe Garamond Pro Bold"/>
                <a:ea typeface="Calibri"/>
              </a:rPr>
              <a:t> (</a:t>
            </a:r>
            <a:r>
              <a:rPr lang="ru-RU" sz="3200" b="1" dirty="0">
                <a:solidFill>
                  <a:schemeClr val="bg1"/>
                </a:solidFill>
                <a:ea typeface="Calibri"/>
              </a:rPr>
              <a:t>ФГОС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Adobe Garamond Pro Bold"/>
                <a:ea typeface="Calibri"/>
              </a:rPr>
              <a:t> </a:t>
            </a:r>
            <a:r>
              <a:rPr lang="ru-RU" sz="3200" b="1" dirty="0">
                <a:solidFill>
                  <a:schemeClr val="bg1"/>
                </a:solidFill>
                <a:ea typeface="Calibri"/>
              </a:rPr>
              <a:t>ДО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Adobe Garamond Pro Bold"/>
                <a:ea typeface="Calibri"/>
              </a:rPr>
              <a:t>) </a:t>
            </a:r>
            <a:endParaRPr lang="ru-RU" sz="2800" b="1" dirty="0" smtClean="0">
              <a:solidFill>
                <a:schemeClr val="bg1"/>
              </a:solidFill>
              <a:effectLst/>
              <a:latin typeface="Adobe Garamond Pro Bold"/>
              <a:ea typeface="Calibri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b="1" dirty="0">
              <a:solidFill>
                <a:schemeClr val="bg1"/>
              </a:solidFill>
              <a:ea typeface="Calibri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a typeface="Calibri"/>
              </a:rPr>
              <a:t>Подготовила: воспитатель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bg1"/>
                </a:solidFill>
                <a:ea typeface="Calibri"/>
              </a:rPr>
              <a:t>Отт</a:t>
            </a:r>
            <a:r>
              <a:rPr lang="ru-RU" sz="2400" b="1" dirty="0" smtClean="0">
                <a:solidFill>
                  <a:schemeClr val="bg1"/>
                </a:solidFill>
                <a:ea typeface="Calibri"/>
              </a:rPr>
              <a:t> Ксения Александровна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a typeface="Calibri"/>
              </a:rPr>
              <a:t>г.Бийск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chemeClr val="bg1"/>
              </a:solidFill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482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704"/>
    </mc:Choice>
    <mc:Fallback>
      <p:transition spd="slow" advTm="10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409" y="260648"/>
            <a:ext cx="7344816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u="sng" dirty="0" smtClean="0">
                <a:solidFill>
                  <a:schemeClr val="bg1"/>
                </a:solidFill>
              </a:rPr>
              <a:t>Третье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ребенок </a:t>
            </a:r>
            <a:r>
              <a:rPr lang="ru-RU" dirty="0">
                <a:solidFill>
                  <a:schemeClr val="bg1"/>
                </a:solidFill>
              </a:rPr>
              <a:t>обладает </a:t>
            </a:r>
            <a:r>
              <a:rPr lang="ru-RU" u="sng" dirty="0">
                <a:solidFill>
                  <a:schemeClr val="bg1"/>
                </a:solidFill>
              </a:rPr>
              <a:t>развитым воображением</a:t>
            </a:r>
            <a:r>
              <a:rPr lang="ru-RU" dirty="0">
                <a:solidFill>
                  <a:schemeClr val="bg1"/>
                </a:solidFill>
              </a:rPr>
              <a:t>, которое реализуется в разных видах деятельности, и прежде всего в игре; </a:t>
            </a:r>
            <a:r>
              <a:rPr lang="ru-RU" u="sng" dirty="0">
                <a:solidFill>
                  <a:schemeClr val="bg1"/>
                </a:solidFill>
              </a:rPr>
              <a:t>ребенок владеет разными формами и видами игры</a:t>
            </a:r>
            <a:r>
              <a:rPr lang="ru-RU" dirty="0">
                <a:solidFill>
                  <a:schemeClr val="bg1"/>
                </a:solidFill>
              </a:rPr>
              <a:t>, различает условную и реальную ситуации, умеет подчиняться разным правилам и социальным нормам;</a:t>
            </a:r>
          </a:p>
        </p:txBody>
      </p:sp>
      <p:pic>
        <p:nvPicPr>
          <p:cNvPr id="3" name="Рисунок 2" descr="D:\Документы\ДОУ 21 работа\ДОУ 21 фото\Проект мамочка моя\Проект фото\SL38617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03752"/>
            <a:ext cx="2520280" cy="3407802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</p:pic>
      <p:pic>
        <p:nvPicPr>
          <p:cNvPr id="4" name="Рисунок 3" descr="D:\Документы\ДОУ 21 работа\ДОУ 21 фото\Проект мамочка моя\Проект фото\SL38641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60" y="2903752"/>
            <a:ext cx="3714750" cy="2785745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31143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3590"/>
    </mc:Choice>
    <mc:Fallback>
      <p:transition spd="slow" advTm="1359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280920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u="sng" dirty="0" smtClean="0">
                <a:solidFill>
                  <a:schemeClr val="bg1"/>
                </a:solidFill>
              </a:rPr>
              <a:t>Четвертое</a:t>
            </a:r>
            <a:r>
              <a:rPr lang="ru-RU" u="sng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ребенок </a:t>
            </a:r>
            <a:r>
              <a:rPr lang="ru-RU" dirty="0">
                <a:solidFill>
                  <a:schemeClr val="bg1"/>
                </a:solidFill>
              </a:rPr>
              <a:t>достаточно хорошо </a:t>
            </a:r>
            <a:r>
              <a:rPr lang="ru-RU" u="sng" dirty="0">
                <a:solidFill>
                  <a:schemeClr val="bg1"/>
                </a:solidFill>
              </a:rPr>
              <a:t>владеет устной речью</a:t>
            </a:r>
            <a:r>
              <a:rPr lang="ru-RU" dirty="0">
                <a:solidFill>
                  <a:schemeClr val="bg1"/>
                </a:solidFill>
              </a:rPr>
              <a:t>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</p:txBody>
      </p:sp>
      <p:pic>
        <p:nvPicPr>
          <p:cNvPr id="4" name="Рисунок 3" descr="D:\Документы\ДОУ 21 работа\ДОУ 21 фото\разное + мое домашнее животное\SL38627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780928"/>
            <a:ext cx="4248150" cy="3185795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66156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3720"/>
    </mc:Choice>
    <mc:Fallback>
      <p:transition spd="slow" advTm="1372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04664"/>
            <a:ext cx="7344816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u="sng" dirty="0" smtClean="0">
                <a:solidFill>
                  <a:schemeClr val="bg1"/>
                </a:solidFill>
              </a:rPr>
              <a:t>Пятое: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>
                <a:solidFill>
                  <a:schemeClr val="bg1"/>
                </a:solidFill>
              </a:rPr>
              <a:t>ребенка </a:t>
            </a:r>
            <a:r>
              <a:rPr lang="ru-RU" u="sng" dirty="0">
                <a:solidFill>
                  <a:schemeClr val="bg1"/>
                </a:solidFill>
              </a:rPr>
              <a:t>развита крупная и мелкая моторика</a:t>
            </a:r>
            <a:r>
              <a:rPr lang="ru-RU" dirty="0">
                <a:solidFill>
                  <a:schemeClr val="bg1"/>
                </a:solidFill>
              </a:rPr>
              <a:t>; он </a:t>
            </a:r>
            <a:r>
              <a:rPr lang="ru-RU" u="sng" dirty="0">
                <a:solidFill>
                  <a:schemeClr val="bg1"/>
                </a:solidFill>
              </a:rPr>
              <a:t>подвижен, вынослив</a:t>
            </a:r>
            <a:r>
              <a:rPr lang="ru-RU" dirty="0">
                <a:solidFill>
                  <a:schemeClr val="bg1"/>
                </a:solidFill>
              </a:rPr>
              <a:t>, владеет основными движениями, может контролировать свои движения и управлять ими;</a:t>
            </a:r>
          </a:p>
        </p:txBody>
      </p:sp>
      <p:pic>
        <p:nvPicPr>
          <p:cNvPr id="3074" name="Picture 2" descr="C:\Documents and Settings\Admin\Рабочий стол\фото аттестация\DSCN0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643182"/>
            <a:ext cx="3261280" cy="2446237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фото аттестация\IMG_20151021_162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14620"/>
            <a:ext cx="3238522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4251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015"/>
    </mc:Choice>
    <mc:Fallback>
      <p:transition spd="slow" advTm="1201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4327" y="476672"/>
            <a:ext cx="8064896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u="sng" dirty="0" smtClean="0">
                <a:solidFill>
                  <a:schemeClr val="bg1"/>
                </a:solidFill>
              </a:rPr>
              <a:t>Шестое</a:t>
            </a:r>
            <a:r>
              <a:rPr lang="ru-RU" u="sng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ребенок </a:t>
            </a:r>
            <a:r>
              <a:rPr lang="ru-RU" dirty="0">
                <a:solidFill>
                  <a:schemeClr val="bg1"/>
                </a:solidFill>
              </a:rPr>
              <a:t>способен к волевым усилиям, </a:t>
            </a:r>
            <a:r>
              <a:rPr lang="ru-RU" u="sng" dirty="0">
                <a:solidFill>
                  <a:schemeClr val="bg1"/>
                </a:solidFill>
              </a:rPr>
              <a:t>может следовать социальным нормам</a:t>
            </a:r>
            <a:r>
              <a:rPr lang="ru-RU" dirty="0">
                <a:solidFill>
                  <a:schemeClr val="bg1"/>
                </a:solidFill>
              </a:rPr>
              <a:t>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</p:txBody>
      </p:sp>
      <p:pic>
        <p:nvPicPr>
          <p:cNvPr id="2050" name="Picture 2" descr="C:\Documents and Settings\Admin\Рабочий стол\фото аттестация\IMG_20150518_091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86058"/>
            <a:ext cx="4043219" cy="3032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9378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003"/>
    </mc:Choice>
    <mc:Fallback>
      <p:transition spd="slow" advTm="1200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02359"/>
            <a:ext cx="8964488" cy="2633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u="sng" dirty="0" smtClean="0">
                <a:solidFill>
                  <a:schemeClr val="bg1"/>
                </a:solidFill>
              </a:rPr>
              <a:t>Седьмое:</a:t>
            </a:r>
            <a:r>
              <a:rPr lang="ru-RU" sz="1600" dirty="0" smtClean="0">
                <a:solidFill>
                  <a:schemeClr val="bg1"/>
                </a:solidFill>
              </a:rPr>
              <a:t> ребенок </a:t>
            </a:r>
            <a:r>
              <a:rPr lang="ru-RU" sz="1600" dirty="0">
                <a:solidFill>
                  <a:schemeClr val="bg1"/>
                </a:solidFill>
              </a:rPr>
              <a:t>проявляет </a:t>
            </a:r>
            <a:r>
              <a:rPr lang="ru-RU" sz="1600" u="sng" dirty="0">
                <a:solidFill>
                  <a:schemeClr val="bg1"/>
                </a:solidFill>
              </a:rPr>
              <a:t>любознательность, задает вопросы </a:t>
            </a:r>
            <a:r>
              <a:rPr lang="ru-RU" sz="1600" dirty="0">
                <a:solidFill>
                  <a:schemeClr val="bg1"/>
                </a:solidFill>
              </a:rPr>
              <a:t>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</a:t>
            </a:r>
            <a:r>
              <a:rPr lang="ru-RU" sz="1600" u="sng" dirty="0">
                <a:solidFill>
                  <a:schemeClr val="bg1"/>
                </a:solidFill>
              </a:rPr>
              <a:t>ребенок способен к принятию собственных решений</a:t>
            </a:r>
            <a:r>
              <a:rPr lang="ru-RU" sz="1600" dirty="0">
                <a:solidFill>
                  <a:schemeClr val="bg1"/>
                </a:solidFill>
              </a:rPr>
              <a:t>, опираясь на свои знания и умения в различных видах деятельности.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фото аттестация\DSCN0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214686"/>
            <a:ext cx="3904835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76018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3449"/>
    </mc:Choice>
    <mc:Fallback>
      <p:transition spd="slow" advTm="2344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708920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Спасибо за внимание!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7607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790"/>
    </mc:Choice>
    <mc:Fallback>
      <p:transition spd="slow" advTm="679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146" y="253282"/>
            <a:ext cx="806489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chemeClr val="bg1"/>
                </a:solidFill>
                <a:ea typeface="Calibri"/>
              </a:rPr>
              <a:t>Что такое ФГОС?</a:t>
            </a:r>
            <a:r>
              <a:rPr lang="ru-RU" sz="2800" b="1" dirty="0" smtClean="0">
                <a:solidFill>
                  <a:schemeClr val="bg1"/>
                </a:solidFill>
                <a:ea typeface="Calibri"/>
              </a:rPr>
              <a:t> </a:t>
            </a:r>
          </a:p>
          <a:p>
            <a:pPr indent="3600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a typeface="Calibri"/>
              </a:rPr>
              <a:t>С </a:t>
            </a:r>
            <a:r>
              <a:rPr lang="ru-RU" sz="2000" dirty="0">
                <a:solidFill>
                  <a:schemeClr val="bg1"/>
                </a:solidFill>
                <a:ea typeface="Calibri"/>
              </a:rPr>
              <a:t>1 января 2014 года введен в действие Федеральный государственный образовательный стандарт дошкольного образования (ФГОС ДО). ФГОС ДО представляет собой совокупность требований к дошкольному образованию</a:t>
            </a:r>
            <a:r>
              <a:rPr lang="ru-RU" sz="2000" dirty="0" smtClean="0">
                <a:solidFill>
                  <a:schemeClr val="bg1"/>
                </a:solidFill>
                <a:ea typeface="Calibri"/>
              </a:rPr>
              <a:t>.</a:t>
            </a:r>
          </a:p>
          <a:p>
            <a:pPr lvl="0" indent="360000"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smtClean="0">
                <a:solidFill>
                  <a:schemeClr val="bg1"/>
                </a:solidFill>
              </a:rPr>
              <a:t>соответствии </a:t>
            </a:r>
            <a:r>
              <a:rPr lang="ru-RU" sz="2000" dirty="0">
                <a:solidFill>
                  <a:schemeClr val="bg1"/>
                </a:solidFill>
              </a:rPr>
              <a:t>с Законом «Об </a:t>
            </a:r>
            <a:r>
              <a:rPr lang="ru-RU" sz="2000" dirty="0" smtClean="0">
                <a:solidFill>
                  <a:schemeClr val="bg1"/>
                </a:solidFill>
              </a:rPr>
              <a:t>образовании» в РФ </a:t>
            </a:r>
            <a:r>
              <a:rPr lang="ru-RU" sz="2000" dirty="0">
                <a:solidFill>
                  <a:schemeClr val="bg1"/>
                </a:solidFill>
              </a:rPr>
              <a:t>дошкольное образование стало первой ступенью государственного общего образования, и регламентироваться оно теперь должно федеральным государственным образовательным </a:t>
            </a:r>
            <a:r>
              <a:rPr lang="ru-RU" sz="2000" dirty="0" smtClean="0">
                <a:solidFill>
                  <a:schemeClr val="bg1"/>
                </a:solidFill>
              </a:rPr>
              <a:t>стандартом (ФГОС ДО).</a:t>
            </a:r>
            <a:endParaRPr lang="ru-RU" sz="2000" dirty="0" smtClean="0">
              <a:solidFill>
                <a:schemeClr val="bg1"/>
              </a:solidFill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8896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037"/>
    </mc:Choice>
    <mc:Fallback>
      <p:transition spd="slow" advTm="2003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924" y="260648"/>
            <a:ext cx="839553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ctr">
              <a:lnSpc>
                <a:spcPct val="150000"/>
              </a:lnSpc>
            </a:pPr>
            <a:r>
              <a:rPr lang="ru-RU" sz="2400" b="1" u="sng" dirty="0" smtClean="0">
                <a:solidFill>
                  <a:schemeClr val="bg1"/>
                </a:solidFill>
                <a:ea typeface="Calibri"/>
              </a:rPr>
              <a:t>Стандарт включает в </a:t>
            </a:r>
            <a:r>
              <a:rPr lang="ru-RU" sz="2400" b="1" u="sng" dirty="0">
                <a:solidFill>
                  <a:schemeClr val="bg1"/>
                </a:solidFill>
                <a:ea typeface="Calibri"/>
              </a:rPr>
              <a:t>себя требования к:</a:t>
            </a:r>
          </a:p>
          <a:p>
            <a:pPr lvl="0" indent="360000"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ea typeface="Calibri"/>
              </a:rPr>
              <a:t>- структуре Программы и ее объему;</a:t>
            </a:r>
          </a:p>
          <a:p>
            <a:pPr lvl="0" indent="360000"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ea typeface="Calibri"/>
              </a:rPr>
              <a:t>- условиям реализации </a:t>
            </a:r>
            <a:r>
              <a:rPr lang="ru-RU" dirty="0" smtClean="0">
                <a:solidFill>
                  <a:schemeClr val="bg1"/>
                </a:solidFill>
                <a:ea typeface="Calibri"/>
              </a:rPr>
              <a:t>Программы</a:t>
            </a:r>
            <a:r>
              <a:rPr lang="ru-RU" dirty="0">
                <a:solidFill>
                  <a:schemeClr val="bg1"/>
                </a:solidFill>
                <a:ea typeface="Calibri"/>
              </a:rPr>
              <a:t>; </a:t>
            </a:r>
          </a:p>
          <a:p>
            <a:pPr marL="342900" lvl="0" indent="-342900" algn="ctr"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ea typeface="Calibri"/>
              </a:rPr>
              <a:t>результатам </a:t>
            </a:r>
            <a:r>
              <a:rPr lang="ru-RU" dirty="0">
                <a:solidFill>
                  <a:schemeClr val="bg1"/>
                </a:solidFill>
                <a:ea typeface="Calibri"/>
              </a:rPr>
              <a:t>освоения Программы</a:t>
            </a:r>
            <a:r>
              <a:rPr lang="ru-RU" dirty="0" smtClean="0">
                <a:solidFill>
                  <a:schemeClr val="bg1"/>
                </a:solidFill>
                <a:ea typeface="Calibri"/>
              </a:rPr>
              <a:t>.</a:t>
            </a:r>
          </a:p>
          <a:p>
            <a:pPr lvl="0"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ea typeface="Calibri"/>
              </a:rPr>
              <a:t> </a:t>
            </a:r>
            <a:r>
              <a:rPr lang="ru-RU" dirty="0" smtClean="0">
                <a:solidFill>
                  <a:schemeClr val="bg1"/>
                </a:solidFill>
                <a:ea typeface="Calibri"/>
              </a:rPr>
              <a:t>Содержание Программы должно </a:t>
            </a:r>
            <a:r>
              <a:rPr lang="ru-RU" dirty="0">
                <a:solidFill>
                  <a:schemeClr val="bg1"/>
                </a:solidFill>
                <a:ea typeface="Calibri"/>
              </a:rPr>
              <a:t>обеспечивать развитие личности, мотивации и способностей детей в различных видах деятельности и охватывать следующие направления развития и образования </a:t>
            </a:r>
            <a:r>
              <a:rPr lang="ru-RU" dirty="0" smtClean="0">
                <a:solidFill>
                  <a:schemeClr val="bg1"/>
                </a:solidFill>
                <a:ea typeface="Calibri"/>
              </a:rPr>
              <a:t>детей:</a:t>
            </a:r>
            <a:endParaRPr lang="ru-RU" dirty="0">
              <a:solidFill>
                <a:schemeClr val="bg1"/>
              </a:solidFill>
              <a:ea typeface="Calibri"/>
            </a:endParaRPr>
          </a:p>
          <a:p>
            <a:pPr lvl="0"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ea typeface="Calibri"/>
              </a:rPr>
              <a:t>• социально-коммуникативное развитие;</a:t>
            </a:r>
          </a:p>
          <a:p>
            <a:pPr lvl="0"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ea typeface="Calibri"/>
              </a:rPr>
              <a:t>• познавательное развитие;</a:t>
            </a:r>
          </a:p>
          <a:p>
            <a:pPr lvl="0"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ea typeface="Calibri"/>
              </a:rPr>
              <a:t>• речевое развитие;</a:t>
            </a:r>
          </a:p>
          <a:p>
            <a:pPr lvl="0"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ea typeface="Calibri"/>
              </a:rPr>
              <a:t>• художественно-эстетическое развитие;</a:t>
            </a:r>
          </a:p>
          <a:p>
            <a:pPr lvl="0"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ea typeface="Calibri"/>
              </a:rPr>
              <a:t>• физическое </a:t>
            </a:r>
            <a:r>
              <a:rPr lang="ru-RU" dirty="0" smtClean="0">
                <a:solidFill>
                  <a:schemeClr val="bg1"/>
                </a:solidFill>
                <a:ea typeface="Calibri"/>
              </a:rPr>
              <a:t>развитие</a:t>
            </a:r>
            <a:r>
              <a:rPr lang="ru-RU" dirty="0" smtClean="0">
                <a:solidFill>
                  <a:schemeClr val="bg1"/>
                </a:solidFill>
                <a:ea typeface="Calibri"/>
              </a:rPr>
              <a:t>.</a:t>
            </a:r>
            <a:endParaRPr lang="ru-RU" dirty="0" smtClean="0">
              <a:solidFill>
                <a:schemeClr val="bg1"/>
              </a:solidFill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641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561"/>
    </mc:Choice>
    <mc:Fallback>
      <p:transition spd="slow" advTm="2056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200" b="1" u="sng" dirty="0">
                <a:solidFill>
                  <a:schemeClr val="bg1"/>
                </a:solidFill>
                <a:ea typeface="Calibri"/>
              </a:rPr>
              <a:t>В основе Стандарта заложены следующие основные принципы:</a:t>
            </a:r>
            <a:r>
              <a:rPr lang="ru-RU" sz="2200" b="1" dirty="0">
                <a:solidFill>
                  <a:schemeClr val="bg1"/>
                </a:solidFill>
                <a:ea typeface="Calibri"/>
              </a:rPr>
              <a:t> </a:t>
            </a:r>
            <a:endParaRPr lang="ru-RU" sz="2200" dirty="0">
              <a:solidFill>
                <a:schemeClr val="bg1"/>
              </a:solidFill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700" dirty="0">
                <a:solidFill>
                  <a:schemeClr val="bg1"/>
                </a:solidFill>
                <a:ea typeface="Calibri"/>
              </a:rPr>
              <a:t>1) поддержка разнообразия детства; сохранение уникальности и </a:t>
            </a:r>
            <a:r>
              <a:rPr lang="ru-RU" sz="1700" dirty="0" err="1">
                <a:solidFill>
                  <a:schemeClr val="bg1"/>
                </a:solidFill>
                <a:ea typeface="Calibri"/>
              </a:rPr>
              <a:t>самоценности</a:t>
            </a:r>
            <a:r>
              <a:rPr lang="ru-RU" sz="1700" dirty="0">
                <a:solidFill>
                  <a:schemeClr val="bg1"/>
                </a:solidFill>
                <a:ea typeface="Calibri"/>
              </a:rPr>
              <a:t> детства как важного этапа в общем развитии человека, </a:t>
            </a:r>
            <a:r>
              <a:rPr lang="ru-RU" sz="1700" dirty="0" err="1">
                <a:solidFill>
                  <a:schemeClr val="bg1"/>
                </a:solidFill>
                <a:ea typeface="Calibri"/>
              </a:rPr>
              <a:t>самоценность</a:t>
            </a:r>
            <a:r>
              <a:rPr lang="ru-RU" sz="1700" dirty="0">
                <a:solidFill>
                  <a:schemeClr val="bg1"/>
                </a:solidFill>
                <a:ea typeface="Calibri"/>
              </a:rPr>
              <a:t> детства - </a:t>
            </a:r>
            <a:r>
              <a:rPr lang="ru-RU" sz="1700" dirty="0" smtClean="0">
                <a:solidFill>
                  <a:schemeClr val="bg1"/>
                </a:solidFill>
                <a:ea typeface="Calibri"/>
              </a:rPr>
              <a:t>понимание </a:t>
            </a:r>
            <a:r>
              <a:rPr lang="ru-RU" sz="1700" dirty="0">
                <a:solidFill>
                  <a:schemeClr val="bg1"/>
                </a:solidFill>
                <a:ea typeface="Calibri"/>
              </a:rPr>
              <a:t>детства как периода жизни значимого самого по себе, без всяких условий; значимого тем, что происходит с ребенком сейчас, а не тем, что этот период есть период подготовки к следующему периоду;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700" dirty="0">
                <a:solidFill>
                  <a:schemeClr val="bg1"/>
                </a:solidFill>
                <a:ea typeface="Calibri"/>
              </a:rPr>
              <a:t>2) личностно-развивающий и гуманистический характер взаимодействия взрослых и детей;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700" dirty="0">
                <a:solidFill>
                  <a:schemeClr val="bg1"/>
                </a:solidFill>
                <a:ea typeface="Calibri"/>
              </a:rPr>
              <a:t>3) уважение личности ребенка;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700" dirty="0">
                <a:solidFill>
                  <a:schemeClr val="bg1"/>
                </a:solidFill>
                <a:ea typeface="Calibri"/>
              </a:rPr>
              <a:t>4) 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918880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1026"/>
    </mc:Choice>
    <mc:Fallback>
      <p:transition spd="slow" advTm="2102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050" y="260648"/>
            <a:ext cx="84354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>
                <a:solidFill>
                  <a:schemeClr val="bg1"/>
                </a:solidFill>
                <a:ea typeface="Calibri"/>
              </a:rPr>
              <a:t>Что является отличительной особенностью ФГОС ДО?</a:t>
            </a:r>
          </a:p>
          <a:p>
            <a:pPr indent="3600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ea typeface="Calibri"/>
              </a:rPr>
              <a:t>Стандарт не </a:t>
            </a:r>
            <a:r>
              <a:rPr lang="ru-RU" sz="1600" dirty="0">
                <a:solidFill>
                  <a:schemeClr val="bg1"/>
                </a:solidFill>
                <a:ea typeface="Calibri"/>
              </a:rPr>
              <a:t>допускает переноса учебно-дисциплинарной модели образования на жизнь </a:t>
            </a:r>
            <a:r>
              <a:rPr lang="ru-RU" sz="1600" dirty="0" smtClean="0">
                <a:solidFill>
                  <a:schemeClr val="bg1"/>
                </a:solidFill>
                <a:ea typeface="Calibri"/>
              </a:rPr>
              <a:t>ребенка-дошкольника. В </a:t>
            </a:r>
            <a:r>
              <a:rPr lang="ru-RU" sz="1600" dirty="0">
                <a:solidFill>
                  <a:schemeClr val="bg1"/>
                </a:solidFill>
                <a:ea typeface="Calibri"/>
              </a:rPr>
              <a:t>тексте ФГОС не употребляется слово «занятие». Однако это не означает переход на позиции </a:t>
            </a:r>
            <a:r>
              <a:rPr lang="ru-RU" sz="1600" dirty="0" smtClean="0">
                <a:solidFill>
                  <a:schemeClr val="bg1"/>
                </a:solidFill>
                <a:ea typeface="Calibri"/>
              </a:rPr>
              <a:t>попустительства. </a:t>
            </a:r>
            <a:r>
              <a:rPr lang="ru-RU" sz="1600" dirty="0">
                <a:solidFill>
                  <a:schemeClr val="bg1"/>
                </a:solidFill>
                <a:ea typeface="Calibri"/>
              </a:rPr>
              <a:t>Мы занимаемся с детьми, но само понятие «занятие» </a:t>
            </a:r>
            <a:r>
              <a:rPr lang="ru-RU" sz="1600" dirty="0" smtClean="0">
                <a:solidFill>
                  <a:schemeClr val="bg1"/>
                </a:solidFill>
                <a:ea typeface="Calibri"/>
              </a:rPr>
              <a:t>сейчас рассматривается </a:t>
            </a:r>
            <a:r>
              <a:rPr lang="ru-RU" sz="1600" dirty="0">
                <a:solidFill>
                  <a:schemeClr val="bg1"/>
                </a:solidFill>
                <a:ea typeface="Calibri"/>
              </a:rPr>
              <a:t>как </a:t>
            </a:r>
            <a:r>
              <a:rPr lang="ru-RU" sz="1600" u="sng" dirty="0">
                <a:solidFill>
                  <a:schemeClr val="bg1"/>
                </a:solidFill>
                <a:ea typeface="Calibri"/>
              </a:rPr>
              <a:t>занимательное дело</a:t>
            </a:r>
            <a:r>
              <a:rPr lang="ru-RU" sz="1600" dirty="0">
                <a:solidFill>
                  <a:schemeClr val="bg1"/>
                </a:solidFill>
                <a:ea typeface="Calibri"/>
              </a:rPr>
              <a:t>, без отождествления его с занятием как </a:t>
            </a:r>
            <a:r>
              <a:rPr lang="ru-RU" sz="1600" dirty="0" smtClean="0">
                <a:solidFill>
                  <a:schemeClr val="bg1"/>
                </a:solidFill>
                <a:ea typeface="Calibri"/>
              </a:rPr>
              <a:t>формой </a:t>
            </a:r>
            <a:r>
              <a:rPr lang="ru-RU" sz="1600" dirty="0">
                <a:solidFill>
                  <a:schemeClr val="bg1"/>
                </a:solidFill>
                <a:ea typeface="Calibri"/>
              </a:rPr>
              <a:t>учебной деятельности</a:t>
            </a:r>
            <a:r>
              <a:rPr lang="ru-RU" sz="1600" dirty="0" smtClean="0">
                <a:solidFill>
                  <a:schemeClr val="bg1"/>
                </a:solidFill>
                <a:ea typeface="Calibri"/>
              </a:rPr>
              <a:t>.  Программа реализуется в различных видах деятельности: игровая, коммуникативная, познавательно-исследовательская, изобразительная, музыкальная,  двигательная и т.д. Причем </a:t>
            </a:r>
            <a:r>
              <a:rPr lang="ru-RU" sz="1600" dirty="0">
                <a:solidFill>
                  <a:schemeClr val="bg1"/>
                </a:solidFill>
                <a:ea typeface="Calibri"/>
              </a:rPr>
              <a:t>изменился и способ организации детских видов деятельности: </a:t>
            </a:r>
            <a:r>
              <a:rPr lang="ru-RU" sz="1600" dirty="0" smtClean="0">
                <a:solidFill>
                  <a:schemeClr val="bg1"/>
                </a:solidFill>
                <a:ea typeface="Calibri"/>
              </a:rPr>
              <a:t>теперь это не руководство </a:t>
            </a:r>
            <a:r>
              <a:rPr lang="ru-RU" sz="1600" dirty="0">
                <a:solidFill>
                  <a:schemeClr val="bg1"/>
                </a:solidFill>
                <a:ea typeface="Calibri"/>
              </a:rPr>
              <a:t>взрослого, а </a:t>
            </a:r>
            <a:r>
              <a:rPr lang="ru-RU" sz="1600" u="sng" dirty="0">
                <a:solidFill>
                  <a:schemeClr val="bg1"/>
                </a:solidFill>
                <a:ea typeface="Calibri"/>
              </a:rPr>
              <a:t>совместная (партнерская) деятельность</a:t>
            </a:r>
            <a:r>
              <a:rPr lang="ru-RU" sz="1600" dirty="0">
                <a:solidFill>
                  <a:schemeClr val="bg1"/>
                </a:solidFill>
                <a:ea typeface="Calibri"/>
              </a:rPr>
              <a:t> взрослого и </a:t>
            </a:r>
            <a:r>
              <a:rPr lang="ru-RU" sz="1600" dirty="0" smtClean="0">
                <a:solidFill>
                  <a:schemeClr val="bg1"/>
                </a:solidFill>
                <a:ea typeface="Calibri"/>
              </a:rPr>
              <a:t>ребенка. </a:t>
            </a:r>
          </a:p>
          <a:p>
            <a:pPr indent="3600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ea typeface="Calibri"/>
              </a:rPr>
              <a:t>Помимо всего прочего, новый документ ставит во главу угла </a:t>
            </a:r>
            <a:r>
              <a:rPr lang="ru-RU" sz="1600" u="sng" dirty="0">
                <a:solidFill>
                  <a:schemeClr val="bg1"/>
                </a:solidFill>
                <a:ea typeface="Calibri"/>
              </a:rPr>
              <a:t>индивидуальный подход к ребенку</a:t>
            </a:r>
            <a:r>
              <a:rPr lang="ru-RU" sz="1600" dirty="0">
                <a:solidFill>
                  <a:schemeClr val="bg1"/>
                </a:solidFill>
                <a:ea typeface="Calibri"/>
              </a:rPr>
              <a:t>. Сам ребенок становится </a:t>
            </a:r>
            <a:r>
              <a:rPr lang="ru-RU" sz="1600" u="sng" dirty="0">
                <a:solidFill>
                  <a:schemeClr val="bg1"/>
                </a:solidFill>
                <a:ea typeface="Calibri"/>
              </a:rPr>
              <a:t>активным в выборе содержания своего образования</a:t>
            </a:r>
            <a:r>
              <a:rPr lang="ru-RU" sz="1600" dirty="0">
                <a:solidFill>
                  <a:schemeClr val="bg1"/>
                </a:solidFill>
                <a:ea typeface="Calibri"/>
              </a:rPr>
              <a:t>, становится субъектом образования</a:t>
            </a:r>
            <a:r>
              <a:rPr lang="ru-RU" sz="1600" dirty="0" smtClean="0">
                <a:solidFill>
                  <a:schemeClr val="bg1"/>
                </a:solidFill>
                <a:ea typeface="Calibri"/>
              </a:rPr>
              <a:t>.</a:t>
            </a:r>
            <a:endParaRPr lang="ru-RU" sz="1600" dirty="0">
              <a:solidFill>
                <a:schemeClr val="bg1"/>
              </a:solidFill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632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1467"/>
    </mc:Choice>
    <mc:Fallback>
      <p:transition spd="slow" advTm="2146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136904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>
                <a:solidFill>
                  <a:schemeClr val="bg1"/>
                </a:solidFill>
                <a:ea typeface="Calibri"/>
              </a:rPr>
              <a:t>Почему возникла необходимость введения Стандарта?</a:t>
            </a:r>
            <a:endParaRPr lang="ru-RU" sz="2400" u="sng" dirty="0">
              <a:solidFill>
                <a:schemeClr val="bg1"/>
              </a:solidFill>
              <a:ea typeface="Calibri"/>
            </a:endParaRPr>
          </a:p>
          <a:p>
            <a:pPr indent="360000" algn="just">
              <a:lnSpc>
                <a:spcPct val="150000"/>
              </a:lnSpc>
              <a:spcAft>
                <a:spcPts val="0"/>
              </a:spcAft>
            </a:pPr>
            <a:r>
              <a:rPr lang="ru-RU" sz="1700" dirty="0">
                <a:solidFill>
                  <a:schemeClr val="bg1"/>
                </a:solidFill>
                <a:ea typeface="Calibri"/>
              </a:rPr>
              <a:t>До недавнего времени основной идеей существования </a:t>
            </a:r>
            <a:r>
              <a:rPr lang="ru-RU" sz="1700" dirty="0" smtClean="0">
                <a:solidFill>
                  <a:schemeClr val="bg1"/>
                </a:solidFill>
                <a:ea typeface="Calibri"/>
              </a:rPr>
              <a:t>образования </a:t>
            </a:r>
            <a:r>
              <a:rPr lang="ru-RU" sz="1700" dirty="0">
                <a:solidFill>
                  <a:schemeClr val="bg1"/>
                </a:solidFill>
                <a:ea typeface="Calibri"/>
              </a:rPr>
              <a:t>была передача накопленного культурно-исторического опыта последующим поколениям. Эта парадигма больше не </a:t>
            </a:r>
            <a:r>
              <a:rPr lang="ru-RU" sz="1700" dirty="0" smtClean="0">
                <a:solidFill>
                  <a:schemeClr val="bg1"/>
                </a:solidFill>
                <a:ea typeface="Calibri"/>
              </a:rPr>
              <a:t>является </a:t>
            </a:r>
            <a:r>
              <a:rPr lang="ru-RU" sz="1700" dirty="0">
                <a:solidFill>
                  <a:schemeClr val="bg1"/>
                </a:solidFill>
                <a:ea typeface="Calibri"/>
              </a:rPr>
              <a:t>ведущей. </a:t>
            </a:r>
          </a:p>
          <a:p>
            <a:pPr indent="360000" algn="just">
              <a:lnSpc>
                <a:spcPct val="150000"/>
              </a:lnSpc>
              <a:spcAft>
                <a:spcPts val="0"/>
              </a:spcAft>
            </a:pPr>
            <a:r>
              <a:rPr lang="ru-RU" sz="1700" dirty="0">
                <a:solidFill>
                  <a:schemeClr val="bg1"/>
                </a:solidFill>
                <a:ea typeface="Calibri"/>
              </a:rPr>
              <a:t>Современная система образования нацелена на развитие у ребенка </a:t>
            </a:r>
            <a:r>
              <a:rPr lang="ru-RU" sz="1700" dirty="0" smtClean="0">
                <a:solidFill>
                  <a:schemeClr val="bg1"/>
                </a:solidFill>
                <a:ea typeface="Calibri"/>
              </a:rPr>
              <a:t>умений</a:t>
            </a:r>
            <a:r>
              <a:rPr lang="ru-RU" sz="1700" dirty="0">
                <a:solidFill>
                  <a:schemeClr val="bg1"/>
                </a:solidFill>
                <a:ea typeface="Calibri"/>
              </a:rPr>
              <a:t>, обеспечивающих его собственную готовность учиться и переучиваться в течение всей </a:t>
            </a:r>
            <a:r>
              <a:rPr lang="ru-RU" sz="1700" dirty="0" smtClean="0">
                <a:solidFill>
                  <a:schemeClr val="bg1"/>
                </a:solidFill>
                <a:ea typeface="Calibri"/>
              </a:rPr>
              <a:t>жизни. Вся наша жизнь стремительно меняется, и, вполне возможно, наши дети будут заниматься и увлекаться тем, чего еще не придумано, работать по специальностям, которых пока просто нет. Существовавшая ранее система дошкольного образования не сможет подготовить ребенка к тому, о чем еще сама не догадывается, так как привыкла ориентироваться на выработку у детей определенных знаний, умений и навыков, которые в будущем могут быть абсолютно бесполезны. </a:t>
            </a:r>
            <a:endParaRPr lang="ru-RU" sz="1700" dirty="0">
              <a:solidFill>
                <a:schemeClr val="bg1"/>
              </a:solidFill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25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6421"/>
    </mc:Choice>
    <mc:Fallback>
      <p:transition spd="slow" advTm="2642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352928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ea typeface="Calibri"/>
              </a:rPr>
              <a:t>Требования Стандарта к результатам освоения Программы представлены в виде целевых ориентиров. </a:t>
            </a:r>
            <a:r>
              <a:rPr lang="ru-RU" b="1" u="sng" dirty="0">
                <a:solidFill>
                  <a:schemeClr val="bg1"/>
                </a:solidFill>
                <a:ea typeface="Calibri"/>
              </a:rPr>
              <a:t>Целевые ориентиры</a:t>
            </a:r>
            <a:r>
              <a:rPr lang="ru-RU" b="1" dirty="0">
                <a:solidFill>
                  <a:schemeClr val="bg1"/>
                </a:solidFill>
                <a:ea typeface="Calibri"/>
              </a:rPr>
              <a:t> </a:t>
            </a:r>
            <a:r>
              <a:rPr lang="ru-RU" dirty="0">
                <a:solidFill>
                  <a:schemeClr val="bg1"/>
                </a:solidFill>
                <a:ea typeface="Times New Roman"/>
              </a:rPr>
              <a:t>представляют собой не оценку достижений ребенка в жестких рамках: знания, умения и навыки, а представляют собой социальные и психологические характеристики возможных достижений </a:t>
            </a:r>
            <a:r>
              <a:rPr lang="ru-RU" dirty="0" smtClean="0">
                <a:solidFill>
                  <a:schemeClr val="bg1"/>
                </a:solidFill>
                <a:ea typeface="Times New Roman"/>
              </a:rPr>
              <a:t>ребенка.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D:\Документы\ДОУ 21 работа\ДОУ 21 фото\Лето Юлин фотик\P125008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3905250" cy="2929255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85024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6442"/>
    </mc:Choice>
    <mc:Fallback>
      <p:transition spd="slow" advTm="1644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18864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chemeClr val="bg1"/>
                </a:solidFill>
                <a:ea typeface="Calibri"/>
              </a:rPr>
              <a:t>Целевые ориентиры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chemeClr val="bg1"/>
                </a:solidFill>
                <a:ea typeface="Calibri"/>
              </a:rPr>
              <a:t>на </a:t>
            </a:r>
            <a:r>
              <a:rPr lang="ru-RU" sz="2000" b="1" u="sng" dirty="0">
                <a:solidFill>
                  <a:schemeClr val="bg1"/>
                </a:solidFill>
                <a:ea typeface="Calibri"/>
              </a:rPr>
              <a:t>этапе завершения дошкольного </a:t>
            </a:r>
            <a:r>
              <a:rPr lang="ru-RU" sz="2000" b="1" u="sng" dirty="0" smtClean="0">
                <a:solidFill>
                  <a:schemeClr val="bg1"/>
                </a:solidFill>
                <a:ea typeface="Calibri"/>
              </a:rPr>
              <a:t>образования</a:t>
            </a:r>
            <a:endParaRPr lang="ru-RU" sz="2000" u="sng" dirty="0">
              <a:solidFill>
                <a:schemeClr val="bg1"/>
              </a:solidFill>
              <a:ea typeface="Calibri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chemeClr val="bg1"/>
                </a:solidFill>
                <a:ea typeface="Calibri"/>
              </a:rPr>
              <a:t>Первое:</a:t>
            </a:r>
            <a:r>
              <a:rPr lang="ru-RU" b="1" dirty="0" smtClean="0">
                <a:solidFill>
                  <a:schemeClr val="bg1"/>
                </a:solidFill>
                <a:ea typeface="Calibri"/>
              </a:rPr>
              <a:t>  </a:t>
            </a:r>
            <a:r>
              <a:rPr lang="ru-RU" dirty="0" smtClean="0">
                <a:solidFill>
                  <a:schemeClr val="bg1"/>
                </a:solidFill>
                <a:ea typeface="Calibri"/>
              </a:rPr>
              <a:t>ребенок </a:t>
            </a:r>
            <a:r>
              <a:rPr lang="ru-RU" dirty="0">
                <a:solidFill>
                  <a:schemeClr val="bg1"/>
                </a:solidFill>
                <a:ea typeface="Calibri"/>
              </a:rPr>
              <a:t>овладевает основными культурными способами деятельности, </a:t>
            </a:r>
            <a:r>
              <a:rPr lang="ru-RU" u="sng" dirty="0">
                <a:solidFill>
                  <a:schemeClr val="bg1"/>
                </a:solidFill>
                <a:ea typeface="Calibri"/>
              </a:rPr>
              <a:t>проявляет инициативу и самостоятельность</a:t>
            </a:r>
            <a:r>
              <a:rPr lang="ru-RU" dirty="0">
                <a:solidFill>
                  <a:schemeClr val="bg1"/>
                </a:solidFill>
                <a:ea typeface="Calibri"/>
              </a:rPr>
              <a:t> в разных видах деятельности - игре, общении, познавательно-исследовательской деятельности, конструировании и др.; </a:t>
            </a:r>
            <a:r>
              <a:rPr lang="ru-RU" u="sng" dirty="0">
                <a:solidFill>
                  <a:schemeClr val="bg1"/>
                </a:solidFill>
                <a:ea typeface="Calibri"/>
              </a:rPr>
              <a:t>способен выбирать себе род занятий, участников по совместной деятельности</a:t>
            </a:r>
            <a:r>
              <a:rPr lang="ru-RU" dirty="0">
                <a:solidFill>
                  <a:schemeClr val="bg1"/>
                </a:solidFill>
                <a:ea typeface="Calibri"/>
              </a:rPr>
              <a:t>; </a:t>
            </a:r>
            <a:endParaRPr lang="ru-RU" sz="1600" dirty="0">
              <a:solidFill>
                <a:schemeClr val="bg1"/>
              </a:solidFill>
              <a:ea typeface="Calibri"/>
            </a:endParaRPr>
          </a:p>
        </p:txBody>
      </p:sp>
      <p:pic>
        <p:nvPicPr>
          <p:cNvPr id="4" name="Рисунок 3" descr="D:\Документы\ДОУ 21 работа\ДОУ 21 фото\Проект мамочка моя\Проект фото\SL38641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59" y="3697293"/>
            <a:ext cx="3466465" cy="2600325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35649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6274"/>
    </mc:Choice>
    <mc:Fallback>
      <p:transition spd="slow" advTm="1627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568952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u="sng" dirty="0" smtClean="0">
                <a:solidFill>
                  <a:schemeClr val="bg1"/>
                </a:solidFill>
              </a:rPr>
              <a:t>Второе:</a:t>
            </a:r>
            <a:r>
              <a:rPr lang="ru-RU" dirty="0" smtClean="0">
                <a:solidFill>
                  <a:schemeClr val="bg1"/>
                </a:solidFill>
              </a:rPr>
              <a:t> ребенок </a:t>
            </a:r>
            <a:r>
              <a:rPr lang="ru-RU" dirty="0">
                <a:solidFill>
                  <a:schemeClr val="bg1"/>
                </a:solidFill>
              </a:rPr>
              <a:t>обладает установкой </a:t>
            </a:r>
            <a:r>
              <a:rPr lang="ru-RU" u="sng" dirty="0">
                <a:solidFill>
                  <a:schemeClr val="bg1"/>
                </a:solidFill>
              </a:rPr>
              <a:t>положительного отношения к миру, к разным видам труда, другим людям и самому себе</a:t>
            </a:r>
            <a:r>
              <a:rPr lang="ru-RU" dirty="0">
                <a:solidFill>
                  <a:schemeClr val="bg1"/>
                </a:solidFill>
              </a:rPr>
              <a:t>, обладает чувством собственного достоинства; активно взаимодействует со сверстниками и взрослыми, участвует в совместных играх. </a:t>
            </a:r>
            <a:r>
              <a:rPr lang="ru-RU" u="sng" dirty="0">
                <a:solidFill>
                  <a:schemeClr val="bg1"/>
                </a:solidFill>
              </a:rPr>
              <a:t>Способен договариваться</a:t>
            </a:r>
            <a:r>
              <a:rPr lang="ru-RU" dirty="0">
                <a:solidFill>
                  <a:schemeClr val="bg1"/>
                </a:solidFill>
              </a:rPr>
              <a:t>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</a:t>
            </a:r>
            <a:r>
              <a:rPr lang="ru-RU" u="sng" dirty="0">
                <a:solidFill>
                  <a:schemeClr val="bg1"/>
                </a:solidFill>
              </a:rPr>
              <a:t>старается разрешать конфликты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6" name="Рисунок 5" descr="http://cs614831.vk.me/v614831793/7745/tYxLAhwnR40.jpg">
            <a:hlinkClick r:id=""/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56" y="3584635"/>
            <a:ext cx="3672408" cy="264164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29356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6092"/>
    </mc:Choice>
    <mc:Fallback>
      <p:transition spd="slow" advTm="16092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1364</TotalTime>
  <Words>933</Words>
  <Application>Microsoft Office PowerPoint</Application>
  <PresentationFormat>Экран (4:3)</PresentationFormat>
  <Paragraphs>42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57</cp:revision>
  <dcterms:created xsi:type="dcterms:W3CDTF">2014-11-07T05:17:08Z</dcterms:created>
  <dcterms:modified xsi:type="dcterms:W3CDTF">2015-12-19T16:26:20Z</dcterms:modified>
  <cp:contentStatus/>
</cp:coreProperties>
</file>