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p:cNvSpPr>
            <a:spLocks noGrp="1"/>
          </p:cNvSpPr>
          <p:nvPr>
            <p:ph type="subTitle" idx="1"/>
          </p:nvPr>
        </p:nvSpPr>
        <p:spPr>
          <a:xfrm>
            <a:off x="467544" y="260648"/>
            <a:ext cx="8136904" cy="6408712"/>
          </a:xfrm>
        </p:spPr>
        <p:txBody>
          <a:bodyPr numCol="1">
            <a:normAutofit fontScale="55000" lnSpcReduction="20000"/>
          </a:bodyPr>
          <a:lstStyle/>
          <a:p>
            <a:pPr algn="l"/>
            <a:r>
              <a:rPr lang="ru-RU" sz="5100" dirty="0" smtClean="0">
                <a:solidFill>
                  <a:schemeClr val="tx1"/>
                </a:solidFill>
              </a:rPr>
              <a:t>Консультация </a:t>
            </a:r>
            <a:r>
              <a:rPr lang="ru-RU" sz="5100" dirty="0" smtClean="0">
                <a:solidFill>
                  <a:schemeClr val="tx1"/>
                </a:solidFill>
              </a:rPr>
              <a:t>для </a:t>
            </a:r>
            <a:r>
              <a:rPr lang="ru-RU" sz="5100" dirty="0" smtClean="0">
                <a:solidFill>
                  <a:schemeClr val="tx1"/>
                </a:solidFill>
              </a:rPr>
              <a:t>родителей</a:t>
            </a:r>
            <a:endParaRPr lang="ru-RU" sz="5100" dirty="0" smtClean="0">
              <a:solidFill>
                <a:schemeClr val="tx1"/>
              </a:solidFill>
            </a:endParaRPr>
          </a:p>
          <a:p>
            <a:pPr algn="just"/>
            <a:r>
              <a:rPr lang="ru-RU" sz="5100" dirty="0">
                <a:solidFill>
                  <a:schemeClr val="tx1"/>
                </a:solidFill>
              </a:rPr>
              <a:t>«Пальчиковые игры в раннем </a:t>
            </a:r>
            <a:r>
              <a:rPr lang="ru-RU" sz="5100" dirty="0" smtClean="0">
                <a:solidFill>
                  <a:schemeClr val="tx1"/>
                </a:solidFill>
              </a:rPr>
              <a:t>возрасте»</a:t>
            </a:r>
            <a:endParaRPr lang="ru-RU" sz="5100" dirty="0">
              <a:solidFill>
                <a:schemeClr val="tx1"/>
              </a:solidFill>
            </a:endParaRPr>
          </a:p>
          <a:p>
            <a:pPr algn="just"/>
            <a:endParaRPr lang="ru-RU" dirty="0" smtClean="0">
              <a:solidFill>
                <a:schemeClr val="tx1"/>
              </a:solidFill>
            </a:endParaRPr>
          </a:p>
          <a:p>
            <a:pPr algn="just"/>
            <a:r>
              <a:rPr lang="ru-RU" sz="2100" dirty="0" smtClean="0">
                <a:solidFill>
                  <a:schemeClr val="tx1"/>
                </a:solidFill>
              </a:rPr>
              <a:t>                                </a:t>
            </a:r>
          </a:p>
          <a:p>
            <a:pPr algn="just"/>
            <a:endParaRPr lang="ru-RU" sz="2100" dirty="0" smtClean="0">
              <a:solidFill>
                <a:schemeClr val="tx1"/>
              </a:solidFill>
            </a:endParaRPr>
          </a:p>
          <a:p>
            <a:pPr algn="just"/>
            <a:endParaRPr lang="ru-RU" sz="2100" dirty="0" smtClean="0">
              <a:solidFill>
                <a:schemeClr val="tx1"/>
              </a:solidFill>
            </a:endParaRPr>
          </a:p>
          <a:p>
            <a:pPr algn="just"/>
            <a:r>
              <a:rPr lang="ru-RU" sz="2100" dirty="0" smtClean="0">
                <a:solidFill>
                  <a:schemeClr val="tx1"/>
                </a:solidFill>
              </a:rPr>
              <a:t>Пальчиковые игры и упражнения – уникальное средство для развития мелкой моторики и речи ребёнка в их единстве и взаимосвязи.</a:t>
            </a:r>
          </a:p>
          <a:p>
            <a:pPr algn="just"/>
            <a:r>
              <a:rPr lang="ru-RU" sz="2100" dirty="0" smtClean="0">
                <a:solidFill>
                  <a:schemeClr val="tx1"/>
                </a:solidFill>
              </a:rPr>
              <a:t>Пальчиковые игры представляют собой инсценировку стихов и </a:t>
            </a:r>
            <a:r>
              <a:rPr lang="ru-RU" sz="2100" dirty="0" err="1" smtClean="0">
                <a:solidFill>
                  <a:schemeClr val="tx1"/>
                </a:solidFill>
              </a:rPr>
              <a:t>потешек</a:t>
            </a:r>
            <a:r>
              <a:rPr lang="ru-RU" sz="2100" dirty="0" smtClean="0">
                <a:solidFill>
                  <a:schemeClr val="tx1"/>
                </a:solidFill>
              </a:rPr>
              <a:t>, рифмованных историй, сказок при помощи пальцев. Благодаря играм с пальчиками дети развивают мелкую   моторику, что, в свою очередь, стимулирует развитие речевых центров. Ребёнок получает новые тактильные впечатления, учится концентрировать внимание и сосредотачиваться.</a:t>
            </a:r>
          </a:p>
          <a:p>
            <a:pPr algn="just"/>
            <a:r>
              <a:rPr lang="ru-RU" sz="2100" dirty="0" smtClean="0">
                <a:solidFill>
                  <a:schemeClr val="tx1"/>
                </a:solidFill>
              </a:rPr>
              <a:t>Игры с пальчиками – это не только стимул для развития речи и мелкой моторики, но и один из вариантов радостного общения с близкими людьми. Когда мама для пальчиковой игры берёт малыша на руки, сажает на колени, обнимая, придерживает, когда она трогает его ладошку, поглаживает или щекочет, похлопывает или раскачивает, ребёнок получает массу необходимых для его эмоционального и интеллектуального развития впечатлений.   Очень важным фактором для развития речи является то, что в пальчиковых играх все подражательные действия сопровождаются стихами. Стихи привлекают внимание малышей и легко запоминаются. Ритм и неизменный порядок слов, рифма для малыша являются чем-то магическим, утешающим и успокаивающим.</a:t>
            </a:r>
          </a:p>
          <a:p>
            <a:pPr algn="just"/>
            <a:r>
              <a:rPr lang="ru-RU" sz="2100" b="1" dirty="0" smtClean="0">
                <a:solidFill>
                  <a:schemeClr val="tx1"/>
                </a:solidFill>
              </a:rPr>
              <a:t>Этапы разучивания игр:                                                                                                             </a:t>
            </a:r>
            <a:endParaRPr lang="ru-RU" sz="2100" dirty="0" smtClean="0">
              <a:solidFill>
                <a:schemeClr val="tx1"/>
              </a:solidFill>
            </a:endParaRPr>
          </a:p>
          <a:p>
            <a:pPr algn="just"/>
            <a:r>
              <a:rPr lang="ru-RU" sz="2100" dirty="0" smtClean="0">
                <a:solidFill>
                  <a:schemeClr val="tx1"/>
                </a:solidFill>
              </a:rPr>
              <a:t>  Взрослый сначала показывает игру малышу сам.</a:t>
            </a:r>
          </a:p>
          <a:p>
            <a:pPr algn="just"/>
            <a:r>
              <a:rPr lang="ru-RU" sz="2100" dirty="0" smtClean="0">
                <a:solidFill>
                  <a:schemeClr val="tx1"/>
                </a:solidFill>
              </a:rPr>
              <a:t>  Взрослый показывает игру, манипулируя пальцами и ручкой ребёнка.</a:t>
            </a:r>
          </a:p>
          <a:p>
            <a:pPr algn="just"/>
            <a:r>
              <a:rPr lang="ru-RU" sz="2100" dirty="0" smtClean="0">
                <a:solidFill>
                  <a:schemeClr val="tx1"/>
                </a:solidFill>
              </a:rPr>
              <a:t>  Взрослый и ребёнок выполняют движения одновременно, взрослый проговаривает текст.</a:t>
            </a:r>
          </a:p>
          <a:p>
            <a:pPr algn="just"/>
            <a:r>
              <a:rPr lang="ru-RU" sz="2100" dirty="0" smtClean="0">
                <a:solidFill>
                  <a:schemeClr val="tx1"/>
                </a:solidFill>
              </a:rPr>
              <a:t>  Ребёнок выполняет движения с необходимой помощью взрослого, который произносит текст.</a:t>
            </a:r>
          </a:p>
          <a:p>
            <a:pPr algn="just"/>
            <a:r>
              <a:rPr lang="ru-RU" sz="2100" dirty="0" smtClean="0">
                <a:solidFill>
                  <a:schemeClr val="tx1"/>
                </a:solidFill>
              </a:rPr>
              <a:t>  Ребёнок выполняет движения и проговаривает текст, а взрослый подсказывает и помогает.</a:t>
            </a:r>
          </a:p>
          <a:p>
            <a:pPr algn="just"/>
            <a:r>
              <a:rPr lang="ru-RU" sz="2100" b="1" dirty="0" smtClean="0">
                <a:solidFill>
                  <a:schemeClr val="tx1"/>
                </a:solidFill>
              </a:rPr>
              <a:t>Рекомендации:</a:t>
            </a:r>
            <a:endParaRPr lang="ru-RU" sz="2100" dirty="0" smtClean="0">
              <a:solidFill>
                <a:schemeClr val="tx1"/>
              </a:solidFill>
            </a:endParaRPr>
          </a:p>
          <a:p>
            <a:pPr algn="just"/>
            <a:r>
              <a:rPr lang="ru-RU" sz="2100" dirty="0" smtClean="0">
                <a:solidFill>
                  <a:schemeClr val="tx1"/>
                </a:solidFill>
              </a:rPr>
              <a:t>  Используйте максимально выразительную мимику.</a:t>
            </a:r>
          </a:p>
          <a:p>
            <a:pPr algn="just"/>
            <a:r>
              <a:rPr lang="ru-RU" sz="2100" dirty="0" smtClean="0">
                <a:solidFill>
                  <a:schemeClr val="tx1"/>
                </a:solidFill>
              </a:rPr>
              <a:t>  Делайте в подходящих местах паузы, говорите то тише, то громче, определите, где можно говорить очень медленно,       повторяйте, где возможно, движения без текста.</a:t>
            </a:r>
          </a:p>
          <a:p>
            <a:pPr algn="just"/>
            <a:r>
              <a:rPr lang="ru-RU" sz="2100" dirty="0" smtClean="0">
                <a:solidFill>
                  <a:schemeClr val="tx1"/>
                </a:solidFill>
              </a:rPr>
              <a:t>  Выбрав две-три игры, постепенно заменяйте их новыми.</a:t>
            </a:r>
          </a:p>
          <a:p>
            <a:pPr algn="just"/>
            <a:r>
              <a:rPr lang="ru-RU" sz="2100" dirty="0" smtClean="0">
                <a:solidFill>
                  <a:schemeClr val="tx1"/>
                </a:solidFill>
              </a:rPr>
              <a:t>  Проводите занятия весело, «не замечайте», если малыш на первых порах делает что-то неправильно, поощряйте успехи.</a:t>
            </a:r>
          </a:p>
          <a:p>
            <a:pPr algn="just"/>
            <a:endParaRPr lang="ru-RU" dirty="0">
              <a:solidFill>
                <a:schemeClr val="tx1"/>
              </a:solidFill>
            </a:endParaRPr>
          </a:p>
        </p:txBody>
      </p:sp>
      <p:pic>
        <p:nvPicPr>
          <p:cNvPr id="1026" name="Picture 2" descr="C:\Users\Маша\Desktop\4.jpg"/>
          <p:cNvPicPr>
            <a:picLocks noChangeAspect="1" noChangeArrowheads="1"/>
          </p:cNvPicPr>
          <p:nvPr/>
        </p:nvPicPr>
        <p:blipFill>
          <a:blip r:embed="rId2" cstate="print"/>
          <a:srcRect/>
          <a:stretch>
            <a:fillRect/>
          </a:stretch>
        </p:blipFill>
        <p:spPr bwMode="auto">
          <a:xfrm>
            <a:off x="6876256" y="404664"/>
            <a:ext cx="1296144" cy="144016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fbbr3h_hhdq.jpg"/>
          <p:cNvPicPr>
            <a:picLocks noGrp="1" noChangeAspect="1"/>
          </p:cNvPicPr>
          <p:nvPr>
            <p:ph idx="1"/>
          </p:nvPr>
        </p:nvPicPr>
        <p:blipFill>
          <a:blip r:embed="rId2" cstate="print"/>
          <a:stretch>
            <a:fillRect/>
          </a:stretch>
        </p:blipFill>
        <p:spPr>
          <a:xfrm>
            <a:off x="539552" y="188640"/>
            <a:ext cx="2448272" cy="2952328"/>
          </a:xfrm>
        </p:spPr>
      </p:pic>
      <p:pic>
        <p:nvPicPr>
          <p:cNvPr id="2050" name="Picture 2" descr="http://raduga.74.edusite.ru/images/0uqblddpaxu.jpg"/>
          <p:cNvPicPr>
            <a:picLocks noChangeAspect="1" noChangeArrowheads="1"/>
          </p:cNvPicPr>
          <p:nvPr/>
        </p:nvPicPr>
        <p:blipFill>
          <a:blip r:embed="rId3" cstate="print"/>
          <a:srcRect/>
          <a:stretch>
            <a:fillRect/>
          </a:stretch>
        </p:blipFill>
        <p:spPr bwMode="auto">
          <a:xfrm>
            <a:off x="467544" y="3501008"/>
            <a:ext cx="2520280" cy="3096344"/>
          </a:xfrm>
          <a:prstGeom prst="rect">
            <a:avLst/>
          </a:prstGeom>
          <a:noFill/>
        </p:spPr>
      </p:pic>
      <p:pic>
        <p:nvPicPr>
          <p:cNvPr id="2052" name="Picture 4" descr="http://raduga.74.edusite.ru/images/erarhrqhaeq.jpg"/>
          <p:cNvPicPr>
            <a:picLocks noChangeAspect="1" noChangeArrowheads="1"/>
          </p:cNvPicPr>
          <p:nvPr/>
        </p:nvPicPr>
        <p:blipFill>
          <a:blip r:embed="rId4" cstate="print"/>
          <a:srcRect/>
          <a:stretch>
            <a:fillRect/>
          </a:stretch>
        </p:blipFill>
        <p:spPr bwMode="auto">
          <a:xfrm>
            <a:off x="3419872" y="188640"/>
            <a:ext cx="2448271" cy="2952328"/>
          </a:xfrm>
          <a:prstGeom prst="rect">
            <a:avLst/>
          </a:prstGeom>
          <a:noFill/>
        </p:spPr>
      </p:pic>
      <p:pic>
        <p:nvPicPr>
          <p:cNvPr id="2054" name="Picture 6" descr="http://raduga.74.edusite.ru/images/efdgldmwcla.jpg"/>
          <p:cNvPicPr>
            <a:picLocks noChangeAspect="1" noChangeArrowheads="1"/>
          </p:cNvPicPr>
          <p:nvPr/>
        </p:nvPicPr>
        <p:blipFill>
          <a:blip r:embed="rId5" cstate="print"/>
          <a:srcRect/>
          <a:stretch>
            <a:fillRect/>
          </a:stretch>
        </p:blipFill>
        <p:spPr bwMode="auto">
          <a:xfrm>
            <a:off x="3419872" y="3501008"/>
            <a:ext cx="2448272" cy="3096345"/>
          </a:xfrm>
          <a:prstGeom prst="rect">
            <a:avLst/>
          </a:prstGeom>
          <a:noFill/>
        </p:spPr>
      </p:pic>
      <p:pic>
        <p:nvPicPr>
          <p:cNvPr id="2056" name="Picture 8" descr="http://raduga.74.edusite.ru/images/jr0awcdu3ck.jpg"/>
          <p:cNvPicPr>
            <a:picLocks noChangeAspect="1" noChangeArrowheads="1"/>
          </p:cNvPicPr>
          <p:nvPr/>
        </p:nvPicPr>
        <p:blipFill>
          <a:blip r:embed="rId6" cstate="print"/>
          <a:srcRect/>
          <a:stretch>
            <a:fillRect/>
          </a:stretch>
        </p:blipFill>
        <p:spPr bwMode="auto">
          <a:xfrm>
            <a:off x="6300192" y="188640"/>
            <a:ext cx="2376264" cy="2952328"/>
          </a:xfrm>
          <a:prstGeom prst="rect">
            <a:avLst/>
          </a:prstGeom>
          <a:noFill/>
        </p:spPr>
      </p:pic>
      <p:pic>
        <p:nvPicPr>
          <p:cNvPr id="2058" name="Picture 10" descr="http://raduga.74.edusite.ru/images/zgctfbcvtww.jpg"/>
          <p:cNvPicPr>
            <a:picLocks noChangeAspect="1" noChangeArrowheads="1"/>
          </p:cNvPicPr>
          <p:nvPr/>
        </p:nvPicPr>
        <p:blipFill>
          <a:blip r:embed="rId7" cstate="print"/>
          <a:srcRect/>
          <a:stretch>
            <a:fillRect/>
          </a:stretch>
        </p:blipFill>
        <p:spPr bwMode="auto">
          <a:xfrm>
            <a:off x="6300192" y="3501008"/>
            <a:ext cx="2376264" cy="3096344"/>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150</Words>
  <Application>Microsoft Office PowerPoint</Application>
  <PresentationFormat>Экран (4:3)</PresentationFormat>
  <Paragraphs>20</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Маша</dc:creator>
  <cp:lastModifiedBy>1</cp:lastModifiedBy>
  <cp:revision>12</cp:revision>
  <dcterms:created xsi:type="dcterms:W3CDTF">2015-04-20T16:06:29Z</dcterms:created>
  <dcterms:modified xsi:type="dcterms:W3CDTF">2015-04-21T07:37:51Z</dcterms:modified>
</cp:coreProperties>
</file>