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971763B2-5757-47EB-8E6B-D30B62495A58}" type="datetimeFigureOut">
              <a:rPr lang="ru-RU" smtClean="0"/>
              <a:t>20.12.2015</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0C12CCBC-006A-40D9-BAC3-52D7B7BBA5B9}"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71763B2-5757-47EB-8E6B-D30B62495A58}" type="datetimeFigureOut">
              <a:rPr lang="ru-RU" smtClean="0"/>
              <a:t>20.12.2015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C12CCBC-006A-40D9-BAC3-52D7B7BBA5B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71763B2-5757-47EB-8E6B-D30B62495A58}" type="datetimeFigureOut">
              <a:rPr lang="ru-RU" smtClean="0"/>
              <a:t>20.12.2015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C12CCBC-006A-40D9-BAC3-52D7B7BBA5B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71763B2-5757-47EB-8E6B-D30B62495A58}" type="datetimeFigureOut">
              <a:rPr lang="ru-RU" smtClean="0"/>
              <a:t>20.12.2015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C12CCBC-006A-40D9-BAC3-52D7B7BBA5B9}"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971763B2-5757-47EB-8E6B-D30B62495A58}" type="datetimeFigureOut">
              <a:rPr lang="ru-RU" smtClean="0"/>
              <a:t>20.12.2015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C12CCBC-006A-40D9-BAC3-52D7B7BBA5B9}"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71763B2-5757-47EB-8E6B-D30B62495A58}" type="datetimeFigureOut">
              <a:rPr lang="ru-RU" smtClean="0"/>
              <a:t>20.12.2015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C12CCBC-006A-40D9-BAC3-52D7B7BBA5B9}"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71763B2-5757-47EB-8E6B-D30B62495A58}" type="datetimeFigureOut">
              <a:rPr lang="ru-RU" smtClean="0"/>
              <a:t>20.12.2015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C12CCBC-006A-40D9-BAC3-52D7B7BBA5B9}"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971763B2-5757-47EB-8E6B-D30B62495A58}" type="datetimeFigureOut">
              <a:rPr lang="ru-RU" smtClean="0"/>
              <a:t>20.12.2015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C12CCBC-006A-40D9-BAC3-52D7B7BBA5B9}"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971763B2-5757-47EB-8E6B-D30B62495A58}" type="datetimeFigureOut">
              <a:rPr lang="ru-RU" smtClean="0"/>
              <a:t>20.12.2015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0C12CCBC-006A-40D9-BAC3-52D7B7BBA5B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971763B2-5757-47EB-8E6B-D30B62495A58}" type="datetimeFigureOut">
              <a:rPr lang="ru-RU" smtClean="0"/>
              <a:t>20.12.2015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C12CCBC-006A-40D9-BAC3-52D7B7BBA5B9}"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971763B2-5757-47EB-8E6B-D30B62495A58}" type="datetimeFigureOut">
              <a:rPr lang="ru-RU" smtClean="0"/>
              <a:t>20.12.2015</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0C12CCBC-006A-40D9-BAC3-52D7B7BBA5B9}"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71763B2-5757-47EB-8E6B-D30B62495A58}" type="datetimeFigureOut">
              <a:rPr lang="ru-RU" smtClean="0"/>
              <a:t>20.12.2015</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C12CCBC-006A-40D9-BAC3-52D7B7BBA5B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3108" y="928670"/>
            <a:ext cx="5000660" cy="369332"/>
          </a:xfrm>
          <a:prstGeom prst="rect">
            <a:avLst/>
          </a:prstGeom>
          <a:noFill/>
        </p:spPr>
        <p:txBody>
          <a:bodyPr wrap="square" rtlCol="0">
            <a:spAutoFit/>
          </a:bodyPr>
          <a:lstStyle/>
          <a:p>
            <a:endParaRPr lang="ru-RU" dirty="0"/>
          </a:p>
        </p:txBody>
      </p:sp>
      <p:sp>
        <p:nvSpPr>
          <p:cNvPr id="5" name="TextBox 4"/>
          <p:cNvSpPr txBox="1"/>
          <p:nvPr/>
        </p:nvSpPr>
        <p:spPr>
          <a:xfrm>
            <a:off x="500034" y="1214422"/>
            <a:ext cx="8072494" cy="1754326"/>
          </a:xfrm>
          <a:prstGeom prst="rect">
            <a:avLst/>
          </a:prstGeom>
          <a:noFill/>
        </p:spPr>
        <p:txBody>
          <a:bodyPr wrap="square" rtlCol="0">
            <a:spAutoFit/>
          </a:bodyPr>
          <a:lstStyle/>
          <a:p>
            <a:pPr algn="ctr"/>
            <a:r>
              <a:rPr lang="ru-RU" sz="2800" i="1" dirty="0" smtClean="0">
                <a:latin typeface="Times New Roman" pitchFamily="18" charset="0"/>
                <a:cs typeface="Times New Roman" pitchFamily="18" charset="0"/>
              </a:rPr>
              <a:t>Тема:</a:t>
            </a:r>
            <a:r>
              <a:rPr lang="ru-RU" sz="2800" dirty="0" smtClean="0"/>
              <a:t> </a:t>
            </a:r>
            <a:r>
              <a:rPr lang="ru-RU" sz="3600" dirty="0" smtClean="0"/>
              <a:t>«Развитие речи детей младшего возраста через театрализованную деятельность».</a:t>
            </a:r>
            <a:endParaRPr lang="ru-RU" sz="3600" dirty="0"/>
          </a:p>
        </p:txBody>
      </p:sp>
      <p:sp>
        <p:nvSpPr>
          <p:cNvPr id="6" name="TextBox 5"/>
          <p:cNvSpPr txBox="1"/>
          <p:nvPr/>
        </p:nvSpPr>
        <p:spPr>
          <a:xfrm>
            <a:off x="5143504" y="3857628"/>
            <a:ext cx="3786214" cy="1200329"/>
          </a:xfrm>
          <a:prstGeom prst="rect">
            <a:avLst/>
          </a:prstGeom>
          <a:noFill/>
        </p:spPr>
        <p:txBody>
          <a:bodyPr wrap="square" rtlCol="0">
            <a:spAutoFit/>
          </a:bodyPr>
          <a:lstStyle/>
          <a:p>
            <a:pPr algn="just"/>
            <a:r>
              <a:rPr lang="ru-RU" i="1" dirty="0" smtClean="0"/>
              <a:t>Театр – это волшебный мир, </a:t>
            </a:r>
          </a:p>
          <a:p>
            <a:pPr algn="just"/>
            <a:r>
              <a:rPr lang="ru-RU" i="1" dirty="0" smtClean="0"/>
              <a:t>в котором ребенок радуется, </a:t>
            </a:r>
          </a:p>
          <a:p>
            <a:pPr algn="just"/>
            <a:r>
              <a:rPr lang="ru-RU" i="1" dirty="0" smtClean="0"/>
              <a:t>а играя, познает окружающее.       		О.И. </a:t>
            </a:r>
            <a:r>
              <a:rPr lang="ru-RU" i="1" dirty="0" err="1" smtClean="0"/>
              <a:t>Радынова</a:t>
            </a:r>
            <a:endParaRPr lang="ru-RU" i="1" dirty="0"/>
          </a:p>
        </p:txBody>
      </p:sp>
      <p:sp>
        <p:nvSpPr>
          <p:cNvPr id="7" name="TextBox 6"/>
          <p:cNvSpPr txBox="1"/>
          <p:nvPr/>
        </p:nvSpPr>
        <p:spPr>
          <a:xfrm>
            <a:off x="4500562" y="5715016"/>
            <a:ext cx="4429156" cy="553998"/>
          </a:xfrm>
          <a:prstGeom prst="rect">
            <a:avLst/>
          </a:prstGeom>
          <a:noFill/>
        </p:spPr>
        <p:txBody>
          <a:bodyPr wrap="square" rtlCol="0">
            <a:spAutoFit/>
          </a:bodyPr>
          <a:lstStyle/>
          <a:p>
            <a:r>
              <a:rPr lang="ru-RU" sz="1500" dirty="0" smtClean="0"/>
              <a:t>МАО УДОД д.с. «Сказка», корпус «Искорка» Группа «Гномики», Морозова Н.Н.</a:t>
            </a:r>
            <a:endParaRPr lang="ru-RU"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85728"/>
            <a:ext cx="8358246" cy="5940088"/>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Актуальность. </a:t>
            </a:r>
          </a:p>
          <a:p>
            <a:r>
              <a:rPr lang="ru-RU" sz="2000" dirty="0" smtClean="0">
                <a:latin typeface="Times New Roman" pitchFamily="18" charset="0"/>
                <a:cs typeface="Times New Roman" pitchFamily="18" charset="0"/>
              </a:rPr>
              <a:t>Младший дошкольный возраст – наиболее целесообразный период для развития речи детей в театральной деятельности. Театральная игра стимулирует активную речь детей, расширяется словарный запас, речь становится ярче, образнее, совершенствуется артикуляционный аппарат. Ребенок усваивает богатство родного языка, его выразительные средства, поэтому старается говорить четко, чтобы  его поняли. Поэтому в работе для развития речи, я решила использовать театрализованную деятельность.</a:t>
            </a:r>
          </a:p>
          <a:p>
            <a:endParaRPr lang="ru-RU" sz="2000" dirty="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Цель: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Создать условия для развития речи через театрализованную деятельность.</a:t>
            </a:r>
          </a:p>
          <a:p>
            <a:endParaRPr lang="ru-RU" sz="2000" dirty="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Задачи:</a:t>
            </a:r>
          </a:p>
          <a:p>
            <a:pPr>
              <a:buFont typeface="Wingdings" pitchFamily="2" charset="2"/>
              <a:buChar char="§"/>
            </a:pP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Развивать устойчивый интерес к театрально – игровой деятельности.</a:t>
            </a:r>
          </a:p>
          <a:p>
            <a:pPr>
              <a:buFont typeface="Wingdings" pitchFamily="2" charset="2"/>
              <a:buChar char="§"/>
            </a:pP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Побуждать детей к импровизации с использованием доступных средств выразительности.</a:t>
            </a:r>
          </a:p>
          <a:p>
            <a:pPr>
              <a:buFont typeface="Wingdings" pitchFamily="2" charset="2"/>
              <a:buChar char="§"/>
            </a:pP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Способствовать активности в игре с персонажами и игрушками.</a:t>
            </a:r>
          </a:p>
          <a:p>
            <a:pPr>
              <a:buFont typeface="Wingdings" pitchFamily="2" charset="2"/>
              <a:buChar char="§"/>
            </a:pP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Приобщать родителей к игре с детьми.</a:t>
            </a:r>
            <a:endParaRPr lang="ru-RU" sz="20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_6966.JPG"/>
          <p:cNvPicPr>
            <a:picLocks noGrp="1" noChangeAspect="1"/>
          </p:cNvPicPr>
          <p:nvPr>
            <p:ph idx="1"/>
          </p:nvPr>
        </p:nvPicPr>
        <p:blipFill>
          <a:blip r:embed="rId2" cstate="print"/>
          <a:stretch>
            <a:fillRect/>
          </a:stretch>
        </p:blipFill>
        <p:spPr>
          <a:xfrm>
            <a:off x="1857356" y="1857364"/>
            <a:ext cx="5247229" cy="39354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Заголовок 2"/>
          <p:cNvSpPr>
            <a:spLocks noGrp="1"/>
          </p:cNvSpPr>
          <p:nvPr>
            <p:ph type="title"/>
          </p:nvPr>
        </p:nvSpPr>
        <p:spPr>
          <a:xfrm>
            <a:off x="500034" y="500042"/>
            <a:ext cx="8229600" cy="1143000"/>
          </a:xfrm>
        </p:spPr>
        <p:txBody>
          <a:bodyPr>
            <a:normAutofit fontScale="90000"/>
          </a:bodyPr>
          <a:lstStyle/>
          <a:p>
            <a:pPr algn="just"/>
            <a:r>
              <a:rPr lang="ru-RU" sz="2000" dirty="0" smtClean="0">
                <a:effectLst/>
                <a:latin typeface="Times New Roman" pitchFamily="18" charset="0"/>
                <a:cs typeface="Times New Roman" pitchFamily="18" charset="0"/>
              </a:rPr>
              <a:t>         </a:t>
            </a:r>
            <a:r>
              <a:rPr lang="ru-RU" sz="2400" dirty="0" smtClean="0">
                <a:effectLst/>
                <a:latin typeface="Times New Roman" pitchFamily="18" charset="0"/>
                <a:cs typeface="Times New Roman" pitchFamily="18" charset="0"/>
              </a:rPr>
              <a:t>На первом этапе (сентябрь) знакомила детей с дидактическими играми по развитию речи, </a:t>
            </a:r>
            <a:r>
              <a:rPr lang="ru-RU" sz="2400" dirty="0" err="1" smtClean="0">
                <a:effectLst/>
                <a:latin typeface="Times New Roman" pitchFamily="18" charset="0"/>
                <a:cs typeface="Times New Roman" pitchFamily="18" charset="0"/>
              </a:rPr>
              <a:t>потешками</a:t>
            </a:r>
            <a:r>
              <a:rPr lang="ru-RU" sz="2400" dirty="0" smtClean="0">
                <a:effectLst/>
                <a:latin typeface="Times New Roman" pitchFamily="18" charset="0"/>
                <a:cs typeface="Times New Roman" pitchFamily="18" charset="0"/>
              </a:rPr>
              <a:t>, песенками, играли в хороводные игры со словами. </a:t>
            </a:r>
            <a:endParaRPr lang="ru-RU" sz="2400" dirty="0">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IMG_6960.JPG"/>
          <p:cNvPicPr>
            <a:picLocks noGrp="1" noChangeAspect="1"/>
          </p:cNvPicPr>
          <p:nvPr>
            <p:ph idx="1"/>
          </p:nvPr>
        </p:nvPicPr>
        <p:blipFill>
          <a:blip r:embed="rId2" cstate="print"/>
          <a:stretch>
            <a:fillRect/>
          </a:stretch>
        </p:blipFill>
        <p:spPr>
          <a:xfrm>
            <a:off x="1928794" y="1928802"/>
            <a:ext cx="5231886" cy="392391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Заголовок 2"/>
          <p:cNvSpPr>
            <a:spLocks noGrp="1"/>
          </p:cNvSpPr>
          <p:nvPr>
            <p:ph type="title"/>
          </p:nvPr>
        </p:nvSpPr>
        <p:spPr>
          <a:xfrm>
            <a:off x="857224" y="500042"/>
            <a:ext cx="7500990" cy="1143000"/>
          </a:xfrm>
        </p:spPr>
        <p:txBody>
          <a:bodyPr>
            <a:noAutofit/>
          </a:bodyPr>
          <a:lstStyle/>
          <a:p>
            <a:pPr algn="just"/>
            <a:r>
              <a:rPr lang="ru-RU" sz="2400" dirty="0" smtClean="0">
                <a:solidFill>
                  <a:schemeClr val="tx1"/>
                </a:solidFill>
                <a:effectLst/>
                <a:latin typeface="Times New Roman" pitchFamily="18" charset="0"/>
                <a:cs typeface="Times New Roman" pitchFamily="18" charset="0"/>
              </a:rPr>
              <a:t>       На втором этапе (октябрь) развивали речь с помощью настольных игр, настольных театров «Теремок», «</a:t>
            </a:r>
            <a:r>
              <a:rPr lang="ru-RU" sz="2400" dirty="0" err="1" smtClean="0">
                <a:solidFill>
                  <a:schemeClr val="tx1"/>
                </a:solidFill>
                <a:effectLst/>
                <a:latin typeface="Times New Roman" pitchFamily="18" charset="0"/>
                <a:cs typeface="Times New Roman" pitchFamily="18" charset="0"/>
              </a:rPr>
              <a:t>Заюшкина</a:t>
            </a:r>
            <a:r>
              <a:rPr lang="ru-RU" sz="2400" dirty="0" smtClean="0">
                <a:solidFill>
                  <a:schemeClr val="tx1"/>
                </a:solidFill>
                <a:effectLst/>
                <a:latin typeface="Times New Roman" pitchFamily="18" charset="0"/>
                <a:cs typeface="Times New Roman" pitchFamily="18" charset="0"/>
              </a:rPr>
              <a:t> избушка», «Колобок».</a:t>
            </a:r>
            <a:endParaRPr lang="ru-RU" sz="2400" dirty="0">
              <a:solidFill>
                <a:schemeClr val="tx1"/>
              </a:solidFill>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_6962.JPG"/>
          <p:cNvPicPr>
            <a:picLocks noGrp="1" noChangeAspect="1"/>
          </p:cNvPicPr>
          <p:nvPr>
            <p:ph idx="1"/>
          </p:nvPr>
        </p:nvPicPr>
        <p:blipFill>
          <a:blip r:embed="rId2" cstate="print"/>
          <a:stretch>
            <a:fillRect/>
          </a:stretch>
        </p:blipFill>
        <p:spPr>
          <a:xfrm>
            <a:off x="1990898" y="1809331"/>
            <a:ext cx="5162204" cy="3869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Заголовок 2"/>
          <p:cNvSpPr>
            <a:spLocks noGrp="1"/>
          </p:cNvSpPr>
          <p:nvPr>
            <p:ph type="title"/>
          </p:nvPr>
        </p:nvSpPr>
        <p:spPr>
          <a:xfrm>
            <a:off x="428596" y="571480"/>
            <a:ext cx="8229600" cy="1143000"/>
          </a:xfrm>
        </p:spPr>
        <p:txBody>
          <a:bodyPr>
            <a:normAutofit/>
          </a:bodyPr>
          <a:lstStyle/>
          <a:p>
            <a:pPr algn="ctr"/>
            <a:r>
              <a:rPr lang="ru-RU" sz="2800" dirty="0" smtClean="0">
                <a:effectLst/>
                <a:latin typeface="Times New Roman" pitchFamily="18" charset="0"/>
                <a:cs typeface="Times New Roman" pitchFamily="18" charset="0"/>
              </a:rPr>
              <a:t>На третьем этапе играли в кукольный театр, с помощью кукол «</a:t>
            </a:r>
            <a:r>
              <a:rPr lang="ru-RU" sz="2800" dirty="0" err="1" smtClean="0">
                <a:effectLst/>
                <a:latin typeface="Times New Roman" pitchFamily="18" charset="0"/>
                <a:cs typeface="Times New Roman" pitchFamily="18" charset="0"/>
              </a:rPr>
              <a:t>би-ба-бо</a:t>
            </a:r>
            <a:r>
              <a:rPr lang="ru-RU" sz="2800" dirty="0" smtClean="0">
                <a:effectLst/>
                <a:latin typeface="Times New Roman" pitchFamily="18" charset="0"/>
                <a:cs typeface="Times New Roman" pitchFamily="18" charset="0"/>
              </a:rPr>
              <a:t>».</a:t>
            </a:r>
            <a:endParaRPr lang="ru-RU" sz="2800" dirty="0">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_0047.JPG"/>
          <p:cNvPicPr>
            <a:picLocks noGrp="1" noChangeAspect="1"/>
          </p:cNvPicPr>
          <p:nvPr>
            <p:ph idx="1"/>
          </p:nvPr>
        </p:nvPicPr>
        <p:blipFill>
          <a:blip r:embed="rId2" cstate="print"/>
          <a:stretch>
            <a:fillRect/>
          </a:stretch>
        </p:blipFill>
        <p:spPr>
          <a:xfrm>
            <a:off x="3143240" y="2214554"/>
            <a:ext cx="4875415" cy="3657600"/>
          </a:xfrm>
        </p:spPr>
      </p:pic>
      <p:sp>
        <p:nvSpPr>
          <p:cNvPr id="3" name="Заголовок 2"/>
          <p:cNvSpPr>
            <a:spLocks noGrp="1"/>
          </p:cNvSpPr>
          <p:nvPr>
            <p:ph type="title"/>
          </p:nvPr>
        </p:nvSpPr>
        <p:spPr>
          <a:xfrm>
            <a:off x="428596" y="571480"/>
            <a:ext cx="8229600" cy="1143000"/>
          </a:xfrm>
        </p:spPr>
        <p:txBody>
          <a:bodyPr>
            <a:noAutofit/>
          </a:bodyPr>
          <a:lstStyle/>
          <a:p>
            <a:r>
              <a:rPr lang="ru-RU" sz="2400" dirty="0" smtClean="0">
                <a:effectLst/>
                <a:latin typeface="Times New Roman" pitchFamily="18" charset="0"/>
                <a:cs typeface="Times New Roman" pitchFamily="18" charset="0"/>
              </a:rPr>
              <a:t>           На четвертом этапе (декабрь) провела родительское собрание «Роль семьи в речевом развитии ребенка».</a:t>
            </a:r>
            <a:br>
              <a:rPr lang="ru-RU" sz="2400" dirty="0" smtClean="0">
                <a:effectLst/>
                <a:latin typeface="Times New Roman" pitchFamily="18" charset="0"/>
                <a:cs typeface="Times New Roman" pitchFamily="18" charset="0"/>
              </a:rPr>
            </a:br>
            <a:r>
              <a:rPr lang="ru-RU" sz="2400" dirty="0" smtClean="0">
                <a:effectLst/>
                <a:latin typeface="Times New Roman" pitchFamily="18" charset="0"/>
                <a:cs typeface="Times New Roman" pitchFamily="18" charset="0"/>
              </a:rPr>
              <a:t>            Оформила папку – передвижку «Учим детей играть и говорить».</a:t>
            </a:r>
            <a:endParaRPr lang="ru-RU" sz="2400" dirty="0">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428604"/>
            <a:ext cx="7929618" cy="6063198"/>
          </a:xfrm>
          <a:prstGeom prst="rect">
            <a:avLst/>
          </a:prstGeom>
          <a:noFill/>
        </p:spPr>
        <p:txBody>
          <a:bodyPr wrap="square" rtlCol="0">
            <a:spAutoFit/>
          </a:bodyPr>
          <a:lstStyle/>
          <a:p>
            <a:pPr algn="ctr"/>
            <a:r>
              <a:rPr lang="ru-RU" sz="2800" b="1" dirty="0" smtClean="0">
                <a:solidFill>
                  <a:schemeClr val="accent5">
                    <a:lumMod val="50000"/>
                  </a:schemeClr>
                </a:solidFill>
                <a:latin typeface="Times New Roman" pitchFamily="18" charset="0"/>
                <a:cs typeface="Times New Roman" pitchFamily="18" charset="0"/>
              </a:rPr>
              <a:t>Ожидаемый результат.</a:t>
            </a:r>
          </a:p>
          <a:p>
            <a:pPr algn="ctr"/>
            <a:endParaRPr lang="ru-RU" sz="1400" b="1" dirty="0" smtClean="0">
              <a:solidFill>
                <a:schemeClr val="accent5">
                  <a:lumMod val="50000"/>
                </a:schemeClr>
              </a:solidFill>
              <a:latin typeface="Times New Roman" pitchFamily="18" charset="0"/>
              <a:cs typeface="Times New Roman" pitchFamily="18" charset="0"/>
            </a:endParaRPr>
          </a:p>
          <a:p>
            <a:pPr algn="just"/>
            <a:r>
              <a:rPr lang="ru-RU" sz="2800" b="1" dirty="0">
                <a:solidFill>
                  <a:schemeClr val="accent5">
                    <a:lumMod val="50000"/>
                  </a:schemeClr>
                </a:solidFill>
                <a:latin typeface="Times New Roman" pitchFamily="18" charset="0"/>
                <a:cs typeface="Times New Roman" pitchFamily="18" charset="0"/>
              </a:rPr>
              <a:t> </a:t>
            </a:r>
            <a:r>
              <a:rPr lang="ru-RU" sz="2800" b="1" dirty="0" smtClean="0">
                <a:solidFill>
                  <a:schemeClr val="accent5">
                    <a:lumMod val="50000"/>
                  </a:schemeClr>
                </a:solidFill>
                <a:latin typeface="Times New Roman" pitchFamily="18" charset="0"/>
                <a:cs typeface="Times New Roman" pitchFamily="18" charset="0"/>
              </a:rPr>
              <a:t>     </a:t>
            </a:r>
            <a:r>
              <a:rPr lang="ru-RU" sz="2800" dirty="0" smtClean="0">
                <a:solidFill>
                  <a:schemeClr val="accent5">
                    <a:lumMod val="50000"/>
                  </a:schemeClr>
                </a:solidFill>
                <a:latin typeface="Times New Roman" pitchFamily="18" charset="0"/>
                <a:cs typeface="Times New Roman" pitchFamily="18" charset="0"/>
              </a:rPr>
              <a:t>Надеюсь, что к концу младшей группы у детей будет развита речь, свободное общение со сверстниками и взрослыми, появится интерес к творческой деятельности, обогатится словарный запас, потому что влияние театрализованной деятельности на развитие речи неоспоримо. С помощью театральных игр – занятий можно решать практически все задачи программы развития речи. Можно и нужно использовать этот богатейший материал словесного творчества народа.</a:t>
            </a:r>
            <a:r>
              <a:rPr lang="ru-RU" sz="2800" b="1" dirty="0" smtClean="0">
                <a:solidFill>
                  <a:schemeClr val="accent5">
                    <a:lumMod val="50000"/>
                  </a:schemeClr>
                </a:solidFill>
                <a:latin typeface="Times New Roman" pitchFamily="18" charset="0"/>
                <a:cs typeface="Times New Roman" pitchFamily="18" charset="0"/>
              </a:rPr>
              <a:t> </a:t>
            </a:r>
          </a:p>
          <a:p>
            <a:r>
              <a:rPr lang="ru-RU" sz="2400" b="1" dirty="0">
                <a:solidFill>
                  <a:schemeClr val="accent5">
                    <a:lumMod val="50000"/>
                  </a:schemeClr>
                </a:solidFill>
                <a:latin typeface="Times New Roman" pitchFamily="18" charset="0"/>
                <a:cs typeface="Times New Roman" pitchFamily="18" charset="0"/>
              </a:rPr>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75</TotalTime>
  <Words>325</Words>
  <Application>Microsoft Office PowerPoint</Application>
  <PresentationFormat>Экран (4:3)</PresentationFormat>
  <Paragraphs>24</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Открытая</vt:lpstr>
      <vt:lpstr>Слайд 1</vt:lpstr>
      <vt:lpstr>Слайд 2</vt:lpstr>
      <vt:lpstr>         На первом этапе (сентябрь) знакомила детей с дидактическими играми по развитию речи, потешками, песенками, играли в хороводные игры со словами. </vt:lpstr>
      <vt:lpstr>       На втором этапе (октябрь) развивали речь с помощью настольных игр, настольных театров «Теремок», «Заюшкина избушка», «Колобок».</vt:lpstr>
      <vt:lpstr>На третьем этапе играли в кукольный театр, с помощью кукол «би-ба-бо».</vt:lpstr>
      <vt:lpstr>           На четвертом этапе (декабрь) провела родительское собрание «Роль семьи в речевом развитии ребенка».             Оформила папку – передвижку «Учим детей играть и говорить».</vt:lpstr>
      <vt:lpstr>Слайд 7</vt:lpstr>
    </vt:vector>
  </TitlesOfParts>
  <Company>казюля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юля</dc:creator>
  <cp:lastModifiedBy>юля</cp:lastModifiedBy>
  <cp:revision>10</cp:revision>
  <dcterms:created xsi:type="dcterms:W3CDTF">2015-12-20T09:08:24Z</dcterms:created>
  <dcterms:modified xsi:type="dcterms:W3CDTF">2015-12-20T10:24:13Z</dcterms:modified>
</cp:coreProperties>
</file>