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56" r:id="rId2"/>
    <p:sldId id="259" r:id="rId3"/>
    <p:sldId id="260" r:id="rId4"/>
    <p:sldId id="261" r:id="rId5"/>
    <p:sldId id="266" r:id="rId6"/>
    <p:sldId id="265"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65" autoAdjust="0"/>
  </p:normalViewPr>
  <p:slideViewPr>
    <p:cSldViewPr snapToGrid="0">
      <p:cViewPr varScale="1">
        <p:scale>
          <a:sx n="89" d="100"/>
          <a:sy n="89" d="100"/>
        </p:scale>
        <p:origin x="28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9C3C4D6F-DEE4-4B2C-A7A2-7305DC30669C}" type="datetimeFigureOut">
              <a:rPr lang="ru-RU" smtClean="0"/>
              <a:t>19.12.2015</a:t>
            </a:fld>
            <a:endParaRPr lang="ru-RU"/>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1E79783-2764-4CAD-BA0D-AB95CF6BCEA1}" type="slidenum">
              <a:rPr lang="ru-RU" smtClean="0"/>
              <a:t>‹#›</a:t>
            </a:fld>
            <a:endParaRPr lang="ru-RU"/>
          </a:p>
        </p:txBody>
      </p:sp>
    </p:spTree>
    <p:extLst>
      <p:ext uri="{BB962C8B-B14F-4D97-AF65-F5344CB8AC3E}">
        <p14:creationId xmlns:p14="http://schemas.microsoft.com/office/powerpoint/2010/main" val="23668432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C3C4D6F-DEE4-4B2C-A7A2-7305DC30669C}" type="datetimeFigureOut">
              <a:rPr lang="ru-RU" smtClean="0"/>
              <a:t>19.12.2015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E79783-2764-4CAD-BA0D-AB95CF6BCEA1}" type="slidenum">
              <a:rPr lang="ru-RU" smtClean="0"/>
              <a:t>‹#›</a:t>
            </a:fld>
            <a:endParaRPr lang="ru-RU"/>
          </a:p>
        </p:txBody>
      </p:sp>
    </p:spTree>
    <p:extLst>
      <p:ext uri="{BB962C8B-B14F-4D97-AF65-F5344CB8AC3E}">
        <p14:creationId xmlns:p14="http://schemas.microsoft.com/office/powerpoint/2010/main" val="49804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C3C4D6F-DEE4-4B2C-A7A2-7305DC30669C}" type="datetimeFigureOut">
              <a:rPr lang="ru-RU" smtClean="0"/>
              <a:t>19.12.2015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E79783-2764-4CAD-BA0D-AB95CF6BCEA1}" type="slidenum">
              <a:rPr lang="ru-RU" smtClean="0"/>
              <a:t>‹#›</a:t>
            </a:fld>
            <a:endParaRPr lang="ru-RU"/>
          </a:p>
        </p:txBody>
      </p:sp>
    </p:spTree>
    <p:extLst>
      <p:ext uri="{BB962C8B-B14F-4D97-AF65-F5344CB8AC3E}">
        <p14:creationId xmlns:p14="http://schemas.microsoft.com/office/powerpoint/2010/main" val="215344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C3C4D6F-DEE4-4B2C-A7A2-7305DC30669C}" type="datetimeFigureOut">
              <a:rPr lang="ru-RU" smtClean="0"/>
              <a:t>19.12.2015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1E79783-2764-4CAD-BA0D-AB95CF6BCEA1}" type="slidenum">
              <a:rPr lang="ru-RU" smtClean="0"/>
              <a:t>‹#›</a:t>
            </a:fld>
            <a:endParaRPr lang="ru-RU"/>
          </a:p>
        </p:txBody>
      </p:sp>
    </p:spTree>
    <p:extLst>
      <p:ext uri="{BB962C8B-B14F-4D97-AF65-F5344CB8AC3E}">
        <p14:creationId xmlns:p14="http://schemas.microsoft.com/office/powerpoint/2010/main" val="81180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9C3C4D6F-DEE4-4B2C-A7A2-7305DC30669C}" type="datetimeFigureOut">
              <a:rPr lang="ru-RU" smtClean="0"/>
              <a:t>19.12.2015</a:t>
            </a:fld>
            <a:endParaRPr lang="ru-RU"/>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8604504" y="5211060"/>
            <a:ext cx="2112264" cy="228600"/>
          </a:xfrm>
        </p:spPr>
        <p:txBody>
          <a:bodyPr/>
          <a:lstStyle/>
          <a:p>
            <a:fld id="{E1E79783-2764-4CAD-BA0D-AB95CF6BCEA1}" type="slidenum">
              <a:rPr lang="ru-RU" smtClean="0"/>
              <a:t>‹#›</a:t>
            </a:fld>
            <a:endParaRPr lang="ru-RU"/>
          </a:p>
        </p:txBody>
      </p:sp>
    </p:spTree>
    <p:extLst>
      <p:ext uri="{BB962C8B-B14F-4D97-AF65-F5344CB8AC3E}">
        <p14:creationId xmlns:p14="http://schemas.microsoft.com/office/powerpoint/2010/main" val="169565736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C3C4D6F-DEE4-4B2C-A7A2-7305DC30669C}" type="datetimeFigureOut">
              <a:rPr lang="ru-RU" smtClean="0"/>
              <a:t>19.12.2015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E79783-2764-4CAD-BA0D-AB95CF6BCEA1}" type="slidenum">
              <a:rPr lang="ru-RU" smtClean="0"/>
              <a:t>‹#›</a:t>
            </a:fld>
            <a:endParaRPr lang="ru-RU"/>
          </a:p>
        </p:txBody>
      </p:sp>
    </p:spTree>
    <p:extLst>
      <p:ext uri="{BB962C8B-B14F-4D97-AF65-F5344CB8AC3E}">
        <p14:creationId xmlns:p14="http://schemas.microsoft.com/office/powerpoint/2010/main" val="246979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C3C4D6F-DEE4-4B2C-A7A2-7305DC30669C}" type="datetimeFigureOut">
              <a:rPr lang="ru-RU" smtClean="0"/>
              <a:t>19.12.2015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1E79783-2764-4CAD-BA0D-AB95CF6BCEA1}" type="slidenum">
              <a:rPr lang="ru-RU" smtClean="0"/>
              <a:t>‹#›</a:t>
            </a:fld>
            <a:endParaRPr lang="ru-RU"/>
          </a:p>
        </p:txBody>
      </p:sp>
    </p:spTree>
    <p:extLst>
      <p:ext uri="{BB962C8B-B14F-4D97-AF65-F5344CB8AC3E}">
        <p14:creationId xmlns:p14="http://schemas.microsoft.com/office/powerpoint/2010/main" val="406303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C3C4D6F-DEE4-4B2C-A7A2-7305DC30669C}" type="datetimeFigureOut">
              <a:rPr lang="ru-RU" smtClean="0"/>
              <a:t>19.12.2015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1E79783-2764-4CAD-BA0D-AB95CF6BCEA1}" type="slidenum">
              <a:rPr lang="ru-RU" smtClean="0"/>
              <a:t>‹#›</a:t>
            </a:fld>
            <a:endParaRPr lang="ru-RU"/>
          </a:p>
        </p:txBody>
      </p:sp>
    </p:spTree>
    <p:extLst>
      <p:ext uri="{BB962C8B-B14F-4D97-AF65-F5344CB8AC3E}">
        <p14:creationId xmlns:p14="http://schemas.microsoft.com/office/powerpoint/2010/main" val="77074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C4D6F-DEE4-4B2C-A7A2-7305DC30669C}" type="datetimeFigureOut">
              <a:rPr lang="ru-RU" smtClean="0"/>
              <a:t>19.12.2015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1E79783-2764-4CAD-BA0D-AB95CF6BCEA1}" type="slidenum">
              <a:rPr lang="ru-RU" smtClean="0"/>
              <a:t>‹#›</a:t>
            </a:fld>
            <a:endParaRPr lang="ru-RU"/>
          </a:p>
        </p:txBody>
      </p:sp>
    </p:spTree>
    <p:extLst>
      <p:ext uri="{BB962C8B-B14F-4D97-AF65-F5344CB8AC3E}">
        <p14:creationId xmlns:p14="http://schemas.microsoft.com/office/powerpoint/2010/main" val="56349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9C3C4D6F-DEE4-4B2C-A7A2-7305DC30669C}" type="datetimeFigureOut">
              <a:rPr lang="ru-RU" smtClean="0"/>
              <a:t>19.12.2015</a:t>
            </a:fld>
            <a:endParaRPr lang="ru-RU"/>
          </a:p>
        </p:txBody>
      </p:sp>
      <p:sp>
        <p:nvSpPr>
          <p:cNvPr id="9" name="Footer Placeholder 8"/>
          <p:cNvSpPr>
            <a:spLocks noGrp="1"/>
          </p:cNvSpPr>
          <p:nvPr>
            <p:ph type="ftr" sz="quarter" idx="11"/>
          </p:nvPr>
        </p:nvSpPr>
        <p:spPr/>
        <p:txBody>
          <a:bodyPr/>
          <a:lstStyle>
            <a:lvl1pPr algn="r">
              <a:defRPr/>
            </a:lvl1pPr>
          </a:lstStyle>
          <a:p>
            <a:endParaRPr lang="ru-RU"/>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1E79783-2764-4CAD-BA0D-AB95CF6BCEA1}" type="slidenum">
              <a:rPr lang="ru-RU" smtClean="0"/>
              <a:t>‹#›</a:t>
            </a:fld>
            <a:endParaRPr lang="ru-RU"/>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362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9C3C4D6F-DEE4-4B2C-A7A2-7305DC30669C}" type="datetimeFigureOut">
              <a:rPr lang="ru-RU" smtClean="0"/>
              <a:t>19.12.2015</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ru-RU"/>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1E79783-2764-4CAD-BA0D-AB95CF6BCEA1}" type="slidenum">
              <a:rPr lang="ru-RU" smtClean="0"/>
              <a:t>‹#›</a:t>
            </a:fld>
            <a:endParaRPr lang="ru-RU"/>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05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9C3C4D6F-DEE4-4B2C-A7A2-7305DC30669C}" type="datetimeFigureOut">
              <a:rPr lang="ru-RU" smtClean="0"/>
              <a:t>19.12.2015</a:t>
            </a:fld>
            <a:endParaRPr lang="ru-RU"/>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1E79783-2764-4CAD-BA0D-AB95CF6BCEA1}" type="slidenum">
              <a:rPr lang="ru-RU" smtClean="0"/>
              <a:t>‹#›</a:t>
            </a:fld>
            <a:endParaRPr lang="ru-RU"/>
          </a:p>
        </p:txBody>
      </p:sp>
    </p:spTree>
    <p:extLst>
      <p:ext uri="{BB962C8B-B14F-4D97-AF65-F5344CB8AC3E}">
        <p14:creationId xmlns:p14="http://schemas.microsoft.com/office/powerpoint/2010/main" val="1188839117"/>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534840" y="2932420"/>
            <a:ext cx="10436468" cy="4410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63480" rIns="0" bIns="1904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t>
            </a:r>
            <a:endParaRPr kumimoji="0" lang="ru-RU" altLang="ru-RU" sz="800" b="0" i="0" u="none" strike="noStrike" cap="none" normalizeH="0" baseline="0" dirty="0" smtClean="0">
              <a:ln>
                <a:noFill/>
              </a:ln>
              <a:solidFill>
                <a:schemeClr val="tx1"/>
              </a:solidFill>
              <a:effectLst/>
            </a:endParaRPr>
          </a:p>
        </p:txBody>
      </p:sp>
      <p:sp>
        <p:nvSpPr>
          <p:cNvPr id="4" name="Заголовок 3"/>
          <p:cNvSpPr>
            <a:spLocks noGrp="1"/>
          </p:cNvSpPr>
          <p:nvPr>
            <p:ph type="ctrTitle"/>
          </p:nvPr>
        </p:nvSpPr>
        <p:spPr/>
        <p:txBody>
          <a:bodyPr>
            <a:normAutofit fontScale="90000"/>
          </a:bodyPr>
          <a:lstStyle/>
          <a:p>
            <a:r>
              <a:rPr kumimoji="0" lang="ru-RU" altLang="ru-RU"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Развитие речи детей через театрализованную</a:t>
            </a:r>
            <a:r>
              <a:rPr kumimoji="0" lang="ru-RU" altLang="ru-RU" b="0" i="0" u="none" strike="noStrike" cap="none" normalizeH="0" dirty="0" smtClean="0">
                <a:ln>
                  <a:noFill/>
                </a:ln>
                <a:solidFill>
                  <a:srgbClr val="333333"/>
                </a:solidFill>
                <a:effectLst/>
                <a:latin typeface="Times New Roman" panose="02020603050405020304" pitchFamily="18" charset="0"/>
                <a:cs typeface="Times New Roman" panose="02020603050405020304" pitchFamily="18" charset="0"/>
              </a:rPr>
              <a:t> д</a:t>
            </a:r>
            <a:r>
              <a:rPr kumimoji="0" lang="ru-RU" altLang="ru-RU"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еятельность</a:t>
            </a:r>
            <a:r>
              <a:rPr kumimoji="0" lang="ru-RU" altLang="ru-RU" sz="36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ru-RU" altLang="ru-RU" sz="36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t>
            </a:r>
            <a:endParaRPr lang="ru-RU"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val="797145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3848" y="424582"/>
            <a:ext cx="10688128" cy="6524863"/>
          </a:xfrm>
          <a:prstGeom prst="rect">
            <a:avLst/>
          </a:prstGeom>
        </p:spPr>
        <p:txBody>
          <a:bodyPr wrap="square">
            <a:spAutoFit/>
          </a:bodyPr>
          <a:lstStyle/>
          <a:p>
            <a:pPr indent="222250" algn="just" eaLnBrk="0" fontAlgn="base" hangingPunct="0">
              <a:spcBef>
                <a:spcPct val="0"/>
              </a:spcBef>
              <a:spcAft>
                <a:spcPct val="0"/>
              </a:spcAft>
            </a:pPr>
            <a:r>
              <a:rPr kumimoji="0" lang="ru-RU" altLang="ru-RU" sz="2200" b="1" i="1" u="none" strike="noStrike" cap="none" normalizeH="0" baseline="0" dirty="0" smtClean="0">
                <a:ln>
                  <a:noFill/>
                </a:ln>
                <a:effectLst/>
                <a:latin typeface="Times New Roman" panose="02020603050405020304" pitchFamily="18" charset="0"/>
                <a:cs typeface="Times New Roman" panose="02020603050405020304" pitchFamily="18" charset="0"/>
              </a:rPr>
              <a:t>Л.С. Выготский писал:</a:t>
            </a:r>
            <a:r>
              <a:rPr kumimoji="0" lang="ru-RU" altLang="ru-RU" sz="2200" b="0" i="1" u="none" strike="noStrike" cap="none" normalizeH="0" baseline="0" dirty="0" smtClean="0">
                <a:ln>
                  <a:noFill/>
                </a:ln>
                <a:effectLst/>
                <a:latin typeface="Times New Roman" panose="02020603050405020304" pitchFamily="18" charset="0"/>
                <a:cs typeface="Times New Roman" panose="02020603050405020304" pitchFamily="18" charset="0"/>
              </a:rPr>
              <a:t> “Есть все фактические и теоретические основания утверждать, что не только интеллектуальное развитие ребенка, но и формирование его характера, эмоции и личности в целом находится в непосредственной зависимости от речи”.</a:t>
            </a:r>
          </a:p>
          <a:p>
            <a:pPr lvl="0" indent="222250" algn="just" eaLnBrk="0" fontAlgn="base" hangingPunct="0">
              <a:spcBef>
                <a:spcPct val="0"/>
              </a:spcBef>
              <a:spcAft>
                <a:spcPct val="0"/>
              </a:spcAft>
            </a:pP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Овладение родным языком является одним из важных приобретений ребёнка в дошкольном детстве. Именно приобретений, так как речь не даётся человеку от рождения. Результаты мониторингов свидетельствуют о том, что в последнее время возросло число дошкольников, имеющих существенные нарушения в способности правильно говорить. С речью ребёнка к моменту поступления в школу возникает множество проблем:</a:t>
            </a:r>
          </a:p>
          <a:p>
            <a:pPr lvl="0" indent="222250" algn="just" eaLnBrk="0" fontAlgn="base" hangingPunct="0">
              <a:spcBef>
                <a:spcPct val="0"/>
              </a:spcBef>
              <a:spcAft>
                <a:spcPct val="0"/>
              </a:spcAft>
            </a:pPr>
            <a:r>
              <a:rPr kumimoji="0" lang="ru-RU" altLang="ru-RU" sz="2200" b="0" u="none" strike="noStrike" cap="none" normalizeH="0" baseline="0" dirty="0" smtClean="0">
                <a:ln>
                  <a:noFill/>
                </a:ln>
                <a:effectLst/>
                <a:latin typeface="Times New Roman" panose="02020603050405020304" pitchFamily="18" charset="0"/>
                <a:cs typeface="Times New Roman" panose="02020603050405020304" pitchFamily="18" charset="0"/>
              </a:rPr>
              <a:t>Односложная, состоящая из простых предложений;</a:t>
            </a:r>
          </a:p>
          <a:p>
            <a:pPr lvl="0" indent="222250" algn="just" eaLnBrk="0" fontAlgn="base" hangingPunct="0">
              <a:spcBef>
                <a:spcPct val="0"/>
              </a:spcBef>
              <a:spcAft>
                <a:spcPct val="0"/>
              </a:spcAft>
            </a:pPr>
            <a:r>
              <a:rPr kumimoji="0" lang="ru-RU" altLang="ru-RU" sz="2200" b="0" u="none" strike="noStrike" cap="none" normalizeH="0" baseline="0" dirty="0" smtClean="0">
                <a:ln>
                  <a:noFill/>
                </a:ln>
                <a:effectLst/>
                <a:latin typeface="Times New Roman" panose="02020603050405020304" pitchFamily="18" charset="0"/>
                <a:cs typeface="Times New Roman" panose="02020603050405020304" pitchFamily="18" charset="0"/>
              </a:rPr>
              <a:t>Бедность речи, недостаточный словарный запас;</a:t>
            </a:r>
          </a:p>
          <a:p>
            <a:pPr lvl="0" indent="222250" algn="just" eaLnBrk="0" fontAlgn="base" hangingPunct="0">
              <a:spcBef>
                <a:spcPct val="0"/>
              </a:spcBef>
              <a:spcAft>
                <a:spcPct val="0"/>
              </a:spcAft>
            </a:pPr>
            <a:r>
              <a:rPr kumimoji="0" lang="ru-RU" altLang="ru-RU" sz="2200" b="0" u="none" strike="noStrike" cap="none" normalizeH="0" baseline="0" dirty="0" smtClean="0">
                <a:ln>
                  <a:noFill/>
                </a:ln>
                <a:effectLst/>
                <a:latin typeface="Times New Roman" panose="02020603050405020304" pitchFamily="18" charset="0"/>
                <a:cs typeface="Times New Roman" panose="02020603050405020304" pitchFamily="18" charset="0"/>
              </a:rPr>
              <a:t>Замусоривание речи сленговыми словами;</a:t>
            </a:r>
          </a:p>
          <a:p>
            <a:pPr lvl="0" indent="222250" algn="just" eaLnBrk="0" fontAlgn="base" hangingPunct="0">
              <a:spcBef>
                <a:spcPct val="0"/>
              </a:spcBef>
              <a:spcAft>
                <a:spcPct val="0"/>
              </a:spcAft>
            </a:pPr>
            <a:r>
              <a:rPr kumimoji="0" lang="ru-RU" altLang="ru-RU" sz="2200" b="0" u="none" strike="noStrike" cap="none" normalizeH="0" baseline="0" dirty="0" smtClean="0">
                <a:ln>
                  <a:noFill/>
                </a:ln>
                <a:effectLst/>
                <a:latin typeface="Times New Roman" panose="02020603050405020304" pitchFamily="18" charset="0"/>
                <a:cs typeface="Times New Roman" panose="02020603050405020304" pitchFamily="18" charset="0"/>
              </a:rPr>
              <a:t>Бедная диалогическая речь;</a:t>
            </a:r>
          </a:p>
          <a:p>
            <a:pPr lvl="0" indent="222250" algn="just" eaLnBrk="0" fontAlgn="base" hangingPunct="0">
              <a:spcBef>
                <a:spcPct val="0"/>
              </a:spcBef>
              <a:spcAft>
                <a:spcPct val="0"/>
              </a:spcAft>
            </a:pPr>
            <a:r>
              <a:rPr kumimoji="0" lang="ru-RU" altLang="ru-RU" sz="2200" b="0" u="none" strike="noStrike" cap="none" normalizeH="0" baseline="0" dirty="0" smtClean="0">
                <a:ln>
                  <a:noFill/>
                </a:ln>
                <a:effectLst/>
                <a:latin typeface="Times New Roman" panose="02020603050405020304" pitchFamily="18" charset="0"/>
                <a:cs typeface="Times New Roman" panose="02020603050405020304" pitchFamily="18" charset="0"/>
              </a:rPr>
              <a:t>Неспособность построить монолог -</a:t>
            </a:r>
            <a:r>
              <a:rPr kumimoji="0" lang="ru-RU" altLang="ru-RU" sz="2200" b="0" i="1"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с трудом рассказывают о событиях своей жизни, не могут пересказать литературное произведение;</a:t>
            </a:r>
          </a:p>
          <a:p>
            <a:pPr lvl="0" indent="222250" algn="just" eaLnBrk="0" fontAlgn="base" hangingPunct="0">
              <a:spcBef>
                <a:spcPct val="0"/>
              </a:spcBef>
              <a:spcAft>
                <a:spcPct val="0"/>
              </a:spcAft>
            </a:pPr>
            <a:r>
              <a:rPr lang="ru-RU" altLang="ru-RU" sz="2200" dirty="0" smtClean="0">
                <a:latin typeface="Times New Roman" panose="02020603050405020304" pitchFamily="18" charset="0"/>
                <a:cs typeface="Times New Roman" panose="02020603050405020304" pitchFamily="18" charset="0"/>
              </a:rPr>
              <a:t>Проблемы с памятью - </a:t>
            </a: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плохо запоминают стихи. </a:t>
            </a:r>
          </a:p>
          <a:p>
            <a:pPr lvl="0" algn="just" eaLnBrk="0" fontAlgn="base" hangingPunct="0">
              <a:spcBef>
                <a:spcPct val="0"/>
              </a:spcBef>
              <a:spcAft>
                <a:spcPct val="0"/>
              </a:spcAft>
            </a:pPr>
            <a:endParaRPr lang="ru-RU" altLang="ru-RU" sz="1600"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kumimoji="0" lang="ru-RU" altLang="ru-RU" sz="14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ru-RU" alt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5298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2090" y="890106"/>
            <a:ext cx="3554083" cy="5632311"/>
          </a:xfrm>
          <a:prstGeom prst="rect">
            <a:avLst/>
          </a:prstGeom>
        </p:spPr>
        <p:txBody>
          <a:bodyPr wrap="square">
            <a:spAutoFit/>
          </a:bodyPr>
          <a:lstStyle/>
          <a:p>
            <a:pPr lvl="0" indent="222250" algn="just" eaLnBrk="0" fontAlgn="base" hangingPunct="0">
              <a:spcBef>
                <a:spcPct val="0"/>
              </a:spcBef>
              <a:spcAft>
                <a:spcPct val="0"/>
              </a:spcAft>
            </a:pPr>
            <a:r>
              <a:rPr kumimoji="0" lang="ru-RU" altLang="ru-RU" b="0" i="0" u="none" strike="noStrike" cap="none" normalizeH="0" baseline="0" dirty="0" smtClean="0">
                <a:ln>
                  <a:noFill/>
                </a:ln>
                <a:effectLst/>
                <a:latin typeface="Times New Roman" panose="02020603050405020304" pitchFamily="18" charset="0"/>
                <a:cs typeface="Times New Roman" panose="02020603050405020304" pitchFamily="18" charset="0"/>
              </a:rPr>
              <a:t>Многие родители полагаются в решении проблемы на детский сад, однако практика показывает, что двух раз в неделю недостаточно для формирования речевых умений и навыков, развития коммуникативных способностей. Разнообразить речевую практику дошкольников в детском саду помогает театрализованная деятельность, именно театрализованная игра оказывает большое влияние на речевое развитие детей: стимулирует речь за счёт расширения словарного запаса, совершенствует артикуляционный аппарат.</a:t>
            </a:r>
          </a:p>
          <a:p>
            <a:pPr lvl="0" algn="just" eaLnBrk="0" fontAlgn="base" hangingPunct="0">
              <a:spcBef>
                <a:spcPct val="0"/>
              </a:spcBef>
              <a:spcAft>
                <a:spcPct val="0"/>
              </a:spcAft>
            </a:pPr>
            <a:endParaRPr kumimoji="0" lang="ru-RU" altLang="ru-RU"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lvl="0" indent="222250" algn="just" eaLnBrk="0" fontAlgn="base" hangingPunct="0">
              <a:spcBef>
                <a:spcPct val="0"/>
              </a:spcBef>
              <a:spcAft>
                <a:spcPct val="0"/>
              </a:spcAft>
            </a:pPr>
            <a:endParaRPr lang="ru-RU" altLang="ru-RU" i="1" dirty="0" smtClean="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rotWithShape="1">
          <a:blip r:embed="rId2" cstate="screen">
            <a:extLst>
              <a:ext uri="{28A0092B-C50C-407E-A947-70E740481C1C}">
                <a14:useLocalDpi xmlns:a14="http://schemas.microsoft.com/office/drawing/2010/main"/>
              </a:ext>
            </a:extLst>
          </a:blip>
          <a:srcRect r="4720"/>
          <a:stretch/>
        </p:blipFill>
        <p:spPr>
          <a:xfrm>
            <a:off x="4364290" y="493290"/>
            <a:ext cx="7349800" cy="5785407"/>
          </a:xfrm>
          <a:prstGeom prst="rect">
            <a:avLst/>
          </a:prstGeom>
        </p:spPr>
      </p:pic>
    </p:spTree>
    <p:extLst>
      <p:ext uri="{BB962C8B-B14F-4D97-AF65-F5344CB8AC3E}">
        <p14:creationId xmlns:p14="http://schemas.microsoft.com/office/powerpoint/2010/main" val="4249871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80030" y="647416"/>
            <a:ext cx="5322497" cy="5909310"/>
          </a:xfrm>
          <a:prstGeom prst="rect">
            <a:avLst/>
          </a:prstGeom>
        </p:spPr>
        <p:txBody>
          <a:bodyPr wrap="square">
            <a:spAutoFit/>
          </a:bodyPr>
          <a:lstStyle/>
          <a:p>
            <a:pPr lvl="0" algn="just" eaLnBrk="0" fontAlgn="base" hangingPunct="0">
              <a:spcBef>
                <a:spcPct val="0"/>
              </a:spcBef>
              <a:spcAft>
                <a:spcPct val="0"/>
              </a:spcAft>
            </a:pPr>
            <a:r>
              <a:rPr kumimoji="0" lang="ru-RU" altLang="ru-RU" b="0" i="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altLang="ru-RU" sz="2100" b="0" i="0" u="none" strike="noStrike" cap="none" normalizeH="0" baseline="0" dirty="0" smtClean="0">
                <a:ln>
                  <a:noFill/>
                </a:ln>
                <a:effectLst/>
                <a:latin typeface="Times New Roman" panose="02020603050405020304" pitchFamily="18" charset="0"/>
                <a:cs typeface="Times New Roman" panose="02020603050405020304" pitchFamily="18" charset="0"/>
              </a:rPr>
              <a:t>Те</a:t>
            </a:r>
            <a:r>
              <a:rPr kumimoji="0" lang="ru-RU" altLang="ru-RU" sz="2100" i="0" u="none" strike="noStrike" cap="none" normalizeH="0" baseline="0" dirty="0" smtClean="0">
                <a:ln>
                  <a:noFill/>
                </a:ln>
                <a:effectLst/>
                <a:latin typeface="Times New Roman" panose="02020603050405020304" pitchFamily="18" charset="0"/>
                <a:cs typeface="Times New Roman" panose="02020603050405020304" pitchFamily="18" charset="0"/>
              </a:rPr>
              <a:t>атрализация</a:t>
            </a:r>
            <a:r>
              <a:rPr kumimoji="0" lang="ru-RU" altLang="ru-RU" sz="2100" b="0" i="0" u="none" strike="noStrike" cap="none" normalizeH="0" baseline="0" dirty="0" smtClean="0">
                <a:ln>
                  <a:noFill/>
                </a:ln>
                <a:effectLst/>
                <a:latin typeface="Times New Roman" panose="02020603050405020304" pitchFamily="18" charset="0"/>
                <a:cs typeface="Times New Roman" panose="02020603050405020304" pitchFamily="18" charset="0"/>
              </a:rPr>
              <a:t> является благоприятной средой для творческого развития детей. Театрализованная деятельность один из самых эффективных способов воздействия на детей, в котором наиболее полно и ярко проявляется принцип обучения: учить играя.</a:t>
            </a:r>
          </a:p>
          <a:p>
            <a:pPr lvl="0" algn="just" eaLnBrk="0" fontAlgn="base" hangingPunct="0">
              <a:spcBef>
                <a:spcPct val="0"/>
              </a:spcBef>
              <a:spcAft>
                <a:spcPct val="0"/>
              </a:spcAft>
            </a:pPr>
            <a:r>
              <a:rPr kumimoji="0" lang="ru-RU" altLang="ru-RU" sz="2100" b="0" i="0" u="none" strike="noStrike" cap="none" normalizeH="0" baseline="0" dirty="0" smtClean="0">
                <a:ln>
                  <a:noFill/>
                </a:ln>
                <a:effectLst/>
                <a:latin typeface="Times New Roman" panose="02020603050405020304" pitchFamily="18" charset="0"/>
                <a:cs typeface="Times New Roman" panose="02020603050405020304" pitchFamily="18" charset="0"/>
              </a:rPr>
              <a:t>       Театрализованная игра оказывает большое влияние на речевое развитие ребенка. Стимулирует активную речь за счет расширения словарного запаса, совершенствует артикуляционный аппарат. Ребенок усваивает богатство родного языка, его выразительные средства. Используя выразительные средства и интонации, соответствующие характеру героев и их поступков, старается говорить четко, чтобы его все поняли.</a:t>
            </a:r>
          </a:p>
          <a:p>
            <a:pPr algn="just" eaLnBrk="0" fontAlgn="base" hangingPunct="0">
              <a:spcBef>
                <a:spcPct val="0"/>
              </a:spcBef>
              <a:spcAft>
                <a:spcPct val="0"/>
              </a:spcAft>
            </a:pPr>
            <a:r>
              <a:rPr kumimoji="0" lang="ru-RU" altLang="ru-RU" sz="2100" b="0" i="0" u="none" strike="noStrike" cap="none" normalizeH="0" baseline="0" dirty="0" smtClean="0">
                <a:ln>
                  <a:noFill/>
                </a:ln>
                <a:effectLst/>
                <a:latin typeface="Times New Roman" panose="02020603050405020304" pitchFamily="18" charset="0"/>
                <a:cs typeface="Times New Roman" panose="02020603050405020304" pitchFamily="18" charset="0"/>
              </a:rPr>
              <a:t>       </a:t>
            </a:r>
          </a:p>
        </p:txBody>
      </p:sp>
      <p:pic>
        <p:nvPicPr>
          <p:cNvPr id="3" name="Рисунок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06083" y="1255144"/>
            <a:ext cx="5653178" cy="4239883"/>
          </a:xfrm>
          <a:prstGeom prst="rect">
            <a:avLst/>
          </a:prstGeom>
        </p:spPr>
      </p:pic>
    </p:spTree>
    <p:extLst>
      <p:ext uri="{BB962C8B-B14F-4D97-AF65-F5344CB8AC3E}">
        <p14:creationId xmlns:p14="http://schemas.microsoft.com/office/powerpoint/2010/main" val="4052262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8702" y="448573"/>
            <a:ext cx="5078083" cy="6232475"/>
          </a:xfrm>
          <a:prstGeom prst="rect">
            <a:avLst/>
          </a:prstGeom>
        </p:spPr>
        <p:txBody>
          <a:bodyPr wrap="square">
            <a:spAutoFit/>
          </a:bodyPr>
          <a:lstStyle/>
          <a:p>
            <a:pPr algn="just" eaLnBrk="0" fontAlgn="base" hangingPunct="0">
              <a:spcBef>
                <a:spcPct val="0"/>
              </a:spcBef>
              <a:spcAft>
                <a:spcPct val="0"/>
              </a:spcAft>
            </a:pPr>
            <a:r>
              <a:rPr lang="ru-RU" altLang="ru-RU" sz="1900" dirty="0">
                <a:latin typeface="Times New Roman" panose="02020603050405020304" pitchFamily="18" charset="0"/>
                <a:cs typeface="Times New Roman" panose="02020603050405020304" pitchFamily="18" charset="0"/>
              </a:rPr>
              <a:t>Таким образом, театрализованная деятельность помогает всесторонне развивать ребенка. В процессе театрализованной деятельности дошкольники приобретают новые знания, умения и навыки, развивают способности и творчество. </a:t>
            </a:r>
          </a:p>
          <a:p>
            <a:pPr algn="just" eaLnBrk="0" fontAlgn="base" hangingPunct="0">
              <a:spcBef>
                <a:spcPct val="0"/>
              </a:spcBef>
              <a:spcAft>
                <a:spcPct val="0"/>
              </a:spcAft>
            </a:pPr>
            <a:r>
              <a:rPr lang="ru-RU" altLang="ru-RU" sz="1900" dirty="0">
                <a:latin typeface="Times New Roman" panose="02020603050405020304" pitchFamily="18" charset="0"/>
                <a:cs typeface="Times New Roman" panose="02020603050405020304" pitchFamily="18" charset="0"/>
              </a:rPr>
              <a:t>       Театрализованная деятельность помогает развитию связной и грамматически правильной речи в ненавязчивой форме, обобщает и углубляет знания о театре. Расширяет словарный запас детей по данной теме, формирует познавательный интерес.</a:t>
            </a:r>
          </a:p>
          <a:p>
            <a:pPr lvl="0" algn="just" eaLnBrk="0" fontAlgn="base" hangingPunct="0">
              <a:spcBef>
                <a:spcPct val="0"/>
              </a:spcBef>
              <a:spcAft>
                <a:spcPct val="0"/>
              </a:spcAft>
            </a:pPr>
            <a:r>
              <a:rPr lang="ru-RU" altLang="ru-RU" sz="1900" dirty="0">
                <a:latin typeface="Times New Roman" panose="02020603050405020304" pitchFamily="18" charset="0"/>
                <a:cs typeface="Times New Roman" panose="02020603050405020304" pitchFamily="18" charset="0"/>
              </a:rPr>
              <a:t>       В театрализованной игре формируется диалогическая, эмоционально насыщенная речь. Дети лучше усваивают содержание произведения, логику и последовательность событий, их развитие и причинную обусловленность. Театрализованные игры способствуют усвоению элементов речевого общения (мимика, жест, поза, интонация, модуляция голоса) .</a:t>
            </a:r>
          </a:p>
        </p:txBody>
      </p:sp>
      <p:pic>
        <p:nvPicPr>
          <p:cNvPr id="3" name="Рисунок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88325" y="644322"/>
            <a:ext cx="5909187" cy="5263080"/>
          </a:xfrm>
          <a:prstGeom prst="rect">
            <a:avLst/>
          </a:prstGeom>
        </p:spPr>
      </p:pic>
    </p:spTree>
    <p:extLst>
      <p:ext uri="{BB962C8B-B14F-4D97-AF65-F5344CB8AC3E}">
        <p14:creationId xmlns:p14="http://schemas.microsoft.com/office/powerpoint/2010/main" val="1149415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8958" y="498793"/>
            <a:ext cx="6547450" cy="5940088"/>
          </a:xfrm>
          <a:prstGeom prst="rect">
            <a:avLst/>
          </a:prstGeom>
        </p:spPr>
        <p:txBody>
          <a:bodyPr wrap="square">
            <a:spAutoFit/>
          </a:bodyPr>
          <a:lstStyle/>
          <a:p>
            <a:pPr lvl="0" algn="just" eaLnBrk="0" fontAlgn="base" hangingPunct="0">
              <a:spcBef>
                <a:spcPct val="0"/>
              </a:spcBef>
              <a:spcAft>
                <a:spcPct val="0"/>
              </a:spcAft>
            </a:pPr>
            <a:r>
              <a:rPr kumimoji="0" lang="ru-RU" altLang="ru-RU" b="0" i="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Театр – это средство эмоционально-эстетического воспитания детей в детском саду. Театрализованная деятельность позволяет формировать опыт социальных навыков поведения благодаря тому, что каждая сказка или литературное произведение для детей дошкольного возраста всегда имеют нравственную направленность (доброта, смелость, дружба и т. д.) . Благодаря театру ребенок познает мир не только умом, но и сердцем и выражает свое собственное отношение к добру и злу. Театрализованная деятельность помогает ребенку преодолеть робость, неуверенность в себе, застенчивость.</a:t>
            </a:r>
          </a:p>
          <a:p>
            <a:pPr lvl="0" algn="just" eaLnBrk="0" fontAlgn="base" hangingPunct="0">
              <a:spcBef>
                <a:spcPct val="0"/>
              </a:spcBef>
              <a:spcAft>
                <a:spcPct val="0"/>
              </a:spcAft>
            </a:pP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Постепенный переход ребенка от наблюдения театрализованной постановки взрослого к самостоятельной игровой деятельности; от имитации действий с передачей основных эмоций героя - к освоению роли в спектакле.</a:t>
            </a:r>
          </a:p>
          <a:p>
            <a:pPr lvl="0" algn="just" eaLnBrk="0" fontAlgn="base" hangingPunct="0">
              <a:spcBef>
                <a:spcPct val="0"/>
              </a:spcBef>
              <a:spcAft>
                <a:spcPct val="0"/>
              </a:spcAft>
            </a:pP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Именно поэтому чрезвычайно актуальной на сегодняшний день является проведение с детьми театральных постановок.  </a:t>
            </a:r>
            <a:r>
              <a:rPr kumimoji="0" lang="ru-RU" altLang="ru-RU" b="0" i="0" u="none" strike="noStrike" cap="none" normalizeH="0" baseline="0" dirty="0" smtClean="0">
                <a:ln>
                  <a:noFill/>
                </a:ln>
                <a:effectLst/>
                <a:latin typeface="Times New Roman" panose="02020603050405020304" pitchFamily="18" charset="0"/>
                <a:cs typeface="Times New Roman" panose="02020603050405020304" pitchFamily="18" charset="0"/>
              </a:rPr>
              <a:t> </a:t>
            </a:r>
          </a:p>
        </p:txBody>
      </p:sp>
      <p:pic>
        <p:nvPicPr>
          <p:cNvPr id="3" name="Рисунок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397512" y="656671"/>
            <a:ext cx="4101500" cy="5468667"/>
          </a:xfrm>
          <a:prstGeom prst="rect">
            <a:avLst/>
          </a:prstGeom>
        </p:spPr>
      </p:pic>
    </p:spTree>
    <p:extLst>
      <p:ext uri="{BB962C8B-B14F-4D97-AF65-F5344CB8AC3E}">
        <p14:creationId xmlns:p14="http://schemas.microsoft.com/office/powerpoint/2010/main" val="161701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9343" y="552090"/>
            <a:ext cx="6564702" cy="6586418"/>
          </a:xfrm>
          <a:prstGeom prst="rect">
            <a:avLst/>
          </a:prstGeom>
        </p:spPr>
        <p:txBody>
          <a:bodyPr wrap="square">
            <a:spAutoFit/>
          </a:bodyPr>
          <a:lstStyle/>
          <a:p>
            <a:pPr lvl="0" algn="ctr" eaLnBrk="0" fontAlgn="base" hangingPunct="0">
              <a:spcBef>
                <a:spcPct val="0"/>
              </a:spcBef>
              <a:spcAft>
                <a:spcPct val="0"/>
              </a:spcAft>
            </a:pPr>
            <a:r>
              <a:rPr lang="ru-RU" altLang="ru-RU" sz="2200" b="1" dirty="0" smtClean="0">
                <a:latin typeface="Times New Roman" panose="02020603050405020304" pitchFamily="18" charset="0"/>
                <a:cs typeface="Times New Roman" panose="02020603050405020304" pitchFamily="18" charset="0"/>
              </a:rPr>
              <a:t>З</a:t>
            </a:r>
            <a:r>
              <a:rPr kumimoji="0" lang="ru-RU" altLang="ru-RU" sz="2200" b="1" i="0" u="none" strike="noStrike" cap="none" normalizeH="0" baseline="0" dirty="0" smtClean="0">
                <a:ln>
                  <a:noFill/>
                </a:ln>
                <a:effectLst/>
                <a:latin typeface="Times New Roman" panose="02020603050405020304" pitchFamily="18" charset="0"/>
                <a:cs typeface="Times New Roman" panose="02020603050405020304" pitchFamily="18" charset="0"/>
              </a:rPr>
              <a:t>адачи</a:t>
            </a:r>
            <a:r>
              <a:rPr kumimoji="0" lang="ru-RU" altLang="ru-RU" sz="2200" b="1" i="0" u="none" strike="noStrike" cap="none" normalizeH="0" dirty="0" smtClean="0">
                <a:ln>
                  <a:noFill/>
                </a:ln>
                <a:effectLst/>
                <a:latin typeface="Times New Roman" panose="02020603050405020304" pitchFamily="18" charset="0"/>
                <a:cs typeface="Times New Roman" panose="02020603050405020304" pitchFamily="18" charset="0"/>
              </a:rPr>
              <a:t> развития речи, решаемые через театрализованную деятельность:</a:t>
            </a:r>
          </a:p>
          <a:p>
            <a:pPr eaLnBrk="0" fontAlgn="base" hangingPunct="0">
              <a:spcBef>
                <a:spcPct val="0"/>
              </a:spcBef>
              <a:spcAft>
                <a:spcPct val="0"/>
              </a:spcAft>
              <a:buFontTx/>
              <a:buChar char="•"/>
            </a:pP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 Обогащать словарь детей, активизировать его;</a:t>
            </a:r>
          </a:p>
          <a:p>
            <a:pPr lvl="0" eaLnBrk="0" fontAlgn="base" hangingPunct="0">
              <a:spcBef>
                <a:spcPct val="0"/>
              </a:spcBef>
              <a:spcAft>
                <a:spcPct val="0"/>
              </a:spcAft>
              <a:buFontTx/>
              <a:buChar char="•"/>
            </a:pP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 Упражнять в четком произношении слов, отрабатывать дикцию;</a:t>
            </a:r>
          </a:p>
          <a:p>
            <a:pPr lvl="0" eaLnBrk="0" fontAlgn="base" hangingPunct="0">
              <a:spcBef>
                <a:spcPct val="0"/>
              </a:spcBef>
              <a:spcAft>
                <a:spcPct val="0"/>
              </a:spcAft>
              <a:buFontTx/>
              <a:buChar char="•"/>
            </a:pP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 Развивать речевое дыхание и правильную артикуляцию; </a:t>
            </a:r>
          </a:p>
          <a:p>
            <a:pPr lvl="0" eaLnBrk="0" fontAlgn="base" hangingPunct="0">
              <a:spcBef>
                <a:spcPct val="0"/>
              </a:spcBef>
              <a:spcAft>
                <a:spcPct val="0"/>
              </a:spcAft>
              <a:buFontTx/>
              <a:buChar char="•"/>
            </a:pPr>
            <a:r>
              <a:rPr lang="ru-RU" altLang="ru-RU" sz="2200" dirty="0" smtClean="0">
                <a:latin typeface="Times New Roman" panose="02020603050405020304" pitchFamily="18" charset="0"/>
                <a:cs typeface="Times New Roman" panose="02020603050405020304" pitchFamily="18" charset="0"/>
              </a:rPr>
              <a:t> Развивать </a:t>
            </a: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разнообразную интонацию; </a:t>
            </a:r>
          </a:p>
          <a:p>
            <a:pPr lvl="0" eaLnBrk="0" fontAlgn="base" hangingPunct="0">
              <a:spcBef>
                <a:spcPct val="0"/>
              </a:spcBef>
              <a:spcAft>
                <a:spcPct val="0"/>
              </a:spcAft>
              <a:buFontTx/>
              <a:buChar char="•"/>
            </a:pPr>
            <a:r>
              <a:rPr lang="ru-RU" altLang="ru-RU" sz="2200" dirty="0">
                <a:latin typeface="Times New Roman" panose="02020603050405020304" pitchFamily="18" charset="0"/>
                <a:cs typeface="Times New Roman" panose="02020603050405020304" pitchFamily="18" charset="0"/>
              </a:rPr>
              <a:t> </a:t>
            </a:r>
            <a:r>
              <a:rPr lang="ru-RU" altLang="ru-RU" sz="2200" dirty="0" smtClean="0">
                <a:latin typeface="Times New Roman" panose="02020603050405020304" pitchFamily="18" charset="0"/>
                <a:cs typeface="Times New Roman" panose="02020603050405020304" pitchFamily="18" charset="0"/>
              </a:rPr>
              <a:t>Развивать </a:t>
            </a: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логику речи, связную образную речь, творческую фантазию;</a:t>
            </a:r>
          </a:p>
          <a:p>
            <a:pPr lvl="0" eaLnBrk="0" fontAlgn="base" hangingPunct="0">
              <a:spcBef>
                <a:spcPct val="0"/>
              </a:spcBef>
              <a:spcAft>
                <a:spcPct val="0"/>
              </a:spcAft>
              <a:buFontTx/>
              <a:buChar char="•"/>
            </a:pP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 Развивать образный строй речи.</a:t>
            </a:r>
          </a:p>
          <a:p>
            <a:pPr lvl="0" eaLnBrk="0" fontAlgn="base" hangingPunct="0">
              <a:spcBef>
                <a:spcPct val="0"/>
              </a:spcBef>
              <a:spcAft>
                <a:spcPct val="0"/>
              </a:spcAft>
            </a:pP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 Развить устойчивый интерес к театрально-игровой деятельности;</a:t>
            </a:r>
          </a:p>
          <a:p>
            <a:pPr lvl="0" eaLnBrk="0" fontAlgn="base" hangingPunct="0">
              <a:spcBef>
                <a:spcPct val="0"/>
              </a:spcBef>
              <a:spcAft>
                <a:spcPct val="0"/>
              </a:spcAft>
            </a:pP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 Совершенствовать диалогическую речь, ее грамотный строй;</a:t>
            </a:r>
          </a:p>
          <a:p>
            <a:pPr lvl="0" eaLnBrk="0" fontAlgn="base" hangingPunct="0">
              <a:spcBef>
                <a:spcPct val="0"/>
              </a:spcBef>
              <a:spcAft>
                <a:spcPct val="0"/>
              </a:spcAft>
            </a:pP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 Способствовать проявлению самостоятельности, активности в игре с персонажами.</a:t>
            </a:r>
          </a:p>
          <a:p>
            <a:pPr algn="just" eaLnBrk="0" fontAlgn="base" hangingPunct="0">
              <a:spcBef>
                <a:spcPct val="0"/>
              </a:spcBef>
              <a:spcAft>
                <a:spcPct val="0"/>
              </a:spcAft>
            </a:pPr>
            <a:r>
              <a:rPr kumimoji="0" lang="ru-RU" altLang="ru-RU" sz="1200" b="0" i="0" u="none" strike="noStrike" cap="none" normalizeH="0" baseline="0" dirty="0" smtClean="0">
                <a:ln>
                  <a:noFill/>
                </a:ln>
                <a:effectLst/>
                <a:latin typeface="Times New Roman" panose="02020603050405020304" pitchFamily="18" charset="0"/>
                <a:cs typeface="Times New Roman" panose="02020603050405020304" pitchFamily="18" charset="0"/>
              </a:rPr>
              <a:t> </a:t>
            </a:r>
            <a:endParaRPr kumimoji="0" lang="ru-RU" altLang="ru-RU"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kumimoji="0" lang="ru-RU" altLang="ru-RU"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kumimoji="0" lang="ru-RU" altLang="ru-RU" b="0" i="0" u="none" strike="noStrike" cap="none" normalizeH="0" baseline="0" dirty="0" smtClean="0">
                <a:ln>
                  <a:noFill/>
                </a:ln>
                <a:effectLst/>
                <a:latin typeface="Times New Roman" panose="02020603050405020304" pitchFamily="18" charset="0"/>
                <a:cs typeface="Times New Roman" panose="02020603050405020304" pitchFamily="18" charset="0"/>
              </a:rPr>
              <a:t>  </a:t>
            </a:r>
          </a:p>
        </p:txBody>
      </p:sp>
      <p:pic>
        <p:nvPicPr>
          <p:cNvPr id="3" name="Рисунок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306574" y="552090"/>
            <a:ext cx="4364966" cy="5819955"/>
          </a:xfrm>
          <a:prstGeom prst="rect">
            <a:avLst/>
          </a:prstGeom>
        </p:spPr>
      </p:pic>
    </p:spTree>
    <p:extLst>
      <p:ext uri="{BB962C8B-B14F-4D97-AF65-F5344CB8AC3E}">
        <p14:creationId xmlns:p14="http://schemas.microsoft.com/office/powerpoint/2010/main" val="1138629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33049" y="1836842"/>
            <a:ext cx="5952227" cy="3816429"/>
          </a:xfrm>
          <a:prstGeom prst="rect">
            <a:avLst/>
          </a:prstGeom>
        </p:spPr>
        <p:txBody>
          <a:bodyPr wrap="square">
            <a:spAutoFit/>
          </a:bodyPr>
          <a:lstStyle/>
          <a:p>
            <a:pPr lvl="0" algn="just" eaLnBrk="0" fontAlgn="base" hangingPunct="0">
              <a:spcBef>
                <a:spcPct val="0"/>
              </a:spcBef>
              <a:spcAft>
                <a:spcPct val="0"/>
              </a:spcAft>
            </a:pPr>
            <a:r>
              <a:rPr kumimoji="0" lang="ru-RU" altLang="ru-RU" sz="2800" b="1" i="0" u="none" strike="noStrike" cap="none" normalizeH="0" baseline="0" dirty="0" smtClean="0">
                <a:ln>
                  <a:noFill/>
                </a:ln>
                <a:effectLst/>
                <a:latin typeface="Times New Roman" panose="02020603050405020304" pitchFamily="18" charset="0"/>
                <a:cs typeface="Times New Roman" panose="02020603050405020304" pitchFamily="18" charset="0"/>
              </a:rPr>
              <a:t>Основные направления :</a:t>
            </a:r>
          </a:p>
          <a:p>
            <a:pPr lvl="0" algn="just" eaLnBrk="0" fontAlgn="base" hangingPunct="0">
              <a:spcBef>
                <a:spcPct val="0"/>
              </a:spcBef>
              <a:spcAft>
                <a:spcPct val="0"/>
              </a:spcAft>
            </a:pPr>
            <a:endParaRPr kumimoji="0" lang="ru-RU" altLang="ru-RU" sz="28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buFontTx/>
              <a:buChar char="•"/>
            </a:pPr>
            <a:r>
              <a:rPr kumimoji="0" lang="ru-RU" altLang="ru-RU" sz="2800" b="0" i="0" u="none" strike="noStrike" cap="none" normalizeH="0" baseline="0" dirty="0" smtClean="0">
                <a:ln>
                  <a:noFill/>
                </a:ln>
                <a:effectLst/>
                <a:latin typeface="Times New Roman" panose="02020603050405020304" pitchFamily="18" charset="0"/>
                <a:cs typeface="Times New Roman" panose="02020603050405020304" pitchFamily="18" charset="0"/>
              </a:rPr>
              <a:t> театральная игра</a:t>
            </a:r>
          </a:p>
          <a:p>
            <a:pPr lvl="0" algn="just" eaLnBrk="0" fontAlgn="base" hangingPunct="0">
              <a:spcBef>
                <a:spcPct val="0"/>
              </a:spcBef>
              <a:spcAft>
                <a:spcPct val="0"/>
              </a:spcAft>
              <a:buFontTx/>
              <a:buChar char="•"/>
            </a:pPr>
            <a:r>
              <a:rPr kumimoji="0" lang="ru-RU" altLang="ru-RU" sz="2800" b="0" i="0" u="none" strike="noStrike" cap="none" normalizeH="0" baseline="0" dirty="0" smtClean="0">
                <a:ln>
                  <a:noFill/>
                </a:ln>
                <a:effectLst/>
                <a:latin typeface="Times New Roman" panose="02020603050405020304" pitchFamily="18" charset="0"/>
                <a:cs typeface="Times New Roman" panose="02020603050405020304" pitchFamily="18" charset="0"/>
              </a:rPr>
              <a:t> ритмопластика</a:t>
            </a:r>
          </a:p>
          <a:p>
            <a:pPr lvl="0" algn="just" eaLnBrk="0" fontAlgn="base" hangingPunct="0">
              <a:spcBef>
                <a:spcPct val="0"/>
              </a:spcBef>
              <a:spcAft>
                <a:spcPct val="0"/>
              </a:spcAft>
              <a:buFontTx/>
              <a:buChar char="•"/>
            </a:pPr>
            <a:r>
              <a:rPr kumimoji="0" lang="ru-RU" altLang="ru-RU" sz="2800" b="0" i="0" u="none" strike="noStrike" cap="none" normalizeH="0" baseline="0" dirty="0" smtClean="0">
                <a:ln>
                  <a:noFill/>
                </a:ln>
                <a:effectLst/>
                <a:latin typeface="Times New Roman" panose="02020603050405020304" pitchFamily="18" charset="0"/>
                <a:cs typeface="Times New Roman" panose="02020603050405020304" pitchFamily="18" charset="0"/>
              </a:rPr>
              <a:t> культура и техника речи</a:t>
            </a:r>
          </a:p>
          <a:p>
            <a:pPr lvl="0" algn="just" eaLnBrk="0" fontAlgn="base" hangingPunct="0">
              <a:spcBef>
                <a:spcPct val="0"/>
              </a:spcBef>
              <a:spcAft>
                <a:spcPct val="0"/>
              </a:spcAft>
              <a:buFontTx/>
              <a:buChar char="•"/>
            </a:pPr>
            <a:r>
              <a:rPr kumimoji="0" lang="ru-RU" altLang="ru-RU" sz="2800" b="0" i="0" u="none" strike="noStrike" cap="none" normalizeH="0" baseline="0" dirty="0" smtClean="0">
                <a:ln>
                  <a:noFill/>
                </a:ln>
                <a:effectLst/>
                <a:latin typeface="Times New Roman" panose="02020603050405020304" pitchFamily="18" charset="0"/>
                <a:cs typeface="Times New Roman" panose="02020603050405020304" pitchFamily="18" charset="0"/>
              </a:rPr>
              <a:t> основы театральной культуры</a:t>
            </a:r>
          </a:p>
          <a:p>
            <a:pPr lvl="0" algn="just" eaLnBrk="0" fontAlgn="base" hangingPunct="0">
              <a:spcBef>
                <a:spcPct val="0"/>
              </a:spcBef>
              <a:spcAft>
                <a:spcPct val="0"/>
              </a:spcAft>
              <a:buFontTx/>
              <a:buChar char="•"/>
            </a:pPr>
            <a:r>
              <a:rPr kumimoji="0" lang="ru-RU" altLang="ru-RU" sz="2800" b="0" i="0" u="none" strike="noStrike" cap="none" normalizeH="0" baseline="0" dirty="0" smtClean="0">
                <a:ln>
                  <a:noFill/>
                </a:ln>
                <a:effectLst/>
                <a:latin typeface="Times New Roman" panose="02020603050405020304" pitchFamily="18" charset="0"/>
                <a:cs typeface="Times New Roman" panose="02020603050405020304" pitchFamily="18" charset="0"/>
              </a:rPr>
              <a:t> работа над спектаклем </a:t>
            </a:r>
            <a:endParaRPr kumimoji="0" lang="ru-RU" altLang="ru-RU" sz="2800" b="0" i="1" u="none" strike="noStrike" cap="none" normalizeH="0" baseline="0" dirty="0" smtClean="0">
              <a:ln>
                <a:noFill/>
              </a:ln>
              <a:effectLst/>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buFontTx/>
              <a:buChar char="•"/>
            </a:pPr>
            <a:endParaRPr lang="ru-RU" altLang="ru-RU" sz="2800" i="1" dirty="0" smtClean="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buFontTx/>
              <a:buChar char="•"/>
            </a:pPr>
            <a:endParaRPr kumimoji="0" lang="ru-RU" altLang="ru-RU" b="0" i="0" u="none" strike="noStrike" cap="none" normalizeH="0" baseline="0" dirty="0" smtClean="0">
              <a:ln>
                <a:noFill/>
              </a:ln>
              <a:effectLst/>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0631" y="376668"/>
            <a:ext cx="4128788" cy="6193182"/>
          </a:xfrm>
          <a:prstGeom prst="rect">
            <a:avLst/>
          </a:prstGeom>
        </p:spPr>
      </p:pic>
    </p:spTree>
    <p:extLst>
      <p:ext uri="{BB962C8B-B14F-4D97-AF65-F5344CB8AC3E}">
        <p14:creationId xmlns:p14="http://schemas.microsoft.com/office/powerpoint/2010/main" val="4116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9562" y="362308"/>
            <a:ext cx="3795622" cy="5847755"/>
          </a:xfrm>
          <a:prstGeom prst="rect">
            <a:avLst/>
          </a:prstGeom>
        </p:spPr>
        <p:txBody>
          <a:bodyPr wrap="square">
            <a:spAutoFit/>
          </a:bodyPr>
          <a:lstStyle/>
          <a:p>
            <a:pPr lvl="0" indent="222250" eaLnBrk="0" fontAlgn="base" hangingPunct="0">
              <a:spcBef>
                <a:spcPct val="0"/>
              </a:spcBef>
              <a:spcAft>
                <a:spcPct val="0"/>
              </a:spcAft>
            </a:pPr>
            <a:r>
              <a:rPr kumimoji="0" lang="ru-RU" altLang="ru-RU" sz="2200" b="0" i="0" u="none" strike="noStrike" cap="none" normalizeH="0" baseline="0" dirty="0" smtClean="0">
                <a:ln>
                  <a:noFill/>
                </a:ln>
                <a:effectLst/>
                <a:latin typeface="Times New Roman" panose="02020603050405020304" pitchFamily="18" charset="0"/>
                <a:cs typeface="Times New Roman" panose="02020603050405020304" pitchFamily="18" charset="0"/>
              </a:rPr>
              <a:t>Большую роль в развитии речи детей играет правильно организованная предметно-пространственная среда. Дети с удовольствием принимают участие в драматизации знакомых сказок, подбирают элементы костюмов, распределяют роли, но есть такие дети, которые волнуются, испытывают чувство страха перед выходом на импровизированную сцену. Преодолеть его помогает удачно подобранный костюм и соответствующие атрибуты.</a:t>
            </a:r>
          </a:p>
        </p:txBody>
      </p:sp>
      <p:pic>
        <p:nvPicPr>
          <p:cNvPr id="3" name="Рисунок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362755" y="284432"/>
            <a:ext cx="4518684" cy="3389013"/>
          </a:xfrm>
          <a:prstGeom prst="rect">
            <a:avLst/>
          </a:prstGeom>
        </p:spPr>
      </p:pic>
      <p:pic>
        <p:nvPicPr>
          <p:cNvPr id="5" name="Рисунок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61449" y="3286186"/>
            <a:ext cx="4801319" cy="3200879"/>
          </a:xfrm>
          <a:prstGeom prst="rect">
            <a:avLst/>
          </a:prstGeom>
        </p:spPr>
      </p:pic>
      <p:pic>
        <p:nvPicPr>
          <p:cNvPr id="4" name="Рисунок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445916" y="1578634"/>
            <a:ext cx="4278701" cy="3209026"/>
          </a:xfrm>
          <a:prstGeom prst="rect">
            <a:avLst/>
          </a:prstGeom>
        </p:spPr>
      </p:pic>
    </p:spTree>
    <p:extLst>
      <p:ext uri="{BB962C8B-B14F-4D97-AF65-F5344CB8AC3E}">
        <p14:creationId xmlns:p14="http://schemas.microsoft.com/office/powerpoint/2010/main" val="3072547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TM03457510[[fn=Савон]]</Template>
  <TotalTime>129</TotalTime>
  <Words>478</Words>
  <Application>Microsoft Office PowerPoint</Application>
  <PresentationFormat>Широкоэкранный</PresentationFormat>
  <Paragraphs>42</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Century Gothic</vt:lpstr>
      <vt:lpstr>Garamond</vt:lpstr>
      <vt:lpstr>Times New Roman</vt:lpstr>
      <vt:lpstr>Savon</vt:lpstr>
      <vt:lpstr>Развитие речи детей через театрализованную деятельность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Анна Носырева</dc:creator>
  <cp:lastModifiedBy>Анна Носырева</cp:lastModifiedBy>
  <cp:revision>14</cp:revision>
  <dcterms:created xsi:type="dcterms:W3CDTF">2015-11-28T11:42:14Z</dcterms:created>
  <dcterms:modified xsi:type="dcterms:W3CDTF">2015-12-19T09:16:27Z</dcterms:modified>
</cp:coreProperties>
</file>