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8" r:id="rId5"/>
    <p:sldId id="270" r:id="rId6"/>
    <p:sldId id="274" r:id="rId7"/>
    <p:sldId id="27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6EDC"/>
    <a:srgbClr val="602565"/>
    <a:srgbClr val="FF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30617-EC36-42C1-82CC-E038D0EC5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73E9-217C-46B2-AE41-46513C8A3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0CA63-756B-46E6-BD70-92CE0F623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0E8EE-AF89-40C1-9579-AE4E7B764A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B46CC-6C06-46F2-943E-689B30C04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A07FD-3D60-4CC0-95EC-D17F54B8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A77B2-BE0B-4A95-A365-BC7D0591B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46F3A-7D44-47A2-9941-522F13623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D117D-ED98-4FC6-870B-CADD86A5B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3CFD1-478B-4671-80B5-197AD74BE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5BBFD-D80C-4331-8DB0-A0833401B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B45FC3"/>
            </a:gs>
            <a:gs pos="0">
              <a:srgbClr val="602565"/>
            </a:gs>
            <a:gs pos="24000">
              <a:srgbClr val="CA6EDC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5AF6D2C-FF1A-4944-9B94-109B158D38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700808"/>
            <a:ext cx="5637010" cy="882119"/>
          </a:xfrm>
        </p:spPr>
        <p:txBody>
          <a:bodyPr>
            <a:normAutofit fontScale="25000" lnSpcReduction="20000"/>
          </a:bodyPr>
          <a:lstStyle/>
          <a:p>
            <a:r>
              <a:rPr lang="ru-RU" sz="16000" dirty="0">
                <a:latin typeface="Monotype Corsiva" panose="03010101010201010101" pitchFamily="66" charset="0"/>
              </a:rPr>
              <a:t>Помним, что </a:t>
            </a:r>
          </a:p>
          <a:p>
            <a:r>
              <a:rPr lang="ru-RU" sz="16000" dirty="0">
                <a:latin typeface="Monotype Corsiva" panose="03010101010201010101" pitchFamily="66" charset="0"/>
              </a:rPr>
              <a:t>Мы пришли сюда учиться, </a:t>
            </a:r>
          </a:p>
          <a:p>
            <a:r>
              <a:rPr lang="ru-RU" sz="16000" dirty="0">
                <a:latin typeface="Monotype Corsiva" panose="03010101010201010101" pitchFamily="66" charset="0"/>
              </a:rPr>
              <a:t>Не лениться, а трудиться. </a:t>
            </a:r>
          </a:p>
          <a:p>
            <a:r>
              <a:rPr lang="ru-RU" sz="16000" dirty="0">
                <a:latin typeface="Monotype Corsiva" panose="03010101010201010101" pitchFamily="66" charset="0"/>
              </a:rPr>
              <a:t>Слушаем внимательно, </a:t>
            </a:r>
          </a:p>
          <a:p>
            <a:r>
              <a:rPr lang="ru-RU" sz="16000" dirty="0">
                <a:latin typeface="Monotype Corsiva" panose="03010101010201010101" pitchFamily="66" charset="0"/>
              </a:rPr>
              <a:t>Работаем старательно!</a:t>
            </a:r>
          </a:p>
          <a:p>
            <a:endParaRPr lang="ru-RU" dirty="0"/>
          </a:p>
        </p:txBody>
      </p:sp>
      <p:pic>
        <p:nvPicPr>
          <p:cNvPr id="8" name="Picture 2" descr="Уралочка: Особенности детей 4-5 л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21" y="4653136"/>
            <a:ext cx="234297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5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6904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Monotype Corsiva" panose="03010101010201010101" pitchFamily="66" charset="0"/>
              </a:rPr>
              <a:t>Соедини слово и его значение.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>
            <a:hlinkClick r:id="" action="ppaction://macro?name=DragandDrop"/>
          </p:cNvPr>
          <p:cNvSpPr/>
          <p:nvPr/>
        </p:nvSpPr>
        <p:spPr>
          <a:xfrm>
            <a:off x="567120" y="1692097"/>
            <a:ext cx="18036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Гостиная 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3795" y="2344361"/>
            <a:ext cx="1377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Monotype Corsiva" panose="03010101010201010101" pitchFamily="66" charset="0"/>
                <a:hlinkClick r:id="" action="ppaction://macro?name=DragandDrop"/>
              </a:rPr>
              <a:t>Литера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3795" y="3050957"/>
            <a:ext cx="21515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Литература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3795" y="4068361"/>
            <a:ext cx="2478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Библиотекарь 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3795" y="4860449"/>
            <a:ext cx="14045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Диалог 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46410" y="5517232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буква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776" y="2276872"/>
            <a:ext cx="3815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письменное творчество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6227" y="4076412"/>
            <a:ext cx="26164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Monotype Corsiva" panose="03010101010201010101" pitchFamily="66" charset="0"/>
                <a:hlinkClick r:id="" action="ppaction://macro?name=DragandDrop"/>
              </a:rPr>
              <a:t>хранитель книг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76256" y="5661248"/>
            <a:ext cx="1576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Monotype Corsiva" panose="03010101010201010101" pitchFamily="66" charset="0"/>
                <a:hlinkClick r:id="" action="ppaction://macro?name=DragandDrop"/>
              </a:rPr>
              <a:t>комната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3948" y="1396246"/>
            <a:ext cx="34483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Monotype Corsiva" panose="03010101010201010101" pitchFamily="66" charset="0"/>
                <a:hlinkClick r:id="" action="ppaction://macro?name=DragandDrop"/>
              </a:rPr>
              <a:t>говорит один человек</a:t>
            </a:r>
            <a:endParaRPr lang="ru-RU" sz="32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2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76672"/>
            <a:ext cx="37981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Monotype Corsiva" panose="03010101010201010101" pitchFamily="66" charset="0"/>
              </a:rPr>
              <a:t>Забияка и воришка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Ношу я серое пальтишко,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На лету хватаю крошки.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Не пропущу и мелкой мошки.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Я весь день ловлю жучков,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Уплетаю червячков.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В теплый край не улетаю,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Здесь, под крышей, обитаю.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Чик-чирик! Не робей.</a:t>
            </a:r>
          </a:p>
          <a:p>
            <a:r>
              <a:rPr lang="ru-RU" sz="2800" b="1" dirty="0">
                <a:latin typeface="Monotype Corsiva" panose="03010101010201010101" pitchFamily="66" charset="0"/>
              </a:rPr>
              <a:t>Я бывалый…</a:t>
            </a:r>
          </a:p>
        </p:txBody>
      </p:sp>
      <p:pic>
        <p:nvPicPr>
          <p:cNvPr id="1026" name="Picture 2" descr="Ласточка - Ольга Владимировна Лазун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744" y="44624"/>
            <a:ext cx="3410744" cy="21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Оффис трах. Скачать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32" y="260648"/>
            <a:ext cx="1885626" cy="141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ультфильм Кукушка и скворец скачать торрент бесплатно. Скачать Кукушка и скворец (Владимир Полковников, Леонид Амальрик) 1949,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83132"/>
            <a:ext cx="1885626" cy="141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Ролики из категории &quot;Разное&quot; - Обучение и образование-сообщества по школьным предмета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747" y="5160237"/>
            <a:ext cx="1885626" cy="141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3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00717" y="116632"/>
            <a:ext cx="30412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Monotype Corsiva" panose="03010101010201010101" pitchFamily="66" charset="0"/>
              </a:rPr>
              <a:t>Тема урока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1268760"/>
            <a:ext cx="6596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Monotype Corsiva" panose="03010101010201010101" pitchFamily="66" charset="0"/>
              </a:rPr>
              <a:t> М. Горький «</a:t>
            </a:r>
            <a:r>
              <a:rPr lang="ru-RU" sz="4800" b="1" dirty="0" err="1" smtClean="0">
                <a:latin typeface="Monotype Corsiva" panose="03010101010201010101" pitchFamily="66" charset="0"/>
              </a:rPr>
              <a:t>Воробьишко</a:t>
            </a:r>
            <a:r>
              <a:rPr lang="ru-RU" sz="4800" b="1" dirty="0" smtClean="0">
                <a:latin typeface="Monotype Corsiva" panose="03010101010201010101" pitchFamily="66" charset="0"/>
              </a:rPr>
              <a:t>» 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87654" y="2420888"/>
            <a:ext cx="27542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Monotype Corsiva" panose="03010101010201010101" pitchFamily="66" charset="0"/>
              </a:rPr>
              <a:t>Цель урока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314" y="378904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b="1" dirty="0">
                <a:latin typeface="Monotype Corsiva" panose="03010101010201010101" pitchFamily="66" charset="0"/>
              </a:rPr>
              <a:t>учиться читать без </a:t>
            </a:r>
            <a:r>
              <a:rPr lang="ru-RU" sz="3600" b="1" dirty="0" smtClean="0">
                <a:latin typeface="Monotype Corsiva" panose="03010101010201010101" pitchFamily="66" charset="0"/>
              </a:rPr>
              <a:t>ошибок ;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b="1" dirty="0" smtClean="0">
                <a:latin typeface="Monotype Corsiva" panose="03010101010201010101" pitchFamily="66" charset="0"/>
              </a:rPr>
              <a:t>учиться </a:t>
            </a:r>
            <a:r>
              <a:rPr lang="ru-RU" sz="3600" b="1" dirty="0">
                <a:latin typeface="Monotype Corsiva" panose="03010101010201010101" pitchFamily="66" charset="0"/>
              </a:rPr>
              <a:t>читать выразительно, </a:t>
            </a:r>
            <a:r>
              <a:rPr lang="ru-RU" sz="3600" b="1" dirty="0" smtClean="0">
                <a:latin typeface="Monotype Corsiva" panose="03010101010201010101" pitchFamily="66" charset="0"/>
              </a:rPr>
              <a:t>бегло;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b="1" dirty="0" smtClean="0">
                <a:latin typeface="Monotype Corsiva" panose="03010101010201010101" pitchFamily="66" charset="0"/>
              </a:rPr>
              <a:t>находить </a:t>
            </a:r>
            <a:r>
              <a:rPr lang="ru-RU" sz="3600" b="1" dirty="0">
                <a:latin typeface="Monotype Corsiva" panose="03010101010201010101" pitchFamily="66" charset="0"/>
              </a:rPr>
              <a:t>ответы на вопросы во время выборочного </a:t>
            </a:r>
            <a:r>
              <a:rPr lang="ru-RU" sz="3600" b="1" dirty="0" smtClean="0">
                <a:latin typeface="Monotype Corsiva" panose="03010101010201010101" pitchFamily="66" charset="0"/>
              </a:rPr>
              <a:t>чтения.</a:t>
            </a:r>
            <a:endParaRPr lang="ru-RU" sz="36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43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0045" y="1773982"/>
            <a:ext cx="11721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Чадо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0045" y="2566070"/>
            <a:ext cx="2475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Чваниться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0045" y="3611141"/>
            <a:ext cx="10166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Чин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2487" y="4654302"/>
            <a:ext cx="2367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Божий мир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04541" y="1701974"/>
            <a:ext cx="29754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ребёнок, дитя.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20849" y="2566070"/>
            <a:ext cx="22894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гордиться.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51453" y="3430166"/>
            <a:ext cx="34692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обычай, порядок.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04541" y="4654302"/>
            <a:ext cx="44550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Monotype Corsiva" panose="03010101010201010101" pitchFamily="66" charset="0"/>
              </a:rPr>
              <a:t>мир окружающий нас.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00717" y="116632"/>
            <a:ext cx="44005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Monotype Corsiva" panose="03010101010201010101" pitchFamily="66" charset="0"/>
              </a:rPr>
              <a:t>Словарная работа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3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719" y="1772816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latin typeface="Monotype Corsiva" panose="03010101010201010101" pitchFamily="66" charset="0"/>
              </a:rPr>
              <a:t>1 </a:t>
            </a:r>
            <a:r>
              <a:rPr lang="ru-RU" sz="2800" b="1" u="sng" dirty="0" smtClean="0">
                <a:latin typeface="Monotype Corsiva" panose="03010101010201010101" pitchFamily="66" charset="0"/>
              </a:rPr>
              <a:t>группа  </a:t>
            </a:r>
            <a:r>
              <a:rPr lang="ru-RU" sz="2800" b="1" dirty="0">
                <a:latin typeface="Monotype Corsiva" panose="03010101010201010101" pitchFamily="66" charset="0"/>
              </a:rPr>
              <a:t>П</a:t>
            </a:r>
            <a:r>
              <a:rPr lang="ru-RU" sz="2800" b="1" dirty="0" smtClean="0">
                <a:latin typeface="Monotype Corsiva" panose="03010101010201010101" pitchFamily="66" charset="0"/>
              </a:rPr>
              <a:t>очему </a:t>
            </a:r>
            <a:r>
              <a:rPr lang="ru-RU" sz="2800" b="1" dirty="0">
                <a:latin typeface="Monotype Corsiva" panose="03010101010201010101" pitchFamily="66" charset="0"/>
              </a:rPr>
              <a:t>рассказ </a:t>
            </a:r>
            <a:r>
              <a:rPr lang="ru-RU" sz="2800" b="1" dirty="0" smtClean="0">
                <a:latin typeface="Monotype Corsiva" panose="03010101010201010101" pitchFamily="66" charset="0"/>
              </a:rPr>
              <a:t>называется </a:t>
            </a:r>
            <a:r>
              <a:rPr lang="ru-RU" sz="2800" b="1" dirty="0">
                <a:latin typeface="Monotype Corsiva" panose="03010101010201010101" pitchFamily="66" charset="0"/>
              </a:rPr>
              <a:t>«</a:t>
            </a:r>
            <a:r>
              <a:rPr lang="ru-RU" sz="2800" b="1" dirty="0" err="1">
                <a:latin typeface="Monotype Corsiva" panose="03010101010201010101" pitchFamily="66" charset="0"/>
              </a:rPr>
              <a:t>Воробьишко</a:t>
            </a:r>
            <a:r>
              <a:rPr lang="ru-RU" sz="2800" b="1" dirty="0" smtClean="0">
                <a:latin typeface="Monotype Corsiva" panose="03010101010201010101" pitchFamily="66" charset="0"/>
              </a:rPr>
              <a:t>»?</a:t>
            </a:r>
          </a:p>
          <a:p>
            <a:endParaRPr lang="ru-RU" sz="2800" b="1" dirty="0">
              <a:latin typeface="Monotype Corsiva" panose="03010101010201010101" pitchFamily="66" charset="0"/>
            </a:endParaRPr>
          </a:p>
          <a:p>
            <a:r>
              <a:rPr lang="ru-RU" sz="2800" b="1" u="sng" dirty="0">
                <a:latin typeface="Monotype Corsiva" panose="03010101010201010101" pitchFamily="66" charset="0"/>
              </a:rPr>
              <a:t>2 группа </a:t>
            </a:r>
            <a:r>
              <a:rPr lang="ru-RU" sz="2800" b="1" u="sng" dirty="0" smtClean="0">
                <a:latin typeface="Monotype Corsiva" panose="03010101010201010101" pitchFamily="66" charset="0"/>
              </a:rPr>
              <a:t> </a:t>
            </a:r>
            <a:r>
              <a:rPr lang="ru-RU" sz="2800" b="1" dirty="0" smtClean="0">
                <a:latin typeface="Monotype Corsiva" panose="03010101010201010101" pitchFamily="66" charset="0"/>
              </a:rPr>
              <a:t>Докажите, </a:t>
            </a:r>
            <a:r>
              <a:rPr lang="ru-RU" sz="2800" b="1" dirty="0">
                <a:latin typeface="Monotype Corsiva" panose="03010101010201010101" pitchFamily="66" charset="0"/>
              </a:rPr>
              <a:t>что речь в рассказе идёт о воробьиной семье</a:t>
            </a:r>
            <a:r>
              <a:rPr lang="ru-RU" sz="2800" b="1" dirty="0" smtClean="0">
                <a:latin typeface="Monotype Corsiva" panose="03010101010201010101" pitchFamily="66" charset="0"/>
              </a:rPr>
              <a:t>?</a:t>
            </a:r>
          </a:p>
          <a:p>
            <a:r>
              <a:rPr lang="ru-RU" sz="2800" b="1" dirty="0" smtClean="0">
                <a:latin typeface="Monotype Corsiva" panose="03010101010201010101" pitchFamily="66" charset="0"/>
              </a:rPr>
              <a:t> </a:t>
            </a:r>
            <a:endParaRPr lang="ru-RU" sz="2800" b="1" dirty="0">
              <a:latin typeface="Monotype Corsiva" panose="03010101010201010101" pitchFamily="66" charset="0"/>
            </a:endParaRPr>
          </a:p>
          <a:p>
            <a:r>
              <a:rPr lang="ru-RU" sz="2800" b="1" u="sng" dirty="0">
                <a:latin typeface="Monotype Corsiva" panose="03010101010201010101" pitchFamily="66" charset="0"/>
              </a:rPr>
              <a:t>3 группа</a:t>
            </a:r>
            <a:r>
              <a:rPr lang="ru-RU" sz="2800" b="1" u="sng" dirty="0" smtClean="0">
                <a:latin typeface="Monotype Corsiva" panose="03010101010201010101" pitchFamily="66" charset="0"/>
              </a:rPr>
              <a:t>  </a:t>
            </a:r>
            <a:r>
              <a:rPr lang="ru-RU" sz="2800" b="1" dirty="0">
                <a:latin typeface="Monotype Corsiva" panose="03010101010201010101" pitchFamily="66" charset="0"/>
              </a:rPr>
              <a:t>К</a:t>
            </a:r>
            <a:r>
              <a:rPr lang="ru-RU" sz="2800" b="1" dirty="0" smtClean="0">
                <a:latin typeface="Monotype Corsiva" panose="03010101010201010101" pitchFamily="66" charset="0"/>
              </a:rPr>
              <a:t>аким </a:t>
            </a:r>
            <a:r>
              <a:rPr lang="ru-RU" sz="2800" b="1" dirty="0">
                <a:latin typeface="Monotype Corsiva" panose="03010101010201010101" pitchFamily="66" charset="0"/>
              </a:rPr>
              <a:t>нам показан </a:t>
            </a:r>
            <a:r>
              <a:rPr lang="ru-RU" sz="2800" b="1" dirty="0" err="1" smtClean="0">
                <a:latin typeface="Monotype Corsiva" panose="03010101010201010101" pitchFamily="66" charset="0"/>
              </a:rPr>
              <a:t>воробьишка</a:t>
            </a:r>
            <a:r>
              <a:rPr lang="ru-RU" sz="2800" b="1" dirty="0" smtClean="0">
                <a:latin typeface="Monotype Corsiva" panose="03010101010201010101" pitchFamily="66" charset="0"/>
              </a:rPr>
              <a:t>? </a:t>
            </a:r>
          </a:p>
          <a:p>
            <a:endParaRPr lang="ru-RU" sz="2800" b="1" dirty="0">
              <a:latin typeface="Monotype Corsiva" panose="03010101010201010101" pitchFamily="66" charset="0"/>
            </a:endParaRPr>
          </a:p>
          <a:p>
            <a:r>
              <a:rPr lang="ru-RU" sz="2800" b="1" u="sng" dirty="0" smtClean="0">
                <a:latin typeface="Monotype Corsiva" panose="03010101010201010101" pitchFamily="66" charset="0"/>
              </a:rPr>
              <a:t>Задание </a:t>
            </a:r>
            <a:r>
              <a:rPr lang="ru-RU" sz="2800" b="1" u="sng" dirty="0">
                <a:latin typeface="Monotype Corsiva" panose="03010101010201010101" pitchFamily="66" charset="0"/>
              </a:rPr>
              <a:t>для всех: </a:t>
            </a:r>
            <a:r>
              <a:rPr lang="ru-RU" sz="2800" b="1" dirty="0">
                <a:latin typeface="Monotype Corsiva" panose="03010101010201010101" pitchFamily="66" charset="0"/>
              </a:rPr>
              <a:t>исследовать, использует ли автор в этом рассказе звуковой приём звукопись.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8640"/>
            <a:ext cx="85186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Monotype Corsiva" panose="03010101010201010101" pitchFamily="66" charset="0"/>
              </a:rPr>
              <a:t>Задания по прочитанному отрывку</a:t>
            </a:r>
            <a:endParaRPr lang="ru-RU" sz="48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599" y="5589240"/>
            <a:ext cx="8980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Monotype Corsiva" panose="03010101010201010101" pitchFamily="66" charset="0"/>
              </a:rPr>
              <a:t>испытываю </a:t>
            </a:r>
            <a:r>
              <a:rPr lang="ru-RU" sz="2400" b="1" dirty="0">
                <a:latin typeface="Monotype Corsiva" panose="03010101010201010101" pitchFamily="66" charset="0"/>
              </a:rPr>
              <a:t>трудности, но сам пытаюсь их преодолеть. </a:t>
            </a:r>
            <a:endParaRPr lang="ru-RU" sz="2400" b="1" dirty="0" smtClean="0">
              <a:latin typeface="Monotype Corsiva" panose="03010101010201010101" pitchFamily="66" charset="0"/>
            </a:endParaRPr>
          </a:p>
          <a:p>
            <a:pPr algn="ctr"/>
            <a:r>
              <a:rPr lang="ru-RU" sz="2400" b="1" dirty="0" smtClean="0">
                <a:latin typeface="Monotype Corsiva" panose="03010101010201010101" pitchFamily="66" charset="0"/>
              </a:rPr>
              <a:t>испытываю </a:t>
            </a:r>
            <a:r>
              <a:rPr lang="ru-RU" sz="2400" b="1" dirty="0">
                <a:latin typeface="Monotype Corsiva" panose="03010101010201010101" pitchFamily="66" charset="0"/>
              </a:rPr>
              <a:t>трудности, прошу помощи.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7594" y="1628800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Monotype Corsiva" panose="03010101010201010101" pitchFamily="66" charset="0"/>
              </a:rPr>
              <a:t>чувствую себя комфортно, трудностей не испытываю. </a:t>
            </a:r>
            <a:endParaRPr lang="ru-RU" sz="2400" dirty="0"/>
          </a:p>
        </p:txBody>
      </p:sp>
      <p:pic>
        <p:nvPicPr>
          <p:cNvPr id="1026" name="Picture 2" descr="Iconizer.net Sophistiq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6006"/>
            <a:ext cx="1512794" cy="151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7594" y="3645024"/>
            <a:ext cx="8696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Monotype Corsiva" panose="03010101010201010101" pitchFamily="66" charset="0"/>
              </a:rPr>
              <a:t>чувствую себя комфортно, трудностей не испытываю. </a:t>
            </a:r>
            <a:endParaRPr lang="ru-RU" sz="2400" dirty="0"/>
          </a:p>
        </p:txBody>
      </p:sp>
      <p:pic>
        <p:nvPicPr>
          <p:cNvPr id="1028" name="Picture 4" descr="Yellow Star clip art - vector clip art online, royalty free &amp; public dom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455" y="2219799"/>
            <a:ext cx="1479660" cy="14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tar Blue - JoBSPapa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98" y="4106689"/>
            <a:ext cx="1411973" cy="13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1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221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Dns</cp:lastModifiedBy>
  <cp:revision>45</cp:revision>
  <dcterms:created xsi:type="dcterms:W3CDTF">2010-04-23T03:00:43Z</dcterms:created>
  <dcterms:modified xsi:type="dcterms:W3CDTF">2015-06-02T19:56:47Z</dcterms:modified>
</cp:coreProperties>
</file>