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0" r:id="rId10"/>
    <p:sldId id="271" r:id="rId11"/>
    <p:sldId id="264" r:id="rId12"/>
    <p:sldId id="265" r:id="rId13"/>
    <p:sldId id="266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6904A-5EC1-4C37-AF50-467F924689D3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9F00-94F4-49C3-86B6-533FD9DB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9F00-94F4-49C3-86B6-533FD9DB5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57AE-AD40-4FF2-8217-4715FF9747F7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84E8-237C-4F78-BB37-D1D60D03E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9288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Использование нетрадиционных способов изображения в процессе знакомства с народно-прикладным искусством детей 5-7 лет.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50" y="4857760"/>
            <a:ext cx="5072130" cy="175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Воспитатель  ГБДОУ № 101 Калининского района г. Санкт- Петербурга                                                         Глазова Людмила Петровна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2292" name="Picture 4" descr="http://im6-tub-ru.yandex.net/i?id=2538947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7905">
            <a:off x="1003405" y="2501371"/>
            <a:ext cx="3893356" cy="259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429264"/>
            <a:ext cx="1071570" cy="1043737"/>
          </a:xfrm>
          <a:prstGeom prst="rect">
            <a:avLst/>
          </a:prstGeom>
          <a:noFill/>
        </p:spPr>
      </p:pic>
      <p:pic>
        <p:nvPicPr>
          <p:cNvPr id="1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1071570" cy="1043737"/>
          </a:xfrm>
          <a:prstGeom prst="rect">
            <a:avLst/>
          </a:prstGeom>
          <a:noFill/>
        </p:spPr>
      </p:pic>
      <p:pic>
        <p:nvPicPr>
          <p:cNvPr id="1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31306">
            <a:off x="6059888" y="2714508"/>
            <a:ext cx="1613546" cy="1571636"/>
          </a:xfrm>
          <a:prstGeom prst="rect">
            <a:avLst/>
          </a:prstGeom>
          <a:noFill/>
        </p:spPr>
      </p:pic>
      <p:pic>
        <p:nvPicPr>
          <p:cNvPr id="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996" y="2938458"/>
            <a:ext cx="1071570" cy="1043737"/>
          </a:xfrm>
          <a:prstGeom prst="rect">
            <a:avLst/>
          </a:prstGeom>
          <a:noFill/>
        </p:spPr>
      </p:pic>
      <p:pic>
        <p:nvPicPr>
          <p:cNvPr id="9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31306">
            <a:off x="6059888" y="2714509"/>
            <a:ext cx="161354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9486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пригодится для работы?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Учимся вырезать снежинки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Квадраты бумаги, карандаш ,                                    ножницы,                                                   клей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Мы будем рисовать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Цветной картон, гуашь, кисточки разных размеров, «</a:t>
            </a:r>
            <a:r>
              <a:rPr lang="ru-RU" dirty="0" err="1" smtClean="0"/>
              <a:t>ляпушки</a:t>
            </a:r>
            <a:r>
              <a:rPr lang="ru-RU" dirty="0" smtClean="0"/>
              <a:t>», ручка корректор</a:t>
            </a:r>
            <a:endParaRPr lang="ru-RU" dirty="0"/>
          </a:p>
        </p:txBody>
      </p:sp>
      <p:pic>
        <p:nvPicPr>
          <p:cNvPr id="8" name="Рисунок 7" descr="http://www.spr.ru/forum_img/60/2012-11/2399980/2976959.jpg"/>
          <p:cNvPicPr/>
          <p:nvPr/>
        </p:nvPicPr>
        <p:blipFill>
          <a:blip r:embed="rId3"/>
          <a:srcRect l="40727"/>
          <a:stretch>
            <a:fillRect/>
          </a:stretch>
        </p:blipFill>
        <p:spPr bwMode="auto">
          <a:xfrm rot="18542135">
            <a:off x="3886748" y="4163457"/>
            <a:ext cx="1907798" cy="189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Мои документы\Мои фотографии\2014-02-16, народные промыслы\народные промыслы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857628"/>
            <a:ext cx="2952771" cy="2214578"/>
          </a:xfrm>
          <a:prstGeom prst="rect">
            <a:avLst/>
          </a:prstGeom>
          <a:noFill/>
        </p:spPr>
      </p:pic>
      <p:pic>
        <p:nvPicPr>
          <p:cNvPr id="28675" name="Picture 3" descr="C:\Мои документы\Мои фотографии\2014-02-16, народные промыслы\народные промыслы 031.jpg"/>
          <p:cNvPicPr>
            <a:picLocks noChangeAspect="1" noChangeArrowheads="1"/>
          </p:cNvPicPr>
          <p:nvPr/>
        </p:nvPicPr>
        <p:blipFill>
          <a:blip r:embed="rId5" cstate="print"/>
          <a:srcRect l="11906" t="19844" r="13679" b="16656"/>
          <a:stretch>
            <a:fillRect/>
          </a:stretch>
        </p:blipFill>
        <p:spPr bwMode="auto">
          <a:xfrm>
            <a:off x="428596" y="3857628"/>
            <a:ext cx="3357586" cy="2148855"/>
          </a:xfrm>
          <a:prstGeom prst="rect">
            <a:avLst/>
          </a:prstGeom>
          <a:noFill/>
        </p:spPr>
      </p:pic>
      <p:pic>
        <p:nvPicPr>
          <p:cNvPr id="11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6143644"/>
            <a:ext cx="733406" cy="714356"/>
          </a:xfrm>
          <a:prstGeom prst="rect">
            <a:avLst/>
          </a:prstGeom>
          <a:noFill/>
        </p:spPr>
      </p:pic>
      <p:pic>
        <p:nvPicPr>
          <p:cNvPr id="12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3201">
            <a:off x="3500430" y="2500306"/>
            <a:ext cx="1071570" cy="1043737"/>
          </a:xfrm>
          <a:prstGeom prst="rect">
            <a:avLst/>
          </a:prstGeom>
          <a:noFill/>
        </p:spPr>
      </p:pic>
      <p:pic>
        <p:nvPicPr>
          <p:cNvPr id="13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0" y="857232"/>
            <a:ext cx="1071570" cy="104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929354" cy="8683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Снежинки танцуют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481" name="Picture 1" descr="C:\Мои документы\Мои фотографии\2014-02-16, народные промыслы\народные промыслы 029.jpg"/>
          <p:cNvPicPr>
            <a:picLocks noChangeAspect="1" noChangeArrowheads="1"/>
          </p:cNvPicPr>
          <p:nvPr/>
        </p:nvPicPr>
        <p:blipFill>
          <a:blip r:embed="rId2" cstate="print"/>
          <a:srcRect l="13395" t="3969" r="13679" b="22609"/>
          <a:stretch>
            <a:fillRect/>
          </a:stretch>
        </p:blipFill>
        <p:spPr bwMode="auto">
          <a:xfrm rot="19872569">
            <a:off x="1450616" y="4168235"/>
            <a:ext cx="1967940" cy="1485995"/>
          </a:xfrm>
          <a:prstGeom prst="rect">
            <a:avLst/>
          </a:prstGeom>
          <a:noFill/>
        </p:spPr>
      </p:pic>
      <p:pic>
        <p:nvPicPr>
          <p:cNvPr id="20482" name="Picture 2" descr="C:\Мои документы\Мои фотографии\2014-02-16, народные промыслы\народные промыслы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73069">
            <a:off x="6241935" y="2381024"/>
            <a:ext cx="1942478" cy="1456859"/>
          </a:xfrm>
          <a:prstGeom prst="rect">
            <a:avLst/>
          </a:prstGeom>
          <a:noFill/>
        </p:spPr>
      </p:pic>
      <p:pic>
        <p:nvPicPr>
          <p:cNvPr id="20483" name="Picture 3" descr="C:\Мои документы\Мои фотографии\2014-02-16, народные промыслы\народные промыслы 033.jpg"/>
          <p:cNvPicPr>
            <a:picLocks noChangeAspect="1" noChangeArrowheads="1"/>
          </p:cNvPicPr>
          <p:nvPr/>
        </p:nvPicPr>
        <p:blipFill>
          <a:blip r:embed="rId4" cstate="print"/>
          <a:srcRect l="12758" r="20900"/>
          <a:stretch>
            <a:fillRect/>
          </a:stretch>
        </p:blipFill>
        <p:spPr bwMode="auto">
          <a:xfrm rot="20663623">
            <a:off x="852936" y="2178894"/>
            <a:ext cx="1571636" cy="1776756"/>
          </a:xfrm>
          <a:prstGeom prst="rect">
            <a:avLst/>
          </a:prstGeom>
          <a:noFill/>
        </p:spPr>
      </p:pic>
      <p:pic>
        <p:nvPicPr>
          <p:cNvPr id="20485" name="Picture 5" descr="C:\Мои документы\Мои фотографии\2014-02-16, народные промыслы\народные промыслы 037.jpg"/>
          <p:cNvPicPr>
            <a:picLocks noChangeAspect="1" noChangeArrowheads="1"/>
          </p:cNvPicPr>
          <p:nvPr/>
        </p:nvPicPr>
        <p:blipFill>
          <a:blip r:embed="rId5" cstate="print"/>
          <a:srcRect l="736" t="26475" b="5867"/>
          <a:stretch>
            <a:fillRect/>
          </a:stretch>
        </p:blipFill>
        <p:spPr bwMode="auto">
          <a:xfrm rot="354076">
            <a:off x="4469977" y="4427350"/>
            <a:ext cx="3214197" cy="1643074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214290"/>
            <a:ext cx="1216350" cy="1184756"/>
          </a:xfrm>
          <a:prstGeom prst="rect">
            <a:avLst/>
          </a:prstGeom>
          <a:noFill/>
        </p:spPr>
      </p:pic>
      <p:pic>
        <p:nvPicPr>
          <p:cNvPr id="1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927650" y="5673244"/>
            <a:ext cx="1216350" cy="1184756"/>
          </a:xfrm>
          <a:prstGeom prst="rect">
            <a:avLst/>
          </a:prstGeom>
          <a:noFill/>
        </p:spPr>
      </p:pic>
      <p:pic>
        <p:nvPicPr>
          <p:cNvPr id="1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69034" flipH="1">
            <a:off x="7818700" y="1178617"/>
            <a:ext cx="922978" cy="899004"/>
          </a:xfrm>
          <a:prstGeom prst="rect">
            <a:avLst/>
          </a:prstGeom>
          <a:noFill/>
        </p:spPr>
      </p:pic>
      <p:pic>
        <p:nvPicPr>
          <p:cNvPr id="17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428992" y="3357562"/>
            <a:ext cx="1216350" cy="1184756"/>
          </a:xfrm>
          <a:prstGeom prst="rect">
            <a:avLst/>
          </a:prstGeom>
          <a:noFill/>
        </p:spPr>
      </p:pic>
      <p:pic>
        <p:nvPicPr>
          <p:cNvPr id="1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79261" flipH="1">
            <a:off x="103751" y="5179469"/>
            <a:ext cx="934217" cy="909951"/>
          </a:xfrm>
          <a:prstGeom prst="rect">
            <a:avLst/>
          </a:prstGeom>
          <a:noFill/>
        </p:spPr>
      </p:pic>
      <p:pic>
        <p:nvPicPr>
          <p:cNvPr id="4097" name="Picture 1" descr="C:\Мои документы\Мои фотографии\2014-02-16, народные промыслы\народные промыслы 050.jpg"/>
          <p:cNvPicPr>
            <a:picLocks noChangeAspect="1" noChangeArrowheads="1"/>
          </p:cNvPicPr>
          <p:nvPr/>
        </p:nvPicPr>
        <p:blipFill>
          <a:blip r:embed="rId7" cstate="print"/>
          <a:srcRect l="5953" t="10713" r="2966"/>
          <a:stretch>
            <a:fillRect/>
          </a:stretch>
        </p:blipFill>
        <p:spPr bwMode="auto">
          <a:xfrm>
            <a:off x="3357554" y="1500174"/>
            <a:ext cx="2525757" cy="1857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858048" cy="7143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 что похожа снежинка?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87957">
            <a:off x="8072462" y="214290"/>
            <a:ext cx="857256" cy="834990"/>
          </a:xfrm>
          <a:prstGeom prst="rect">
            <a:avLst/>
          </a:prstGeom>
          <a:noFill/>
        </p:spPr>
      </p:pic>
      <p:pic>
        <p:nvPicPr>
          <p:cNvPr id="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099991"/>
            <a:ext cx="778223" cy="758009"/>
          </a:xfrm>
          <a:prstGeom prst="rect">
            <a:avLst/>
          </a:prstGeom>
          <a:noFill/>
        </p:spPr>
      </p:pic>
      <p:pic>
        <p:nvPicPr>
          <p:cNvPr id="9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0" y="3071810"/>
            <a:ext cx="1071570" cy="1043737"/>
          </a:xfrm>
          <a:prstGeom prst="rect">
            <a:avLst/>
          </a:prstGeom>
          <a:noFill/>
        </p:spPr>
      </p:pic>
      <p:pic>
        <p:nvPicPr>
          <p:cNvPr id="10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6" y="3568196"/>
            <a:ext cx="781976" cy="761665"/>
          </a:xfrm>
          <a:prstGeom prst="rect">
            <a:avLst/>
          </a:prstGeom>
          <a:noFill/>
        </p:spPr>
      </p:pic>
      <p:pic>
        <p:nvPicPr>
          <p:cNvPr id="11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714348" cy="695793"/>
          </a:xfrm>
          <a:prstGeom prst="rect">
            <a:avLst/>
          </a:prstGeom>
          <a:noFill/>
        </p:spPr>
      </p:pic>
      <p:pic>
        <p:nvPicPr>
          <p:cNvPr id="3073" name="Picture 1" descr="C:\Мои документы\Мои результаты сканирования\2014-02 (фев)\сканирование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1748">
            <a:off x="6480901" y="1733656"/>
            <a:ext cx="1480898" cy="2036538"/>
          </a:xfrm>
          <a:prstGeom prst="rect">
            <a:avLst/>
          </a:prstGeom>
          <a:noFill/>
        </p:spPr>
      </p:pic>
      <p:pic>
        <p:nvPicPr>
          <p:cNvPr id="3074" name="Picture 2" descr="C:\Мои документы\Мои результаты сканирования\2014-02 (фев)\сканирование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52597" y="1333759"/>
            <a:ext cx="1297531" cy="1916113"/>
          </a:xfrm>
          <a:prstGeom prst="rect">
            <a:avLst/>
          </a:prstGeom>
          <a:noFill/>
        </p:spPr>
      </p:pic>
      <p:pic>
        <p:nvPicPr>
          <p:cNvPr id="3075" name="Picture 3" descr="C:\Мои документы\Мои результаты сканирования\2014-02 (фев)\сканирование0010.jpg"/>
          <p:cNvPicPr>
            <a:picLocks noChangeAspect="1" noChangeArrowheads="1"/>
          </p:cNvPicPr>
          <p:nvPr/>
        </p:nvPicPr>
        <p:blipFill>
          <a:blip r:embed="rId5" cstate="print"/>
          <a:srcRect r="6868" b="4254"/>
          <a:stretch>
            <a:fillRect/>
          </a:stretch>
        </p:blipFill>
        <p:spPr bwMode="auto">
          <a:xfrm rot="20560255">
            <a:off x="1313605" y="1865045"/>
            <a:ext cx="1288540" cy="1821730"/>
          </a:xfrm>
          <a:prstGeom prst="rect">
            <a:avLst/>
          </a:prstGeom>
          <a:noFill/>
        </p:spPr>
      </p:pic>
      <p:pic>
        <p:nvPicPr>
          <p:cNvPr id="3076" name="Picture 4" descr="C:\Мои документы\Мои результаты сканирования\2014-02 (фев)\сканирование0011.jpg"/>
          <p:cNvPicPr>
            <a:picLocks noChangeAspect="1" noChangeArrowheads="1"/>
          </p:cNvPicPr>
          <p:nvPr/>
        </p:nvPicPr>
        <p:blipFill>
          <a:blip r:embed="rId6" cstate="print"/>
          <a:srcRect r="7186" b="2429"/>
          <a:stretch>
            <a:fillRect/>
          </a:stretch>
        </p:blipFill>
        <p:spPr bwMode="auto">
          <a:xfrm rot="19744818">
            <a:off x="1126449" y="4354934"/>
            <a:ext cx="1371995" cy="1983470"/>
          </a:xfrm>
          <a:prstGeom prst="rect">
            <a:avLst/>
          </a:prstGeom>
          <a:noFill/>
        </p:spPr>
      </p:pic>
      <p:pic>
        <p:nvPicPr>
          <p:cNvPr id="3077" name="Picture 5" descr="C:\Мои документы\Мои результаты сканирования\2014-02 (фев)\сканирование0012.jpg"/>
          <p:cNvPicPr>
            <a:picLocks noChangeAspect="1" noChangeArrowheads="1"/>
          </p:cNvPicPr>
          <p:nvPr/>
        </p:nvPicPr>
        <p:blipFill>
          <a:blip r:embed="rId7" cstate="print"/>
          <a:srcRect r="9559" b="3223"/>
          <a:stretch>
            <a:fillRect/>
          </a:stretch>
        </p:blipFill>
        <p:spPr bwMode="auto">
          <a:xfrm rot="1527265">
            <a:off x="7150455" y="4266965"/>
            <a:ext cx="1359295" cy="2000264"/>
          </a:xfrm>
          <a:prstGeom prst="rect">
            <a:avLst/>
          </a:prstGeom>
          <a:noFill/>
        </p:spPr>
      </p:pic>
      <p:pic>
        <p:nvPicPr>
          <p:cNvPr id="3078" name="Picture 6" descr="C:\Мои документы\Мои результаты сканирования\2014-02 (фев)\сканирование0013.jpg"/>
          <p:cNvPicPr>
            <a:picLocks noChangeAspect="1" noChangeArrowheads="1"/>
          </p:cNvPicPr>
          <p:nvPr/>
        </p:nvPicPr>
        <p:blipFill>
          <a:blip r:embed="rId8" cstate="print"/>
          <a:srcRect r="9282" b="3425"/>
          <a:stretch>
            <a:fillRect/>
          </a:stretch>
        </p:blipFill>
        <p:spPr bwMode="auto">
          <a:xfrm rot="16200000">
            <a:off x="3923602" y="2791514"/>
            <a:ext cx="1308036" cy="1868627"/>
          </a:xfrm>
          <a:prstGeom prst="rect">
            <a:avLst/>
          </a:prstGeom>
          <a:noFill/>
        </p:spPr>
      </p:pic>
      <p:pic>
        <p:nvPicPr>
          <p:cNvPr id="3079" name="Picture 7" descr="C:\Мои документы\Мои результаты сканирования\2014-02 (фев)\сканирование0014.jpg"/>
          <p:cNvPicPr>
            <a:picLocks noChangeAspect="1" noChangeArrowheads="1"/>
          </p:cNvPicPr>
          <p:nvPr/>
        </p:nvPicPr>
        <p:blipFill>
          <a:blip r:embed="rId9" cstate="print"/>
          <a:srcRect r="8639" b="3089"/>
          <a:stretch>
            <a:fillRect/>
          </a:stretch>
        </p:blipFill>
        <p:spPr bwMode="auto">
          <a:xfrm>
            <a:off x="4303332" y="4618896"/>
            <a:ext cx="1240686" cy="180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143668" cy="9397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Мастерица кружевница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30765" flipH="1">
            <a:off x="7215267" y="3434316"/>
            <a:ext cx="1143008" cy="1113319"/>
          </a:xfrm>
          <a:prstGeom prst="rect">
            <a:avLst/>
          </a:prstGeom>
          <a:noFill/>
        </p:spPr>
      </p:pic>
      <p:pic>
        <p:nvPicPr>
          <p:cNvPr id="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642918"/>
            <a:ext cx="1152564" cy="1122627"/>
          </a:xfrm>
          <a:prstGeom prst="rect">
            <a:avLst/>
          </a:prstGeom>
          <a:noFill/>
        </p:spPr>
      </p:pic>
      <p:pic>
        <p:nvPicPr>
          <p:cNvPr id="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4267">
            <a:off x="2338893" y="5969145"/>
            <a:ext cx="693450" cy="785794"/>
          </a:xfrm>
          <a:prstGeom prst="rect">
            <a:avLst/>
          </a:prstGeom>
          <a:noFill/>
        </p:spPr>
      </p:pic>
      <p:pic>
        <p:nvPicPr>
          <p:cNvPr id="7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8070" flipH="1">
            <a:off x="116039" y="3977932"/>
            <a:ext cx="928694" cy="904572"/>
          </a:xfrm>
          <a:prstGeom prst="rect">
            <a:avLst/>
          </a:prstGeom>
          <a:noFill/>
        </p:spPr>
      </p:pic>
      <p:pic>
        <p:nvPicPr>
          <p:cNvPr id="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34278" y="0"/>
            <a:ext cx="1509722" cy="1470508"/>
          </a:xfrm>
          <a:prstGeom prst="rect">
            <a:avLst/>
          </a:prstGeom>
          <a:noFill/>
        </p:spPr>
      </p:pic>
      <p:pic>
        <p:nvPicPr>
          <p:cNvPr id="12" name="Рисунок 11" descr="http://im0-tub-ru.yandex.net/i?id=154475839-12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7200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3-tub-ru.yandex.net/i?id=464919072-12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857364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0-tub-ru.yandex.net/i?id=187045276-01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0024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6-tub-ru.yandex.net/i?id=215972469-11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643446"/>
            <a:ext cx="2305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im4-tub-ru.yandex.net/i?id=260752882-4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143380"/>
            <a:ext cx="1333500" cy="1428750"/>
          </a:xfrm>
          <a:prstGeom prst="rect">
            <a:avLst/>
          </a:prstGeom>
          <a:noFill/>
        </p:spPr>
      </p:pic>
      <p:pic>
        <p:nvPicPr>
          <p:cNvPr id="2053" name="Picture 5" descr="http://im7-tub-ru.yandex.net/i?id=7661930-4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3857628"/>
            <a:ext cx="1905000" cy="1428750"/>
          </a:xfrm>
          <a:prstGeom prst="rect">
            <a:avLst/>
          </a:prstGeom>
          <a:noFill/>
        </p:spPr>
      </p:pic>
      <p:pic>
        <p:nvPicPr>
          <p:cNvPr id="2057" name="Picture 9" descr="http://im6-tub-ru.yandex.net/i?id=55930785-69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2071678"/>
            <a:ext cx="1257300" cy="1428750"/>
          </a:xfrm>
          <a:prstGeom prst="rect">
            <a:avLst/>
          </a:prstGeom>
          <a:noFill/>
        </p:spPr>
      </p:pic>
      <p:pic>
        <p:nvPicPr>
          <p:cNvPr id="2059" name="Picture 11" descr="http://im4-tub-ru.yandex.net/i?id=138226252-60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2357430"/>
            <a:ext cx="1076325" cy="1428750"/>
          </a:xfrm>
          <a:prstGeom prst="rect">
            <a:avLst/>
          </a:prstGeom>
          <a:noFill/>
        </p:spPr>
      </p:pic>
      <p:pic>
        <p:nvPicPr>
          <p:cNvPr id="2061" name="Picture 13" descr="http://im4-tub-ru.yandex.net/i?id=335023083-24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1714488"/>
            <a:ext cx="800100" cy="1428750"/>
          </a:xfrm>
          <a:prstGeom prst="rect">
            <a:avLst/>
          </a:prstGeom>
          <a:noFill/>
        </p:spPr>
      </p:pic>
      <p:pic>
        <p:nvPicPr>
          <p:cNvPr id="22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357562"/>
            <a:ext cx="642942" cy="626242"/>
          </a:xfrm>
          <a:prstGeom prst="rect">
            <a:avLst/>
          </a:prstGeom>
          <a:noFill/>
        </p:spPr>
      </p:pic>
      <p:pic>
        <p:nvPicPr>
          <p:cNvPr id="23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32172">
            <a:off x="5255481" y="5682627"/>
            <a:ext cx="847025" cy="82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143668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5604" name="Picture 4" descr="http://im6-tub-ru.yandex.net/i?id=445524344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587" y="1490945"/>
            <a:ext cx="6020809" cy="4855491"/>
          </a:xfrm>
          <a:prstGeom prst="rect">
            <a:avLst/>
          </a:prstGeom>
          <a:noFill/>
        </p:spPr>
      </p:pic>
      <p:pic>
        <p:nvPicPr>
          <p:cNvPr id="25606" name="Picture 6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1466850" cy="1428750"/>
          </a:xfrm>
          <a:prstGeom prst="rect">
            <a:avLst/>
          </a:prstGeom>
          <a:noFill/>
        </p:spPr>
      </p:pic>
      <p:pic>
        <p:nvPicPr>
          <p:cNvPr id="25608" name="Picture 8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214950"/>
            <a:ext cx="1466850" cy="1428750"/>
          </a:xfrm>
          <a:prstGeom prst="rect">
            <a:avLst/>
          </a:prstGeom>
          <a:noFill/>
        </p:spPr>
      </p:pic>
      <p:pic>
        <p:nvPicPr>
          <p:cNvPr id="25610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7150" y="571480"/>
            <a:ext cx="14668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286280" cy="7143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Литература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err="1" smtClean="0">
                <a:solidFill>
                  <a:srgbClr val="0070C0"/>
                </a:solidFill>
              </a:rPr>
              <a:t>Богатеева</a:t>
            </a:r>
            <a:r>
              <a:rPr lang="ru-RU" sz="2800" b="1" dirty="0" smtClean="0">
                <a:solidFill>
                  <a:srgbClr val="0070C0"/>
                </a:solidFill>
              </a:rPr>
              <a:t> З.А. «Аппликация по мотивам народного орнамента в детском саду» М.Просвещение» 1982 г.                                 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Маханева</a:t>
            </a:r>
            <a:r>
              <a:rPr lang="ru-RU" sz="2800" b="1" dirty="0" smtClean="0">
                <a:solidFill>
                  <a:srgbClr val="0070C0"/>
                </a:solidFill>
              </a:rPr>
              <a:t> М.Д. «Приобщение детей истокам русской народной культуры» </a:t>
            </a:r>
            <a:r>
              <a:rPr lang="ru-RU" sz="2800" b="1" dirty="0" err="1" smtClean="0">
                <a:solidFill>
                  <a:srgbClr val="0070C0"/>
                </a:solidFill>
              </a:rPr>
              <a:t>С-Пб</a:t>
            </a:r>
            <a:r>
              <a:rPr lang="ru-RU" sz="2800" b="1" dirty="0" smtClean="0">
                <a:solidFill>
                  <a:srgbClr val="0070C0"/>
                </a:solidFill>
              </a:rPr>
              <a:t> «Детство-пресс» 1997 г.                     «Родник» </a:t>
            </a:r>
            <a:r>
              <a:rPr lang="ru-RU" sz="2800" b="1" dirty="0" err="1" smtClean="0">
                <a:solidFill>
                  <a:srgbClr val="0070C0"/>
                </a:solidFill>
              </a:rPr>
              <a:t>С-Пб</a:t>
            </a:r>
            <a:r>
              <a:rPr lang="ru-RU" sz="2800" b="1" dirty="0" smtClean="0">
                <a:solidFill>
                  <a:srgbClr val="0070C0"/>
                </a:solidFill>
              </a:rPr>
              <a:t> 1997 г.                                                             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Скоролупова</a:t>
            </a:r>
            <a:r>
              <a:rPr lang="ru-RU" sz="2800" b="1" dirty="0" smtClean="0">
                <a:solidFill>
                  <a:srgbClr val="0070C0"/>
                </a:solidFill>
              </a:rPr>
              <a:t> О.А. «Знакомство детей дошкольного возраста с русским народным декоративно прикладным искусством»  М. «Скрипторий» 2003 г.                                                                               «Народное искусство в воспитании детей» под редакцией Т.С. Комаровой , Москва 1997 г.                                                      М.А  </a:t>
            </a:r>
            <a:r>
              <a:rPr lang="ru-RU" sz="2800" b="1" dirty="0" err="1" smtClean="0">
                <a:solidFill>
                  <a:srgbClr val="0070C0"/>
                </a:solidFill>
              </a:rPr>
              <a:t>Гусакова</a:t>
            </a:r>
            <a:r>
              <a:rPr lang="ru-RU" sz="2800" b="1" dirty="0" smtClean="0">
                <a:solidFill>
                  <a:srgbClr val="0070C0"/>
                </a:solidFill>
              </a:rPr>
              <a:t> «Аппликация» М.«Просвещение»1987 г.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9193">
            <a:off x="7492082" y="138927"/>
            <a:ext cx="1071570" cy="1043737"/>
          </a:xfrm>
          <a:prstGeom prst="rect">
            <a:avLst/>
          </a:prstGeom>
          <a:noFill/>
        </p:spPr>
      </p:pic>
      <p:pic>
        <p:nvPicPr>
          <p:cNvPr id="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143644"/>
            <a:ext cx="733406" cy="714356"/>
          </a:xfrm>
          <a:prstGeom prst="rect">
            <a:avLst/>
          </a:prstGeom>
          <a:noFill/>
        </p:spPr>
      </p:pic>
      <p:pic>
        <p:nvPicPr>
          <p:cNvPr id="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58467">
            <a:off x="928662" y="357166"/>
            <a:ext cx="1071570" cy="1043737"/>
          </a:xfrm>
          <a:prstGeom prst="rect">
            <a:avLst/>
          </a:prstGeom>
          <a:noFill/>
        </p:spPr>
      </p:pic>
      <p:pic>
        <p:nvPicPr>
          <p:cNvPr id="7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286776" y="3643314"/>
            <a:ext cx="597224" cy="686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571480"/>
            <a:ext cx="4786346" cy="85725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 работы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3071834"/>
          </a:xfrm>
          <a:noFill/>
          <a:ln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Приобщать детей старшего дошкольного возраста к  миру художественно прикладного искусства, развивать интерес к русским народным промыслам, воспитывать бережное отношение к предметам народного творчества.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26434" y="1879080"/>
            <a:ext cx="1001562" cy="1146826"/>
          </a:xfrm>
          <a:prstGeom prst="rect">
            <a:avLst/>
          </a:prstGeom>
          <a:noFill/>
        </p:spPr>
      </p:pic>
      <p:pic>
        <p:nvPicPr>
          <p:cNvPr id="7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891">
            <a:off x="113895" y="5947320"/>
            <a:ext cx="713109" cy="816537"/>
          </a:xfrm>
          <a:prstGeom prst="rect">
            <a:avLst/>
          </a:prstGeom>
          <a:noFill/>
        </p:spPr>
      </p:pic>
      <p:pic>
        <p:nvPicPr>
          <p:cNvPr id="9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891">
            <a:off x="199289" y="164729"/>
            <a:ext cx="1247775" cy="1428750"/>
          </a:xfrm>
          <a:prstGeom prst="rect">
            <a:avLst/>
          </a:prstGeom>
          <a:noFill/>
        </p:spPr>
      </p:pic>
      <p:pic>
        <p:nvPicPr>
          <p:cNvPr id="8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146" y="6000768"/>
            <a:ext cx="604787" cy="692504"/>
          </a:xfrm>
          <a:prstGeom prst="rect">
            <a:avLst/>
          </a:prstGeom>
          <a:noFill/>
        </p:spPr>
      </p:pic>
      <p:pic>
        <p:nvPicPr>
          <p:cNvPr id="10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891">
            <a:off x="7343057" y="950521"/>
            <a:ext cx="1247775" cy="1428750"/>
          </a:xfrm>
          <a:prstGeom prst="rect">
            <a:avLst/>
          </a:prstGeom>
          <a:noFill/>
        </p:spPr>
      </p:pic>
      <p:pic>
        <p:nvPicPr>
          <p:cNvPr id="11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891">
            <a:off x="7343057" y="950522"/>
            <a:ext cx="1247775" cy="1428750"/>
          </a:xfrm>
          <a:prstGeom prst="rect">
            <a:avLst/>
          </a:prstGeom>
          <a:noFill/>
        </p:spPr>
      </p:pic>
      <p:pic>
        <p:nvPicPr>
          <p:cNvPr id="12" name="Picture 2" descr="http://im3-tub-ru.yandex.net/i?id=3800792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891">
            <a:off x="7495457" y="1102922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500726" cy="9397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работы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600200"/>
            <a:ext cx="7715304" cy="4543444"/>
          </a:xfrm>
          <a:noFill/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1. Расширять кругозор детей, формировать  целостную картину мира.                                              2. Развивать коммуникативные навыки речевого общения.                                                                                          3. Воспитывать  интерес  к русским народным промыслам.                                                                                  4. Развивать  способности  аналитического и эстетического восприятия изделий народно-прикладного искусства.                                                                      5. Развивать познавательно- исследовательские навыки детей.                                                                             6. Развивать творческие способности детей.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428604"/>
            <a:ext cx="1363036" cy="1327632"/>
          </a:xfrm>
          <a:prstGeom prst="rect">
            <a:avLst/>
          </a:prstGeom>
          <a:noFill/>
        </p:spPr>
      </p:pic>
      <p:pic>
        <p:nvPicPr>
          <p:cNvPr id="7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4722" flipH="1">
            <a:off x="7639258" y="354654"/>
            <a:ext cx="1033809" cy="1006956"/>
          </a:xfrm>
          <a:prstGeom prst="rect">
            <a:avLst/>
          </a:prstGeom>
          <a:noFill/>
        </p:spPr>
      </p:pic>
      <p:pic>
        <p:nvPicPr>
          <p:cNvPr id="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072462" y="5715016"/>
            <a:ext cx="806749" cy="785794"/>
          </a:xfrm>
          <a:prstGeom prst="rect">
            <a:avLst/>
          </a:prstGeom>
          <a:noFill/>
        </p:spPr>
      </p:pic>
      <p:pic>
        <p:nvPicPr>
          <p:cNvPr id="9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4000504"/>
            <a:ext cx="1026778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14340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Этапы работы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72032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b="1" u="sng" dirty="0" smtClean="0">
                <a:solidFill>
                  <a:srgbClr val="0070C0"/>
                </a:solidFill>
              </a:rPr>
              <a:t>1этап: </a:t>
            </a:r>
            <a:r>
              <a:rPr lang="ru-RU" b="1" dirty="0" smtClean="0">
                <a:solidFill>
                  <a:srgbClr val="0070C0"/>
                </a:solidFill>
              </a:rPr>
              <a:t>вызвать интерес к данной теме (сюрпризный момент)                                                       </a:t>
            </a:r>
            <a:r>
              <a:rPr lang="ru-RU" b="1" u="sng" dirty="0" smtClean="0">
                <a:solidFill>
                  <a:srgbClr val="0070C0"/>
                </a:solidFill>
              </a:rPr>
              <a:t>2 этап: </a:t>
            </a:r>
            <a:r>
              <a:rPr lang="ru-RU" b="1" dirty="0" smtClean="0">
                <a:solidFill>
                  <a:srgbClr val="0070C0"/>
                </a:solidFill>
              </a:rPr>
              <a:t>информационно-познавательная  деятельность «Снежная сказка»                                     </a:t>
            </a:r>
            <a:r>
              <a:rPr lang="ru-RU" b="1" u="sng" dirty="0" smtClean="0">
                <a:solidFill>
                  <a:srgbClr val="0070C0"/>
                </a:solidFill>
              </a:rPr>
              <a:t>3 этап: </a:t>
            </a:r>
            <a:r>
              <a:rPr lang="ru-RU" b="1" dirty="0" smtClean="0">
                <a:solidFill>
                  <a:srgbClr val="0070C0"/>
                </a:solidFill>
              </a:rPr>
              <a:t>опытно-исследовательская деятельность (опыты со снегом, исследование различных материалов поиск способов изображения)                              </a:t>
            </a:r>
            <a:r>
              <a:rPr lang="ru-RU" b="1" u="sng" dirty="0" smtClean="0">
                <a:solidFill>
                  <a:srgbClr val="0070C0"/>
                </a:solidFill>
              </a:rPr>
              <a:t>4 этап: </a:t>
            </a:r>
            <a:r>
              <a:rPr lang="ru-RU" b="1" dirty="0" smtClean="0">
                <a:solidFill>
                  <a:srgbClr val="0070C0"/>
                </a:solidFill>
              </a:rPr>
              <a:t>подготовка и оформление выставки «Волшебные снежинки»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55514">
            <a:off x="1265738" y="705768"/>
            <a:ext cx="986727" cy="961098"/>
          </a:xfrm>
          <a:prstGeom prst="rect">
            <a:avLst/>
          </a:prstGeom>
          <a:noFill/>
        </p:spPr>
      </p:pic>
      <p:pic>
        <p:nvPicPr>
          <p:cNvPr id="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69953">
            <a:off x="6813079" y="748571"/>
            <a:ext cx="979712" cy="954265"/>
          </a:xfrm>
          <a:prstGeom prst="rect">
            <a:avLst/>
          </a:prstGeom>
          <a:noFill/>
        </p:spPr>
      </p:pic>
      <p:pic>
        <p:nvPicPr>
          <p:cNvPr id="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49413">
            <a:off x="7633589" y="3706323"/>
            <a:ext cx="1137414" cy="11078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55514">
            <a:off x="1265737" y="705769"/>
            <a:ext cx="986727" cy="961098"/>
          </a:xfrm>
          <a:prstGeom prst="rect">
            <a:avLst/>
          </a:prstGeom>
          <a:noFill/>
        </p:spPr>
      </p:pic>
      <p:pic>
        <p:nvPicPr>
          <p:cNvPr id="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5857892"/>
            <a:ext cx="723936" cy="70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858048" cy="101122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«Волшебный   сундучок»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33564"/>
            <a:ext cx="1285884" cy="1252484"/>
          </a:xfrm>
          <a:prstGeom prst="rect">
            <a:avLst/>
          </a:prstGeom>
          <a:noFill/>
        </p:spPr>
      </p:pic>
      <p:pic>
        <p:nvPicPr>
          <p:cNvPr id="2056" name="Picture 8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35835">
            <a:off x="7215206" y="2928934"/>
            <a:ext cx="1466850" cy="1428750"/>
          </a:xfrm>
          <a:prstGeom prst="rect">
            <a:avLst/>
          </a:prstGeom>
          <a:noFill/>
        </p:spPr>
      </p:pic>
      <p:pic>
        <p:nvPicPr>
          <p:cNvPr id="205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7988" y="1643050"/>
            <a:ext cx="1150160" cy="1000132"/>
          </a:xfrm>
          <a:prstGeom prst="rect">
            <a:avLst/>
          </a:prstGeom>
          <a:noFill/>
        </p:spPr>
      </p:pic>
      <p:pic>
        <p:nvPicPr>
          <p:cNvPr id="10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84637">
            <a:off x="3729082" y="5694204"/>
            <a:ext cx="1026802" cy="1000132"/>
          </a:xfrm>
          <a:prstGeom prst="rect">
            <a:avLst/>
          </a:prstGeom>
          <a:noFill/>
        </p:spPr>
      </p:pic>
      <p:pic>
        <p:nvPicPr>
          <p:cNvPr id="11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1000132" cy="974155"/>
          </a:xfrm>
          <a:prstGeom prst="rect">
            <a:avLst/>
          </a:prstGeom>
          <a:noFill/>
        </p:spPr>
      </p:pic>
      <p:pic>
        <p:nvPicPr>
          <p:cNvPr id="12" name="Picture 6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143512"/>
            <a:ext cx="1466850" cy="1428750"/>
          </a:xfrm>
          <a:prstGeom prst="rect">
            <a:avLst/>
          </a:prstGeom>
          <a:noFill/>
        </p:spPr>
      </p:pic>
      <p:pic>
        <p:nvPicPr>
          <p:cNvPr id="13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7150" y="5429250"/>
            <a:ext cx="1466850" cy="1428750"/>
          </a:xfrm>
          <a:prstGeom prst="rect">
            <a:avLst/>
          </a:prstGeom>
          <a:noFill/>
        </p:spPr>
      </p:pic>
      <p:pic>
        <p:nvPicPr>
          <p:cNvPr id="8194" name="Picture 2" descr="http://im7-tub-ru.yandex.net/i?id=692593858-4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4246274" cy="3791316"/>
          </a:xfrm>
          <a:prstGeom prst="rect">
            <a:avLst/>
          </a:prstGeom>
          <a:noFill/>
        </p:spPr>
      </p:pic>
      <p:pic>
        <p:nvPicPr>
          <p:cNvPr id="14" name="Picture 6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2667">
            <a:off x="1071538" y="3500438"/>
            <a:ext cx="857255" cy="834989"/>
          </a:xfrm>
          <a:prstGeom prst="rect">
            <a:avLst/>
          </a:prstGeom>
          <a:noFill/>
        </p:spPr>
      </p:pic>
      <p:pic>
        <p:nvPicPr>
          <p:cNvPr id="15" name="Picture 6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2"/>
            <a:ext cx="14668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643602" cy="8683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«Снежная сказка»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957259" cy="932395"/>
          </a:xfrm>
          <a:prstGeom prst="rect">
            <a:avLst/>
          </a:prstGeom>
          <a:noFill/>
        </p:spPr>
      </p:pic>
      <p:pic>
        <p:nvPicPr>
          <p:cNvPr id="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14290"/>
            <a:ext cx="1393518" cy="1357322"/>
          </a:xfrm>
          <a:prstGeom prst="rect">
            <a:avLst/>
          </a:prstGeom>
          <a:noFill/>
        </p:spPr>
      </p:pic>
      <p:pic>
        <p:nvPicPr>
          <p:cNvPr id="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071570" cy="1043737"/>
          </a:xfrm>
          <a:prstGeom prst="rect">
            <a:avLst/>
          </a:prstGeom>
          <a:noFill/>
        </p:spPr>
      </p:pic>
      <p:pic>
        <p:nvPicPr>
          <p:cNvPr id="8" name="Рисунок 7" descr="http://im1-tub-ru.yandex.net/i?id=585812099-4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142507">
            <a:off x="1583271" y="4242112"/>
            <a:ext cx="2213618" cy="17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7-tub-ru.yandex.net/i?id=81655440-7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65171">
            <a:off x="5402623" y="4193844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6-tub-ru.yandex.net/i?id=124202764-09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753962">
            <a:off x="5626499" y="1612308"/>
            <a:ext cx="2720793" cy="17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0-tub-ru.yandex.net/i?id=128260937-55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9850455">
            <a:off x="1472055" y="1667770"/>
            <a:ext cx="19764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4-tub-ru.yandex.net/i?id=198163446-35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928934"/>
            <a:ext cx="2181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3358" y="438128"/>
            <a:ext cx="1071570" cy="1043737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500702"/>
            <a:ext cx="1071570" cy="1043737"/>
          </a:xfrm>
          <a:prstGeom prst="rect">
            <a:avLst/>
          </a:prstGeom>
          <a:noFill/>
        </p:spPr>
      </p:pic>
      <p:pic>
        <p:nvPicPr>
          <p:cNvPr id="1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1071570" cy="1043737"/>
          </a:xfrm>
          <a:prstGeom prst="rect">
            <a:avLst/>
          </a:prstGeom>
          <a:noFill/>
        </p:spPr>
      </p:pic>
      <p:pic>
        <p:nvPicPr>
          <p:cNvPr id="1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929066"/>
            <a:ext cx="1071570" cy="104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929486" cy="10112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«Расскажите нам - откуда появилось это чудо?»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Волгодские кружева - стихи детя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9695482">
            <a:off x="774670" y="4467792"/>
            <a:ext cx="2255603" cy="16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ultinfo.ru/decor/material/krugi/img/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530502">
            <a:off x="6207996" y="4438775"/>
            <a:ext cx="2104430" cy="177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114196765-5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468730">
            <a:off x="940721" y="2452444"/>
            <a:ext cx="1528447" cy="133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m2-tub-ru.yandex.net/i?id=55833426-6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785926"/>
            <a:ext cx="1590675" cy="1428750"/>
          </a:xfrm>
          <a:prstGeom prst="rect">
            <a:avLst/>
          </a:prstGeom>
          <a:noFill/>
        </p:spPr>
      </p:pic>
      <p:pic>
        <p:nvPicPr>
          <p:cNvPr id="21512" name="Picture 8" descr="http://im3-tub-ru.yandex.net/i?id=134081371-5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286256"/>
            <a:ext cx="2286000" cy="1428750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14282" y="1500174"/>
            <a:ext cx="1216350" cy="1184756"/>
          </a:xfrm>
          <a:prstGeom prst="rect">
            <a:avLst/>
          </a:prstGeom>
          <a:noFill/>
        </p:spPr>
      </p:pic>
      <p:pic>
        <p:nvPicPr>
          <p:cNvPr id="1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929585" y="3571877"/>
            <a:ext cx="810581" cy="789526"/>
          </a:xfrm>
          <a:prstGeom prst="rect">
            <a:avLst/>
          </a:prstGeom>
          <a:noFill/>
        </p:spPr>
      </p:pic>
      <p:pic>
        <p:nvPicPr>
          <p:cNvPr id="1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857620" y="5737258"/>
            <a:ext cx="857256" cy="834989"/>
          </a:xfrm>
          <a:prstGeom prst="rect">
            <a:avLst/>
          </a:prstGeom>
          <a:noFill/>
        </p:spPr>
      </p:pic>
      <p:pic>
        <p:nvPicPr>
          <p:cNvPr id="5122" name="Picture 2" descr="http://im3-tub-ru.yandex.net/i?id=382075282-0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0798" y="1643050"/>
            <a:ext cx="3352837" cy="241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00924" cy="78581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Январь развесил кружева…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im7-tub-ru.yandex.net/i?id=648297802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67240">
            <a:off x="926920" y="1751679"/>
            <a:ext cx="2129865" cy="15973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59" name="Picture 3" descr="C:\Мои документы\Мои результаты сканирования\2014-02 (фев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 l="7353" r="23713" b="65914"/>
          <a:stretch>
            <a:fillRect/>
          </a:stretch>
        </p:blipFill>
        <p:spPr bwMode="auto">
          <a:xfrm rot="1480888">
            <a:off x="6006580" y="1906456"/>
            <a:ext cx="2286015" cy="15544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0" name="Picture 4" descr="C:\Мои документы\Мои результаты сканирования\2014-02 (фев)\сканирование0002.jpg"/>
          <p:cNvPicPr>
            <a:picLocks noChangeAspect="1" noChangeArrowheads="1"/>
          </p:cNvPicPr>
          <p:nvPr/>
        </p:nvPicPr>
        <p:blipFill>
          <a:blip r:embed="rId4" cstate="print"/>
          <a:srcRect l="13235" r="17831" b="67251"/>
          <a:stretch>
            <a:fillRect/>
          </a:stretch>
        </p:blipFill>
        <p:spPr bwMode="auto">
          <a:xfrm>
            <a:off x="1142976" y="3786190"/>
            <a:ext cx="2386612" cy="15592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2" name="Picture 6" descr="http://im2-tub-ru.yandex.net/i?id=178519168-4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357298"/>
            <a:ext cx="2171715" cy="17145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4" name="Picture 8" descr="http://im0-tub-ru.yandex.net/i?id=46643385-2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000504"/>
            <a:ext cx="2571768" cy="14448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1142984"/>
            <a:ext cx="1071538" cy="1043706"/>
          </a:xfrm>
          <a:prstGeom prst="rect">
            <a:avLst/>
          </a:prstGeom>
          <a:noFill/>
        </p:spPr>
      </p:pic>
      <p:pic>
        <p:nvPicPr>
          <p:cNvPr id="9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15337" y="1571612"/>
            <a:ext cx="851508" cy="829390"/>
          </a:xfrm>
          <a:prstGeom prst="rect">
            <a:avLst/>
          </a:prstGeom>
          <a:noFill/>
        </p:spPr>
      </p:pic>
      <p:pic>
        <p:nvPicPr>
          <p:cNvPr id="10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615826" y="4117147"/>
            <a:ext cx="1509722" cy="147050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820725"/>
          <a:ext cx="8143634" cy="822960"/>
        </p:xfrm>
        <a:graphic>
          <a:graphicData uri="http://schemas.openxmlformats.org/drawingml/2006/table">
            <a:tbl>
              <a:tblPr/>
              <a:tblGrid>
                <a:gridCol w="8143634"/>
              </a:tblGrid>
              <a:tr h="68010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Наблюдения в природе, рассматривание иллюстраций, чтение стихов, сказок, рассказов о зиме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643602" cy="78581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Подарки снегурочке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5500702"/>
            <a:ext cx="5786478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                                                                                Поисково-экспериментальная                деятельность детей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C:\Мои документы\Мои фотографии\2014-02-25, народные промыслы\народные промыслы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1799635" cy="1349726"/>
          </a:xfrm>
          <a:prstGeom prst="rect">
            <a:avLst/>
          </a:prstGeom>
          <a:noFill/>
        </p:spPr>
      </p:pic>
      <p:pic>
        <p:nvPicPr>
          <p:cNvPr id="27651" name="Picture 3" descr="C:\Мои документы\Мои фотографии\2014-02-25, народные промыслы\народные промыслы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79025" y="1464455"/>
            <a:ext cx="2000261" cy="1500196"/>
          </a:xfrm>
          <a:prstGeom prst="rect">
            <a:avLst/>
          </a:prstGeom>
          <a:noFill/>
        </p:spPr>
      </p:pic>
      <p:pic>
        <p:nvPicPr>
          <p:cNvPr id="27652" name="Picture 4" descr="C:\Мои документы\Мои фотографии\2014-02-25, народные промыслы\народные промыслы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977" y="3429000"/>
            <a:ext cx="2190765" cy="1643074"/>
          </a:xfrm>
          <a:prstGeom prst="rect">
            <a:avLst/>
          </a:prstGeom>
          <a:noFill/>
        </p:spPr>
      </p:pic>
      <p:pic>
        <p:nvPicPr>
          <p:cNvPr id="27653" name="Picture 5" descr="C:\Мои документы\Мои фотографии\2014-02-25, народные промыслы\народные промыслы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429000"/>
            <a:ext cx="2228232" cy="1671174"/>
          </a:xfrm>
          <a:prstGeom prst="rect">
            <a:avLst/>
          </a:prstGeom>
          <a:noFill/>
        </p:spPr>
      </p:pic>
      <p:pic>
        <p:nvPicPr>
          <p:cNvPr id="27654" name="Picture 6" descr="C:\Мои документы\Мои фотографии\2014-02-25, народные промыслы\народные промыслы 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500174"/>
            <a:ext cx="2299670" cy="1724753"/>
          </a:xfrm>
          <a:prstGeom prst="rect">
            <a:avLst/>
          </a:prstGeom>
          <a:noFill/>
        </p:spPr>
      </p:pic>
      <p:pic>
        <p:nvPicPr>
          <p:cNvPr id="27655" name="Picture 7" descr="C:\Мои документы\Мои фотографии\2014-02-25, народные промыслы\народные промыслы 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357298"/>
            <a:ext cx="2405079" cy="1803810"/>
          </a:xfrm>
          <a:prstGeom prst="rect">
            <a:avLst/>
          </a:prstGeom>
          <a:noFill/>
        </p:spPr>
      </p:pic>
      <p:pic>
        <p:nvPicPr>
          <p:cNvPr id="12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2643182"/>
            <a:ext cx="631512" cy="615109"/>
          </a:xfrm>
          <a:prstGeom prst="rect">
            <a:avLst/>
          </a:prstGeom>
          <a:noFill/>
        </p:spPr>
      </p:pic>
      <p:pic>
        <p:nvPicPr>
          <p:cNvPr id="13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3500438"/>
            <a:ext cx="778198" cy="757985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871350">
            <a:off x="366714" y="5357826"/>
            <a:ext cx="704855" cy="686547"/>
          </a:xfrm>
          <a:prstGeom prst="rect">
            <a:avLst/>
          </a:prstGeom>
          <a:noFill/>
        </p:spPr>
      </p:pic>
      <p:pic>
        <p:nvPicPr>
          <p:cNvPr id="15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5715016"/>
            <a:ext cx="953435" cy="928670"/>
          </a:xfrm>
          <a:prstGeom prst="rect">
            <a:avLst/>
          </a:prstGeom>
          <a:noFill/>
        </p:spPr>
      </p:pic>
      <p:pic>
        <p:nvPicPr>
          <p:cNvPr id="16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214290"/>
            <a:ext cx="1071570" cy="1043737"/>
          </a:xfrm>
          <a:prstGeom prst="rect">
            <a:avLst/>
          </a:prstGeom>
          <a:noFill/>
        </p:spPr>
      </p:pic>
      <p:pic>
        <p:nvPicPr>
          <p:cNvPr id="17" name="Picture 10" descr="http://im3-tub-ru.yandex.net/i?id=79274435-3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089598">
            <a:off x="599691" y="178337"/>
            <a:ext cx="1071570" cy="104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352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нетрадиционных способов изображения в процессе знакомства с народно-прикладным искусством детей 5-7 лет. </vt:lpstr>
      <vt:lpstr>Цель работы</vt:lpstr>
      <vt:lpstr>Задачи работы</vt:lpstr>
      <vt:lpstr>Этапы работы</vt:lpstr>
      <vt:lpstr>«Волшебный   сундучок»</vt:lpstr>
      <vt:lpstr>«Снежная сказка»</vt:lpstr>
      <vt:lpstr>«Расскажите нам - откуда появилось это чудо?»</vt:lpstr>
      <vt:lpstr>Январь развесил кружева… </vt:lpstr>
      <vt:lpstr>    Подарки снегурочке</vt:lpstr>
      <vt:lpstr>Что пригодится для работы?</vt:lpstr>
      <vt:lpstr>Снежинки танцуют</vt:lpstr>
      <vt:lpstr>На что похожа снежинка?</vt:lpstr>
      <vt:lpstr>Мастерица кружевница</vt:lpstr>
      <vt:lpstr>Спасибо за внимание</vt:lpstr>
      <vt:lpstr>Литература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66</cp:revision>
  <dcterms:created xsi:type="dcterms:W3CDTF">2014-02-24T15:21:11Z</dcterms:created>
  <dcterms:modified xsi:type="dcterms:W3CDTF">2015-01-01T18:41:48Z</dcterms:modified>
</cp:coreProperties>
</file>