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6" r:id="rId8"/>
    <p:sldId id="261" r:id="rId9"/>
    <p:sldId id="263" r:id="rId10"/>
    <p:sldId id="269" r:id="rId11"/>
    <p:sldId id="262" r:id="rId12"/>
    <p:sldId id="270" r:id="rId13"/>
    <p:sldId id="271" r:id="rId14"/>
    <p:sldId id="265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587FE86-2A5C-4C80-BCD5-4CEDB7F358C8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43016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43017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8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9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3020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43021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22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23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24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25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3026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43027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3030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43031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32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33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34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35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3036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37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54E4F-09B4-4803-BF35-3938FDE2BE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08AB-F97E-4129-B1BD-78E2EF9CB8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FB1AA-85DB-4573-9060-0E93C51B6D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18DF6-25D7-42CF-8BEF-49D7585459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4B928-3E0C-487C-92FC-183F4C4A25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65708-12D8-4396-B8C4-C03508D54D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775A0-248E-4D1B-8F94-89CDA31F67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97E02-2C95-49AD-AC7F-34B683BD72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2BD92-A97B-420D-8ED5-BDF57EC427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E31CE-1BFD-4395-B7CE-3C1A6CBECE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946907-986A-47C6-BA25-710D2BF0A4E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199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199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99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200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200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200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0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0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200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1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01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2012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201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1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1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1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1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1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1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2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4202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202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2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202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202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202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2027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202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2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3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3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3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3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3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3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203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Здравствуйте ребята!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8435" name="AutoShape 3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8436" name="Picture 4" descr="%D0%94%D0%B5%D1%80%D0%B5%D0%B2%D0%BE-%D0%B6%D0%B5%D0%BB%D0%B0%D0%BD%D0%B8%D0%B9-%D0%A6%D0%B2%D0%B5%D1%82%D0%BD%D0%BE%D0%B5-%D0%9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1779588" cy="2514600"/>
          </a:xfrm>
          <a:prstGeom prst="rect">
            <a:avLst/>
          </a:prstGeom>
          <a:noFill/>
        </p:spPr>
      </p:pic>
      <p:pic>
        <p:nvPicPr>
          <p:cNvPr id="18437" name="Picture 5" descr="clipart-zelenoe-dere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057400"/>
            <a:ext cx="2062163" cy="2552700"/>
          </a:xfrm>
          <a:prstGeom prst="rect">
            <a:avLst/>
          </a:prstGeom>
          <a:noFill/>
        </p:spPr>
      </p:pic>
      <p:pic>
        <p:nvPicPr>
          <p:cNvPr id="18438" name="Picture 6" descr="depositphotos_5209939-Spring-tree-green-with-birds-for-your-desig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267200"/>
            <a:ext cx="2438400" cy="2438400"/>
          </a:xfrm>
          <a:prstGeom prst="rect">
            <a:avLst/>
          </a:prstGeom>
          <a:noFill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52400"/>
            <a:ext cx="1577975" cy="1843088"/>
          </a:xfrm>
          <a:prstGeom prst="rect">
            <a:avLst/>
          </a:prstGeom>
          <a:noFill/>
        </p:spPr>
      </p:pic>
      <p:pic>
        <p:nvPicPr>
          <p:cNvPr id="18440" name="Picture 8" descr="ANd9GcQHAqYikCQo4Yu0MozDfKQ-RNHw3XHjUfkGE4vD1xOiKVS5bwk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2667000"/>
            <a:ext cx="1828800" cy="90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14 0.08935 C -0.10521 0.14792 -0.16528 0.20672 -0.18264 0.26435 C -0.2 0.32199 -0.17535 0.41019 -0.14896 0.43588 C -0.12257 0.46158 -0.04653 0.44352 -0.02396 0.41922 C -0.00139 0.39491 -0.03038 0.33426 -0.01406 0.28935 C 0.0026 0.24445 0.03281 0.17338 0.07483 0.14931 C 0.11684 0.12523 0.20017 0.10926 0.23854 0.14422 C 0.27691 0.17917 0.30052 0.31505 0.30469 0.35926 C 0.3092 0.40347 0.27188 0.4 0.26476 0.40926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9" name="Picture 5" descr="0_1ba94_659ffa18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Получилось?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Гоша катается на катке.</a:t>
            </a:r>
            <a:r>
              <a:rPr lang="en-US" sz="2000"/>
              <a:t>                   </a:t>
            </a:r>
          </a:p>
          <a:p>
            <a:pPr>
              <a:lnSpc>
                <a:spcPct val="80000"/>
              </a:lnSpc>
            </a:pPr>
            <a:r>
              <a:rPr lang="ru-RU" sz="2000"/>
              <a:t>Коля любит есть галеты.</a:t>
            </a:r>
          </a:p>
          <a:p>
            <a:pPr>
              <a:lnSpc>
                <a:spcPct val="80000"/>
              </a:lnSpc>
            </a:pPr>
            <a:r>
              <a:rPr lang="ru-RU" sz="2000"/>
              <a:t>У Кати в косе голубой бантик.</a:t>
            </a:r>
          </a:p>
          <a:p>
            <a:pPr>
              <a:lnSpc>
                <a:spcPct val="80000"/>
              </a:lnSpc>
            </a:pPr>
            <a:r>
              <a:rPr lang="ru-RU" sz="2000"/>
              <a:t>Пол выложен голубой плиткой.</a:t>
            </a:r>
          </a:p>
          <a:p>
            <a:pPr>
              <a:lnSpc>
                <a:spcPct val="80000"/>
              </a:lnSpc>
            </a:pPr>
            <a:r>
              <a:rPr lang="ru-RU" sz="2000"/>
              <a:t>Крупная гусеница сидит на кусте.</a:t>
            </a:r>
            <a:r>
              <a:rPr lang="en-US" sz="2000"/>
              <a:t>     </a:t>
            </a:r>
          </a:p>
          <a:p>
            <a:pPr>
              <a:lnSpc>
                <a:spcPct val="80000"/>
              </a:lnSpc>
            </a:pPr>
            <a:r>
              <a:rPr lang="ru-RU" sz="2000"/>
              <a:t>Галя купила кабачки, капусту, огурцы.</a:t>
            </a:r>
            <a:r>
              <a:rPr lang="en-US" sz="2000"/>
              <a:t>       </a:t>
            </a:r>
          </a:p>
          <a:p>
            <a:pPr>
              <a:lnSpc>
                <a:spcPct val="80000"/>
              </a:lnSpc>
            </a:pPr>
            <a:r>
              <a:rPr lang="ru-RU" sz="2000"/>
              <a:t>Мама купила попугая.</a:t>
            </a:r>
            <a:r>
              <a:rPr lang="en-US" sz="2000"/>
              <a:t>  </a:t>
            </a:r>
          </a:p>
          <a:p>
            <a:pPr>
              <a:lnSpc>
                <a:spcPct val="80000"/>
              </a:lnSpc>
            </a:pPr>
            <a:r>
              <a:rPr lang="ru-RU" sz="2000"/>
              <a:t>Катя пасла гусей.</a:t>
            </a:r>
          </a:p>
          <a:p>
            <a:pPr>
              <a:lnSpc>
                <a:spcPct val="80000"/>
              </a:lnSpc>
            </a:pPr>
            <a:r>
              <a:rPr lang="ru-RU" sz="2000"/>
              <a:t>У Кати на полке нитки, иголки.</a:t>
            </a:r>
          </a:p>
          <a:p>
            <a:pPr>
              <a:lnSpc>
                <a:spcPct val="80000"/>
              </a:lnSpc>
            </a:pPr>
            <a:r>
              <a:rPr lang="ru-RU" sz="2000"/>
              <a:t>Голубь клюет клюкву.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0483" name="AutoShape 3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20484" name="Picture 4" descr="%D0%94%D0%B5%D1%80%D0%B5%D0%B2%D0%BE-%D0%B6%D0%B5%D0%BB%D0%B0%D0%BD%D0%B8%D0%B9-%D0%A6%D0%B2%D0%B5%D1%82%D0%BD%D0%BE%D0%B5-%D0%9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1779588" cy="2514600"/>
          </a:xfrm>
          <a:prstGeom prst="rect">
            <a:avLst/>
          </a:prstGeom>
          <a:noFill/>
        </p:spPr>
      </p:pic>
      <p:pic>
        <p:nvPicPr>
          <p:cNvPr id="20485" name="Picture 5" descr="clipart-zelenoe-dere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057400"/>
            <a:ext cx="2062163" cy="2552700"/>
          </a:xfrm>
          <a:prstGeom prst="rect">
            <a:avLst/>
          </a:prstGeom>
          <a:noFill/>
        </p:spPr>
      </p:pic>
      <p:pic>
        <p:nvPicPr>
          <p:cNvPr id="20486" name="Picture 6" descr="depositphotos_5209939-Spring-tree-green-with-birds-for-your-desig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267200"/>
            <a:ext cx="2438400" cy="2438400"/>
          </a:xfrm>
          <a:prstGeom prst="rect">
            <a:avLst/>
          </a:prstGeom>
          <a:noFill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52400"/>
            <a:ext cx="1577975" cy="1843088"/>
          </a:xfrm>
          <a:prstGeom prst="rect">
            <a:avLst/>
          </a:prstGeom>
          <a:noFill/>
        </p:spPr>
      </p:pic>
      <p:pic>
        <p:nvPicPr>
          <p:cNvPr id="20488" name="Picture 8" descr="ANd9GcQHAqYikCQo4Yu0MozDfKQ-RNHw3XHjUfkGE4vD1xOiKVS5bwk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5105400"/>
            <a:ext cx="1828800" cy="90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24 -0.08056 C -0.13212 -0.1463 -0.22483 -0.21227 -0.27917 -0.26898 C -0.33351 -0.32593 -0.36823 -0.40602 -0.36545 -0.42222 C -0.36268 -0.43866 -0.25139 -0.40509 -0.26285 -0.36759 C -0.27431 -0.32986 -0.42917 -0.2294 -0.4342 -0.19722 C -0.43924 -0.16528 -0.34254 -0.1507 -0.29289 -0.17431 C -0.24323 -0.19746 -0.16563 -0.26991 -0.13664 -0.33727 C -0.10764 -0.40463 -0.12483 -0.51621 -0.1191 -0.57917 C -0.11337 -0.6419 -0.13143 -0.68357 -0.10174 -0.71574 C -0.07205 -0.74792 0.01389 -0.7838 0.05955 -0.77222 C 0.10521 -0.76065 0.16805 -0.67963 0.17205 -0.6456 C 0.17604 -0.61158 0.10607 -0.58866 0.08333 -0.56736 C 0.06059 -0.5463 0.04375 -0.52709 0.03576 -0.51898 " pathEditMode="relative" ptsTypes="aaaaaaaaaaaaA">
                                      <p:cBhvr>
                                        <p:cTn id="6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6781800" cy="990600"/>
          </a:xfrm>
        </p:spPr>
        <p:txBody>
          <a:bodyPr/>
          <a:lstStyle/>
          <a:p>
            <a:r>
              <a:rPr lang="ru-RU" sz="4000"/>
              <a:t>Кукушка прилетела в теплые края!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1" name="Picture 5" descr="cold_summer_coast_sprengben_nc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2296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/>
              <a:t>Спасибо за урок!</a:t>
            </a:r>
          </a:p>
        </p:txBody>
      </p:sp>
      <p:pic>
        <p:nvPicPr>
          <p:cNvPr id="21509" name="Picture 5" descr="13164595794026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0"/>
            <a:ext cx="5867400" cy="4684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Отгадайте загадки</a:t>
            </a:r>
          </a:p>
        </p:txBody>
      </p:sp>
      <p:pic>
        <p:nvPicPr>
          <p:cNvPr id="6149" name="Picture 5" descr="523414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05000"/>
            <a:ext cx="2784475" cy="3114675"/>
          </a:xfrm>
          <a:prstGeom prst="rect">
            <a:avLst/>
          </a:prstGeom>
          <a:noFill/>
        </p:spPr>
      </p:pic>
      <p:pic>
        <p:nvPicPr>
          <p:cNvPr id="6151" name="Picture 7" descr="9b4d2bea0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133600"/>
            <a:ext cx="4038600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447800"/>
            <a:ext cx="2333625" cy="3305175"/>
          </a:xfrm>
          <a:prstGeom prst="rect">
            <a:avLst/>
          </a:prstGeom>
          <a:noFill/>
        </p:spPr>
      </p:pic>
      <p:pic>
        <p:nvPicPr>
          <p:cNvPr id="7181" name="Picture 13" descr="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447800"/>
            <a:ext cx="2386013" cy="3276600"/>
          </a:xfrm>
          <a:prstGeom prst="rect">
            <a:avLst/>
          </a:prstGeom>
          <a:noFill/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524000" y="4879975"/>
            <a:ext cx="1743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latin typeface="Arial" charset="0"/>
              </a:rPr>
              <a:t>Согласный</a:t>
            </a:r>
          </a:p>
          <a:p>
            <a:r>
              <a:rPr lang="ru-RU" sz="2400">
                <a:latin typeface="Arial" charset="0"/>
              </a:rPr>
              <a:t>Твердый</a:t>
            </a:r>
          </a:p>
          <a:p>
            <a:r>
              <a:rPr lang="ru-RU" sz="2400">
                <a:latin typeface="Arial" charset="0"/>
              </a:rPr>
              <a:t>Звонкий 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622925" y="4840288"/>
            <a:ext cx="1743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latin typeface="Arial" charset="0"/>
              </a:rPr>
              <a:t>Согласный</a:t>
            </a:r>
          </a:p>
          <a:p>
            <a:r>
              <a:rPr lang="ru-RU" sz="2400">
                <a:latin typeface="Arial" charset="0"/>
              </a:rPr>
              <a:t>Твердый</a:t>
            </a:r>
          </a:p>
          <a:p>
            <a:r>
              <a:rPr lang="ru-RU" sz="2400">
                <a:latin typeface="Arial" charset="0"/>
              </a:rPr>
              <a:t>Глухой</a:t>
            </a:r>
            <a:r>
              <a:rPr lang="ru-RU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/>
      <p:bldP spid="71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AutoShape 7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3321" name="AutoShape 9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3323" name="Picture 11" descr="%D0%94%D0%B5%D1%80%D0%B5%D0%B2%D0%BE-%D0%B6%D0%B5%D0%BB%D0%B0%D0%BD%D0%B8%D0%B9-%D0%A6%D0%B2%D0%B5%D1%82%D0%BD%D0%BE%D0%B5-%D0%9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1779588" cy="2514600"/>
          </a:xfrm>
          <a:prstGeom prst="rect">
            <a:avLst/>
          </a:prstGeom>
          <a:noFill/>
        </p:spPr>
      </p:pic>
      <p:pic>
        <p:nvPicPr>
          <p:cNvPr id="13325" name="Picture 13" descr="clipart-zelenoe-dere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057400"/>
            <a:ext cx="2062163" cy="2552700"/>
          </a:xfrm>
          <a:prstGeom prst="rect">
            <a:avLst/>
          </a:prstGeom>
          <a:noFill/>
        </p:spPr>
      </p:pic>
      <p:pic>
        <p:nvPicPr>
          <p:cNvPr id="13327" name="Picture 15" descr="depositphotos_5209939-Spring-tree-green-with-birds-for-your-desig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267200"/>
            <a:ext cx="2438400" cy="2438400"/>
          </a:xfrm>
          <a:prstGeom prst="rect">
            <a:avLst/>
          </a:prstGeom>
          <a:noFill/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52400"/>
            <a:ext cx="1577975" cy="1843088"/>
          </a:xfrm>
          <a:prstGeom prst="rect">
            <a:avLst/>
          </a:prstGeom>
          <a:noFill/>
        </p:spPr>
      </p:pic>
      <p:pic>
        <p:nvPicPr>
          <p:cNvPr id="13317" name="Picture 5" descr="ANd9GcQHAqYikCQo4Yu0MozDfKQ-RNHw3XHjUfkGE4vD1xOiKVS5bwk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381000"/>
            <a:ext cx="1828800" cy="90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6870700" cy="914400"/>
          </a:xfrm>
        </p:spPr>
        <p:txBody>
          <a:bodyPr/>
          <a:lstStyle/>
          <a:p>
            <a:r>
              <a:rPr lang="ru-RU"/>
              <a:t>Какой первый звук?</a:t>
            </a:r>
          </a:p>
        </p:txBody>
      </p:sp>
      <p:sp>
        <p:nvSpPr>
          <p:cNvPr id="8197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8199" name="Picture 7" descr="0010-011-G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1738313" cy="1981200"/>
          </a:xfrm>
          <a:prstGeom prst="rect">
            <a:avLst/>
          </a:prstGeom>
          <a:noFill/>
        </p:spPr>
      </p:pic>
      <p:pic>
        <p:nvPicPr>
          <p:cNvPr id="8201" name="Picture 9" descr="gaz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524000"/>
            <a:ext cx="1924050" cy="1924050"/>
          </a:xfrm>
          <a:prstGeom prst="rect">
            <a:avLst/>
          </a:prstGeom>
          <a:noFill/>
        </p:spPr>
      </p:pic>
      <p:sp>
        <p:nvSpPr>
          <p:cNvPr id="8203" name="AutoShape 11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8205" name="AutoShape 13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8207" name="Picture 15" descr="1309884104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524000"/>
            <a:ext cx="1905000" cy="2133600"/>
          </a:xfrm>
          <a:prstGeom prst="rect">
            <a:avLst/>
          </a:prstGeom>
          <a:noFill/>
        </p:spPr>
      </p:pic>
      <p:sp>
        <p:nvSpPr>
          <p:cNvPr id="8209" name="AutoShape 17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8211" name="Picture 19" descr="Koma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038600"/>
            <a:ext cx="2590800" cy="1925638"/>
          </a:xfrm>
          <a:prstGeom prst="rect">
            <a:avLst/>
          </a:prstGeom>
          <a:noFill/>
        </p:spPr>
      </p:pic>
      <p:pic>
        <p:nvPicPr>
          <p:cNvPr id="8213" name="Picture 21" descr="ANd9GcTS_QKCmRavilfUaQW9OuMVCvBA6NdqwbB3WPD42zwO5PgGmS17o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4114800"/>
            <a:ext cx="2133600" cy="1627188"/>
          </a:xfrm>
          <a:prstGeom prst="rect">
            <a:avLst/>
          </a:prstGeom>
          <a:noFill/>
        </p:spPr>
      </p:pic>
      <p:pic>
        <p:nvPicPr>
          <p:cNvPr id="8215" name="Picture 23" descr="ANd9GcRe5OQoYfUx0-UeobOGsnwS6Ktnmswl-2axGGN_ApKHaeLY-u5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39624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9221" name="Picture 5" descr="ANd9GcSBkk-K4McchPmi4BEDSKatO5j-Z51w0wrRSlkae9-8weS7R1D4g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2235200" cy="2286000"/>
          </a:xfrm>
          <a:prstGeom prst="rect">
            <a:avLst/>
          </a:prstGeom>
          <a:noFill/>
        </p:spPr>
      </p:pic>
      <p:sp>
        <p:nvSpPr>
          <p:cNvPr id="9223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9225" name="AutoShape 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9227" name="AutoShape 11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9228" name="Picture 12" descr="загруженно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524000"/>
            <a:ext cx="2038350" cy="2238375"/>
          </a:xfrm>
          <a:prstGeom prst="rect">
            <a:avLst/>
          </a:prstGeom>
          <a:noFill/>
        </p:spPr>
      </p:pic>
      <p:sp>
        <p:nvSpPr>
          <p:cNvPr id="9230" name="AutoShape 14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9232" name="Picture 16" descr="gnezd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828800"/>
            <a:ext cx="2857500" cy="1905000"/>
          </a:xfrm>
          <a:prstGeom prst="rect">
            <a:avLst/>
          </a:prstGeom>
          <a:noFill/>
        </p:spPr>
      </p:pic>
      <p:pic>
        <p:nvPicPr>
          <p:cNvPr id="9234" name="Picture 18" descr="h_509eb6dcec4ba762b42523c1a67b67f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886200"/>
            <a:ext cx="2590800" cy="2590800"/>
          </a:xfrm>
          <a:prstGeom prst="rect">
            <a:avLst/>
          </a:prstGeom>
          <a:noFill/>
        </p:spPr>
      </p:pic>
      <p:pic>
        <p:nvPicPr>
          <p:cNvPr id="9236" name="Picture 20" descr="narisovannyj-gorod-%5b1920x1200%5d-%5b635131%5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4267200"/>
            <a:ext cx="2895600" cy="1809750"/>
          </a:xfrm>
          <a:prstGeom prst="rect">
            <a:avLst/>
          </a:prstGeom>
          <a:noFill/>
        </p:spPr>
      </p:pic>
      <p:pic>
        <p:nvPicPr>
          <p:cNvPr id="9238" name="Picture 22" descr="4y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38862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5363" name="AutoShape 3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5364" name="Picture 4" descr="%D0%94%D0%B5%D1%80%D0%B5%D0%B2%D0%BE-%D0%B6%D0%B5%D0%BB%D0%B0%D0%BD%D0%B8%D0%B9-%D0%A6%D0%B2%D0%B5%D1%82%D0%BD%D0%BE%D0%B5-%D0%9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0"/>
            <a:ext cx="1779588" cy="2514600"/>
          </a:xfrm>
          <a:prstGeom prst="rect">
            <a:avLst/>
          </a:prstGeom>
          <a:noFill/>
        </p:spPr>
      </p:pic>
      <p:pic>
        <p:nvPicPr>
          <p:cNvPr id="15365" name="Picture 5" descr="clipart-zelenoe-dere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057400"/>
            <a:ext cx="2062163" cy="2552700"/>
          </a:xfrm>
          <a:prstGeom prst="rect">
            <a:avLst/>
          </a:prstGeom>
          <a:noFill/>
        </p:spPr>
      </p:pic>
      <p:pic>
        <p:nvPicPr>
          <p:cNvPr id="15366" name="Picture 6" descr="depositphotos_5209939-Spring-tree-green-with-birds-for-your-desig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267200"/>
            <a:ext cx="2438400" cy="2438400"/>
          </a:xfrm>
          <a:prstGeom prst="rect">
            <a:avLst/>
          </a:prstGeom>
          <a:noFill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52400"/>
            <a:ext cx="1577975" cy="1843088"/>
          </a:xfrm>
          <a:prstGeom prst="rect">
            <a:avLst/>
          </a:prstGeom>
          <a:noFill/>
        </p:spPr>
      </p:pic>
      <p:pic>
        <p:nvPicPr>
          <p:cNvPr id="15368" name="Picture 8" descr="ANd9GcQHAqYikCQo4Yu0MozDfKQ-RNHw3XHjUfkGE4vD1xOiKVS5bwk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81000"/>
            <a:ext cx="1828800" cy="90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0.01481 C -0.15834 0.08704 -0.19983 0.15949 -0.20539 0.25486 C -0.21094 0.35023 -0.18959 0.54305 -0.15035 0.58657 C -0.11111 0.63009 -0.00729 0.55648 0.02951 0.51667 C 0.06632 0.47685 0.06163 0.37639 0.07083 0.34792 C 0.07986 0.31991 0.08229 0.3331 0.08455 0.34653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870700" cy="914400"/>
          </a:xfrm>
        </p:spPr>
        <p:txBody>
          <a:bodyPr/>
          <a:lstStyle/>
          <a:p>
            <a:r>
              <a:rPr lang="ru-RU"/>
              <a:t>Найди ошибки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524000"/>
            <a:ext cx="53340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ru-RU" i="1"/>
              <a:t>кадать на  гартах, 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ru-RU" i="1"/>
              <a:t>кадкий утенок, 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ru-RU" i="1"/>
              <a:t>когон кусеницы, 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ru-RU" i="1"/>
              <a:t>тонгая крань, 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ru-RU" i="1"/>
              <a:t>пироки с гапустой, 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ru-RU" i="1"/>
              <a:t>глотог сога, 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ru-RU" i="1"/>
              <a:t>голубой гамень, 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ru-RU" i="1"/>
              <a:t>гомпот из колубики, 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ru-RU" i="1"/>
              <a:t>откадай закадку.</a:t>
            </a:r>
          </a:p>
          <a:p>
            <a:pPr>
              <a:lnSpc>
                <a:spcPct val="90000"/>
              </a:lnSpc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6870700" cy="990600"/>
          </a:xfrm>
        </p:spPr>
        <p:txBody>
          <a:bodyPr/>
          <a:lstStyle/>
          <a:p>
            <a:r>
              <a:rPr lang="ru-RU"/>
              <a:t>Все верно?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676400"/>
            <a:ext cx="5029200" cy="3657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ru-RU" i="1"/>
              <a:t>гадать на картах, 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ru-RU" i="1"/>
              <a:t>гадкий утенок, 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ru-RU" i="1"/>
              <a:t>кокон гусеницы, 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ru-RU" i="1"/>
              <a:t>тонкая грань, 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ru-RU" i="1"/>
              <a:t>пироги с капустой, 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ru-RU" i="1"/>
              <a:t>глоток сока, 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ru-RU" i="1"/>
              <a:t>голубой камень, 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ru-RU" i="1"/>
              <a:t>компот из голубики, </a:t>
            </a: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ru-RU" i="1"/>
              <a:t>отгадай загадку.</a:t>
            </a:r>
          </a:p>
          <a:p>
            <a:pPr>
              <a:lnSpc>
                <a:spcPct val="90000"/>
              </a:lnSpc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73</TotalTime>
  <Words>97</Words>
  <Application>Microsoft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Comic Sans MS</vt:lpstr>
      <vt:lpstr>Пастель</vt:lpstr>
      <vt:lpstr>Здравствуйте ребята!</vt:lpstr>
      <vt:lpstr>Отгадайте загадки</vt:lpstr>
      <vt:lpstr>Слайд 3</vt:lpstr>
      <vt:lpstr>Слайд 4</vt:lpstr>
      <vt:lpstr>Какой первый звук?</vt:lpstr>
      <vt:lpstr>Слайд 6</vt:lpstr>
      <vt:lpstr>Слайд 7</vt:lpstr>
      <vt:lpstr>Найди ошибки</vt:lpstr>
      <vt:lpstr>Все верно?</vt:lpstr>
      <vt:lpstr>Слайд 10</vt:lpstr>
      <vt:lpstr>Слайд 11</vt:lpstr>
      <vt:lpstr>Получилось?</vt:lpstr>
      <vt:lpstr>Слайд 13</vt:lpstr>
      <vt:lpstr>Кукушка прилетела в теплые края!</vt:lpstr>
      <vt:lpstr>Спасибо за урок!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Маришечка</dc:creator>
  <cp:lastModifiedBy>Marishka</cp:lastModifiedBy>
  <cp:revision>8</cp:revision>
  <cp:lastPrinted>1601-01-01T00:00:00Z</cp:lastPrinted>
  <dcterms:created xsi:type="dcterms:W3CDTF">2013-12-18T18:08:36Z</dcterms:created>
  <dcterms:modified xsi:type="dcterms:W3CDTF">2015-12-20T11:08:34Z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