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14550"/>
            <a:ext cx="7924800" cy="1771650"/>
          </a:xfrm>
        </p:spPr>
        <p:txBody>
          <a:bodyPr>
            <a:noAutofit/>
          </a:bodyPr>
          <a:lstStyle>
            <a:lvl1pPr algn="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924800" cy="1219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02EF-1B92-4DF5-B57E-A6D199C6CDC7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58E5-E368-4283-A538-68C492ABE79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810" y="4828310"/>
            <a:ext cx="6780213" cy="640080"/>
          </a:xfrm>
        </p:spPr>
        <p:txBody>
          <a:bodyPr anchor="b"/>
          <a:lstStyle>
            <a:lvl1pPr algn="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8811" y="5486400"/>
            <a:ext cx="6780212" cy="640358"/>
          </a:xfrm>
        </p:spPr>
        <p:txBody>
          <a:bodyPr/>
          <a:lstStyle>
            <a:lvl1pPr marL="0" indent="0" algn="r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02EF-1B92-4DF5-B57E-A6D199C6CDC7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58E5-E368-4283-A538-68C492ABE79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50863" y="685800"/>
            <a:ext cx="8138160" cy="384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6623" y="1005840"/>
            <a:ext cx="7406640" cy="3200400"/>
          </a:xfrm>
          <a:solidFill>
            <a:schemeClr val="tx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02EF-1B92-4DF5-B57E-A6D199C6CDC7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58E5-E368-4283-A538-68C492ABE79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3575304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18204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6400800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6743700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, Alt.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02EF-1B92-4DF5-B57E-A6D199C6CDC7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58E5-E368-4283-A538-68C492ABE79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66160" y="34290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3886200" y="37719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02EF-1B92-4DF5-B57E-A6D199C6CDC7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58E5-E368-4283-A538-68C492ABE79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02EF-1B92-4DF5-B57E-A6D199C6CDC7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58E5-E368-4283-A538-68C492ABE79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814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/>
          </p:nvPr>
        </p:nvSpPr>
        <p:spPr>
          <a:xfrm>
            <a:off x="3924300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64008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6742113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02EF-1B92-4DF5-B57E-A6D199C6CDC7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58E5-E368-4283-A538-68C492ABE79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4" y="699247"/>
            <a:ext cx="1667435" cy="501416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699247"/>
            <a:ext cx="6037729" cy="50141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02EF-1B92-4DF5-B57E-A6D199C6CDC7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58E5-E368-4283-A538-68C492ABE7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02EF-1B92-4DF5-B57E-A6D199C6CDC7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58E5-E368-4283-A538-68C492ABE79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 anchor="b" anchorCtr="0"/>
          <a:lstStyle>
            <a:lvl1pPr algn="r">
              <a:defRPr sz="3600" b="0" i="0" cap="all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02EF-1B92-4DF5-B57E-A6D199C6CDC7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58E5-E368-4283-A538-68C492ABE79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2783796">
            <a:off x="6232" y="-270992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02EF-1B92-4DF5-B57E-A6D199C6CDC7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58E5-E368-4283-A538-68C492ABE7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36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02EF-1B92-4DF5-B57E-A6D199C6CDC7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58E5-E368-4283-A538-68C492ABE7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02EF-1B92-4DF5-B57E-A6D199C6CDC7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58E5-E368-4283-A538-68C492ABE7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02EF-1B92-4DF5-B57E-A6D199C6CDC7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58E5-E368-4283-A538-68C492ABE79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 2"/>
              </a:rPr>
              <a:t>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1341" y="6539753"/>
            <a:ext cx="1828800" cy="228600"/>
          </a:xfrm>
        </p:spPr>
        <p:txBody>
          <a:bodyPr/>
          <a:lstStyle/>
          <a:p>
            <a:fld id="{F28302EF-1B92-4DF5-B57E-A6D199C6CDC7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58E5-E368-4283-A538-68C492ABE79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02EF-1B92-4DF5-B57E-A6D199C6CDC7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958E5-E368-4283-A538-68C492ABE79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34440"/>
            <a:ext cx="4700016" cy="416052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600200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1341" y="6539753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F28302EF-1B92-4DF5-B57E-A6D199C6CDC7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39753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39753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C6958E5-E368-4283-A538-68C492ABE79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  <p:sldLayoutId id="2147483976" r:id="rId14"/>
    <p:sldLayoutId id="2147483977" r:id="rId15"/>
    <p:sldLayoutId id="2147483978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500"/>
        </a:spcBef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-457200" algn="l" defTabSz="914400" rtl="0" eaLnBrk="1" latinLnBrk="0" hangingPunct="1">
        <a:spcBef>
          <a:spcPts val="1500"/>
        </a:spcBef>
        <a:buFont typeface="Wingdings" pitchFamily="2" charset="2"/>
        <a:buChar char="Ï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628801"/>
            <a:ext cx="7702624" cy="197165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Принципы работы  ПМПК и их задачи по отбору детей в речевые группы</a:t>
            </a:r>
          </a:p>
        </p:txBody>
      </p:sp>
    </p:spTree>
    <p:extLst>
      <p:ext uri="{BB962C8B-B14F-4D97-AF65-F5344CB8AC3E}">
        <p14:creationId xmlns:p14="http://schemas.microsoft.com/office/powerpoint/2010/main" val="89694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0" y="1540204"/>
            <a:ext cx="3131840" cy="46922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Другие документы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2329" y="1495516"/>
            <a:ext cx="5544616" cy="4713387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Свидетельство о рождении (предъявляется);</a:t>
            </a:r>
            <a:endParaRPr lang="ru-RU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Постановление об установлении опеки (попечительства) над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несовершеннолетним</a:t>
            </a:r>
            <a:endParaRPr lang="ru-RU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Амбулаторную карту из поликлиники / подробную выписку из истории развития ребёнка с заключениями врачей: педиатра, невролога, психиатра, ортопеда,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сурдолога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офтальмолога</a:t>
            </a:r>
            <a:endParaRPr lang="ru-RU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Педагогическую характеристику (из дошкольного образовательного учреждения или общеобразовательного учреждения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заключение психолого-медико-педагогического консилиума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ОУ</a:t>
            </a:r>
            <a:endParaRPr lang="ru-RU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Табель успеваемости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обучающегося</a:t>
            </a:r>
            <a:endParaRPr lang="ru-RU" sz="20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94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8569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9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Данные обследования детей протоколируются. На основании данных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индивидуального обследования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ребёнка в консультации составляется заключение о характере отклонений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его развитии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принимается коллегиальное решение о форме организации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коррекционного обучения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воспитания ребёнка с учётом его психических, физических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индивидуальных возможностей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особенностей. Коллегиальное заключение является основанием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направления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ребёнка в специальное (коррекционное) образовательное учреждение 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класс, группу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при согласии родителей (законных представителей).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501008"/>
            <a:ext cx="4572510" cy="306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5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65" y="41701"/>
            <a:ext cx="90364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0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тех случаях, когда ПМПК не представляется возможным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принять окончательное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состоянии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ребёнка, организуется пробное диагностическое обучение. В этих целях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ребёнок также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может быть направлен с согласия родителей (лиц, их заменяющих) в стационар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медицинского учреждения или определён в предполагаемое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специальное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коррекционное) образовательное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учреждение для диагностического обучения на срок, рекомендуемый ПМПК.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6944" y="2274615"/>
            <a:ext cx="6597043" cy="457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4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924" y="218284"/>
            <a:ext cx="8856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1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ПМПК по согласованию с органом управления образованием имеет право определять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базовые специальные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(коррекционные) образовательные учреждения или классы,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группы, закреплённые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 ней в общеобразовательных и специальных (коррекционных)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образовательных учреждениях, для углублённого изучения детей, апробирования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новых методик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обследования.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346891"/>
            <a:ext cx="6048672" cy="453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6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452" y="4088194"/>
            <a:ext cx="88043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2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Списки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обследованных детей и подростков с рекомендациями ПМПК направляются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соответствующие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органы (образования, здравоохранения, социальной защиты населения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другие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для оказания детям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соответствующей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помощи, по мере необходимости.</a:t>
            </a:r>
            <a:endParaRPr lang="ru-RU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 startAt="13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Родителям (законным представителям) выдаётся на руки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выписка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соответствующими рекомендациями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(без указания диагноза).</a:t>
            </a:r>
            <a:endParaRPr lang="ru-RU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 startAt="13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Коллегиальное заключение передаётся руководителю образовательного учреждения,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которое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направлен ребёнок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9956"/>
            <a:ext cx="5184576" cy="388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4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4104456" cy="494586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69" y="188640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</a:t>
            </a:r>
            <a:r>
              <a:rPr lang="ru-RU" dirty="0"/>
              <a:t>ПМПК ведётся следующая документация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355976" y="1340768"/>
            <a:ext cx="4629200" cy="5112568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журнал предварительной записи;</a:t>
            </a:r>
            <a:endParaRPr lang="ru-RU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журнал учёта детей, прошедших обследование (возможен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компьютерный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вариант);</a:t>
            </a:r>
            <a:endParaRPr lang="ru-RU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журнал учета индивидуальных консультаций;</a:t>
            </a:r>
            <a:endParaRPr lang="ru-RU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выписка из коллегиального заключения (индивидуальная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групповая);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коллегиальные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заключения, в которых подробно фиксируется ход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содержание обследования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детей;</a:t>
            </a:r>
            <a:endParaRPr lang="ru-RU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отчёт по итогам обследования детей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92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3750568" cy="200223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Организация деятельности ПМПК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023" y="3678390"/>
            <a:ext cx="8651304" cy="2921695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Персонал ПМПК состоит из руководителя и специалистов. Численный состав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ПМПК определяется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штатным расписанием в соответствии с целями, задачами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объёмом деятельности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работу в ПМПК принимаются лица, имеющие необходимую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профессионально-психологическую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профессионально-педагогическую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профессионально-медицинскую квалификацию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соответствующую требованиям квалификационной характеристики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должности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подтверждённую документами об образовании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78946"/>
            <a:ext cx="4539325" cy="309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7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Работники ПМПК обязаны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руководствоваться в своей деятельности профессиональными, этическими принципами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нравственными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нормами, подчиняя их интересам детей и их семей;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защищать всеми законными средствами на любом профессиональном, общественном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государственном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уровне права и интересы детей и семей, обращающихся в ПМПК;</a:t>
            </a:r>
            <a:endParaRPr lang="ru-RU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предоставлять (в рамках, предусмотренных законодательством Российской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Федерации) государственным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негосударственным организациям сведения, необходимые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оказания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помощи детям, обследованным и (или) находящимся под наблюдением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ПМПК. Работникам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запрещается разглашать сведения, могущие нанести ущерб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чести, достоинству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правам и интересам детей, родителей (законных представителей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30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687" y="39185"/>
            <a:ext cx="4325951" cy="33210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0239" y="510173"/>
            <a:ext cx="3538736" cy="2290266"/>
          </a:xfrm>
        </p:spPr>
        <p:txBody>
          <a:bodyPr>
            <a:normAutofit/>
          </a:bodyPr>
          <a:lstStyle/>
          <a:p>
            <a:r>
              <a:rPr lang="ru-RU" dirty="0"/>
              <a:t>Работники ПМПК имеют право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214" y="3415145"/>
            <a:ext cx="8796098" cy="3273227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защиту своей профессиональной чести и достоинства;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свободно выбирать и использовать диагностические и коррекционные методики;</a:t>
            </a:r>
            <a:endParaRPr lang="ru-RU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повышать квалификацию.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этой целью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заведующий ПМПК создаёт специальные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условия, необходимые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успешного обучения в учреждениях повышения квалификации;</a:t>
            </a:r>
            <a:endParaRPr lang="ru-RU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социальные льготы и гарантии, установленные законодательством РФ, а также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дополнительные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льготы, предоставляемые в регионе педагогическим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медицинским работникам.</a:t>
            </a:r>
            <a:endParaRPr lang="ru-RU" sz="24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22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Выполнила: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628801"/>
            <a:ext cx="6553200" cy="2808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 smtClean="0"/>
              <a:t>Харчевникова</a:t>
            </a:r>
            <a:r>
              <a:rPr lang="ru-RU" sz="2400" dirty="0" smtClean="0"/>
              <a:t> Марина</a:t>
            </a:r>
          </a:p>
          <a:p>
            <a:pPr marL="0" indent="0">
              <a:buNone/>
            </a:pPr>
            <a:r>
              <a:rPr lang="ru-RU" sz="2400" dirty="0" smtClean="0"/>
              <a:t>3 курс</a:t>
            </a:r>
          </a:p>
        </p:txBody>
      </p:sp>
    </p:spTree>
    <p:extLst>
      <p:ext uri="{BB962C8B-B14F-4D97-AF65-F5344CB8AC3E}">
        <p14:creationId xmlns:p14="http://schemas.microsoft.com/office/powerpoint/2010/main" val="17269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150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/>
              <a:t>Общие </a:t>
            </a:r>
            <a:r>
              <a:rPr lang="ru-RU" b="1" dirty="0" smtClean="0"/>
              <a:t>положения о ПМПК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61651"/>
            <a:ext cx="8147248" cy="455963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Психолого-медико-педагогическая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консультация (в дальнейшем ПМПК) организуется с целью определения специальных образовательных потребностей и условий, обеспечивающих развитие, получение образования, адаптацию и интеграцию в социум детей с ограниченными возможностями здоровья на основании достоверной комплексной диагностики.</a:t>
            </a:r>
            <a:endParaRPr lang="ru-RU" sz="1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ПМПК является структурным подразделением муниципального образовательного учреждения для детей, нуждающихся в психолого-медико-социальной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помощи.</a:t>
            </a:r>
            <a:endParaRPr lang="ru-RU" sz="1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ПМПК является постоянно действующим структурным подразделением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МОУ,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обслуживающим детей в возрасте от 3 года до 18 лет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82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0355" y="188640"/>
            <a:ext cx="5526358" cy="626469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ПМПК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своей деятельности руководствуется Конвенцией ООН о правах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ребёнка, действующим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законодательством Российской Федерации, Уставом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МОУ,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настоящим Положением о ПМПК, методическими и другими документами Министерства образования Российской Федерации, Министерства здравоохранения, Министерства труда и социального развития Российской Федерации, а также нормативными правовыми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актами.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159" y="678895"/>
            <a:ext cx="3424195" cy="549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5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Основные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03215"/>
            <a:ext cx="8229600" cy="4662089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Проведение комплексной психолого-медико-педагогической диагностики 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целью установления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права ребенка на получение специального (коррекционного) образования, адекватного особенностям индивидуального развития (определение типа и вида образовательного учреждения).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Осуществление взаимодействия с психолого-медико-педагогическими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консилиумами образовательных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учреждений по вопросам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психолого-медико-педагогического сопровождения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ребенка со специальными потребностями в обучении.</a:t>
            </a:r>
            <a:endParaRPr lang="ru-RU" sz="1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Контроль исполнения рекомендаций ПМПК и мониторинг динамики развития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детей, прошедших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обследования в условиях ПМПК.</a:t>
            </a:r>
            <a:endParaRPr lang="ru-RU" sz="1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Оказание консультативной помощи родителям (законным представителям), педагогическим, медицинским и социальным работникам и другим заинтересованным лицам по вопросам воспитания, обучения и социальной защиты детей с ограниченными возможностями здоровья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451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0032" y="3942988"/>
            <a:ext cx="4157239" cy="290115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381" y="105510"/>
            <a:ext cx="8920889" cy="4259594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Формирование банка данных о детях с ограниченными возможностями здоровья.</a:t>
            </a:r>
            <a:endParaRPr lang="ru-RU" sz="1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Дает заключение при приеме детей в МОУ.</a:t>
            </a:r>
            <a:endParaRPr lang="ru-RU" sz="1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Внесение в органы управления образованием предложений по развитию системы специального (коррекционного) образования с целью обеспечения ее доступности и адаптивности к условиям и особенностям развития детей.</a:t>
            </a:r>
            <a:endParaRPr lang="ru-RU" sz="1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Участие в просветительской деятельности, направленной на повышение психолого-педагогической, медико-социальной и правовой культуры населения.</a:t>
            </a:r>
            <a:endParaRPr lang="ru-RU" sz="1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Проведение аттестации воспитателей специальных (коррекционных) групп, учителей-дефектологов, учителей-логопедов ОУ.</a:t>
            </a:r>
            <a:endParaRPr lang="ru-RU" sz="1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Курирование деятельности МО, учителей-логопедов ДОУ, учителей-логопедов МОУ, учителей-дефектологов ДОУ.</a:t>
            </a:r>
            <a:endParaRPr lang="ru-RU" sz="18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34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80668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Состав и организация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986" y="1188363"/>
            <a:ext cx="8568952" cy="5256584"/>
          </a:xfrm>
        </p:spPr>
        <p:txBody>
          <a:bodyPr>
            <a:no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Право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 ведение коррекционно-образовательной деятельности на платной основе возникает у ПМПК с момента выдачи ей соответствующей лицензии; обладает правом иметь печать.</a:t>
            </a:r>
            <a:endParaRPr lang="ru-RU" sz="1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целях обеспечения комплексности обследования детей в состав ПМПК в обязательном порядке должны входить следующие специалисты: учителя-логопеды, учителя-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олигофренопедагоги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педагоги-психологи, врачи (психиатр и невропатолог), медсестра по массажу, секретарь.</a:t>
            </a:r>
            <a:endParaRPr lang="ru-RU" sz="1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Другие специалисты коррекционной педагогики (по сурдопедагогике, тифлопедагогике), врачи (отоларинголог, офтальмолог, хирург-ортопед и другие) могут привлекаться для работы в ПМПК при необходимости по согласованию со специализированным ОУ.</a:t>
            </a:r>
            <a:endParaRPr lang="ru-RU" sz="1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Руководство консультацией осуществляет руководитель структурного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подразделения, который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назначается директором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МОУ,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из числа лиц, имеющих высшее специальное педагогическое, (психологическое) образование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15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984659"/>
            <a:ext cx="4907665" cy="286534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94" y="135953"/>
            <a:ext cx="8992801" cy="452596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 startAt="5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Специалисты ПМПК работают непосредственно в помещении консультации, в учреждениях образования; в случаях острой необходимости могут выезжать для Обследования детей по месту их жительства.</a:t>
            </a:r>
            <a:endParaRPr lang="ru-RU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 startAt="5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своей работе по отбору детей в специальные (коррекционные) образовательные учреждения для детей с ограниченными возможностями здоровья Районная ПМПК руководствуется Законом РФ "Об образовании" и соответствующими инструкциями по приёму детей в специальные (коррекционные) образовательные учреждения для детей с ограниченными возможностями здоровья различных видов, с учётом соблюдения прав родителей (законных представителей).</a:t>
            </a:r>
            <a:endParaRPr lang="ru-RU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09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79306"/>
            <a:ext cx="4367986" cy="32759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 startAt="7"/>
            </a:pPr>
            <a:r>
              <a:rPr lang="ru-RU" dirty="0"/>
              <a:t>ПМПК обслуживает детей в возрасте от 1,5 года до 18 </a:t>
            </a:r>
            <a:r>
              <a:rPr lang="ru-RU" dirty="0" smtClean="0"/>
              <a:t>лет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442014"/>
            <a:ext cx="8568952" cy="2294340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основании договоров с родителями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законными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представителями) диагностические и консультационные услуги оказываются детям в возрасте от 1,5 до 3 лет;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инициативе родителей (законных представителей), а также 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инициативе учреждений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подведомственных органам управления образованием,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здравоохранения, социальной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защиты населения при обязательном согласии родителей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79512" y="3977544"/>
            <a:ext cx="4320480" cy="2500769"/>
          </a:xfrm>
        </p:spPr>
        <p:txBody>
          <a:bodyPr>
            <a:normAutofit fontScale="92500" lnSpcReduction="20000"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прием подростков старше 12 лет, обратившихся по личной инициативе, допускается без сопровождения родителей (только в режиме консультации);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 необходимости прием может быть анонимным (только в режиме консультации)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77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426170"/>
          </a:xfrm>
        </p:spPr>
        <p:txBody>
          <a:bodyPr/>
          <a:lstStyle/>
          <a:p>
            <a:pPr marL="742950" indent="-742950">
              <a:buFont typeface="+mj-lt"/>
              <a:buAutoNum type="arabicPeriod" startAt="8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ПМПК имеет право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затребовать следующие документы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283968" y="1916832"/>
            <a:ext cx="4536504" cy="3816424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Заявку от соответствующего учреждения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обследования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ПМПК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Годовой отчёт образовательного учреждения по итогам комплектования и организации коррекционно-развивающего обучения.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3789974" cy="477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elebration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Celebration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TC010258012[[fn=Праздничная тема]]</Template>
  <TotalTime>245</TotalTime>
  <Words>1201</Words>
  <Application>Microsoft Office PowerPoint</Application>
  <PresentationFormat>Экран (4:3)</PresentationFormat>
  <Paragraphs>67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Celebration</vt:lpstr>
      <vt:lpstr>Принципы работы  ПМПК и их задачи по отбору детей в речевые группы</vt:lpstr>
      <vt:lpstr>Общие положения о ПМПК</vt:lpstr>
      <vt:lpstr>Презентация PowerPoint</vt:lpstr>
      <vt:lpstr>Основные задачи</vt:lpstr>
      <vt:lpstr>Презентация PowerPoint</vt:lpstr>
      <vt:lpstr>Состав и организация работы</vt:lpstr>
      <vt:lpstr>Презентация PowerPoint</vt:lpstr>
      <vt:lpstr>ПМПК обслуживает детей в возрасте от 1,5 года до 18 лет</vt:lpstr>
      <vt:lpstr>ПМПК имеет право затребовать следующие документы</vt:lpstr>
      <vt:lpstr>Другие документы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В ПМПК ведётся следующая документация</vt:lpstr>
      <vt:lpstr>Организация деятельности ПМПК</vt:lpstr>
      <vt:lpstr>Работники ПМПК обязаны</vt:lpstr>
      <vt:lpstr>Работники ПМПК имеют право</vt:lpstr>
      <vt:lpstr>Выполнила: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Принципы работы  ПМПК и их задачи по отбору детей в речевые группы</dc:title>
  <dc:creator>Маришка</dc:creator>
  <cp:lastModifiedBy>Вовы</cp:lastModifiedBy>
  <cp:revision>22</cp:revision>
  <dcterms:created xsi:type="dcterms:W3CDTF">2011-04-18T19:05:27Z</dcterms:created>
  <dcterms:modified xsi:type="dcterms:W3CDTF">2015-12-20T18:58:35Z</dcterms:modified>
</cp:coreProperties>
</file>