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56" r:id="rId3"/>
    <p:sldId id="281" r:id="rId4"/>
    <p:sldId id="295" r:id="rId5"/>
    <p:sldId id="296" r:id="rId6"/>
    <p:sldId id="297" r:id="rId7"/>
    <p:sldId id="276" r:id="rId8"/>
    <p:sldId id="277" r:id="rId9"/>
    <p:sldId id="278" r:id="rId10"/>
    <p:sldId id="279" r:id="rId11"/>
    <p:sldId id="286" r:id="rId12"/>
    <p:sldId id="288" r:id="rId13"/>
    <p:sldId id="289" r:id="rId14"/>
    <p:sldId id="293" r:id="rId15"/>
    <p:sldId id="299" r:id="rId16"/>
    <p:sldId id="290" r:id="rId17"/>
    <p:sldId id="291" r:id="rId18"/>
    <p:sldId id="292" r:id="rId19"/>
    <p:sldId id="300" r:id="rId20"/>
    <p:sldId id="303" r:id="rId21"/>
    <p:sldId id="301" r:id="rId22"/>
    <p:sldId id="257" r:id="rId23"/>
    <p:sldId id="284" r:id="rId24"/>
    <p:sldId id="30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76"/>
    <a:srgbClr val="00339A"/>
    <a:srgbClr val="013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6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20689-AF1D-4198-8D28-CFFEE347061D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07109-1BBB-40FA-B69F-CA8FF5D6A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721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B92F-C7B3-4480-B1D5-3DFE4738540A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4CF94-6DA8-498E-89B8-731E4CCE9F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95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4CF94-6DA8-498E-89B8-731E4CCE9FC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A8FE9762-B3C4-42C3-9B38-01484AED35B2}" type="datetimeFigureOut">
              <a:rPr lang="ru-RU" smtClean="0"/>
              <a:pPr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0" i="1" dirty="0" smtClean="0">
                <a:latin typeface="Monotype Corsiva" pitchFamily="66" charset="0"/>
              </a:rPr>
              <a:t>АДАПТАЦИЯ</a:t>
            </a:r>
            <a:endParaRPr lang="ru-RU" sz="8000" b="0" i="1" dirty="0">
              <a:latin typeface="Monotype Corsiva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Ваш ребёнок теперь ученик!!!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660066"/>
                </a:solidFill>
              </a:rPr>
              <a:t>Этапы адаптации: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b="1" i="1" smtClean="0">
                <a:solidFill>
                  <a:srgbClr val="003300"/>
                </a:solidFill>
              </a:rPr>
              <a:t>1 этап</a:t>
            </a:r>
            <a:r>
              <a:rPr lang="ru-RU" altLang="ru-RU" b="1" smtClean="0">
                <a:solidFill>
                  <a:srgbClr val="003300"/>
                </a:solidFill>
              </a:rPr>
              <a:t> (первая-вторая недели) – ориентировочный. Значительное напряжение всех систем  организма.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i="1" smtClean="0">
                <a:solidFill>
                  <a:srgbClr val="003300"/>
                </a:solidFill>
              </a:rPr>
              <a:t>2 этап</a:t>
            </a:r>
            <a:r>
              <a:rPr lang="ru-RU" altLang="ru-RU" b="1" smtClean="0">
                <a:solidFill>
                  <a:srgbClr val="003300"/>
                </a:solidFill>
              </a:rPr>
              <a:t> (третья-четвёртая недели) – неустойчивое, постепенное приспособление.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i="1" smtClean="0">
                <a:solidFill>
                  <a:srgbClr val="003300"/>
                </a:solidFill>
              </a:rPr>
              <a:t>3 этап</a:t>
            </a:r>
            <a:r>
              <a:rPr lang="ru-RU" altLang="ru-RU" b="1" smtClean="0">
                <a:solidFill>
                  <a:srgbClr val="003300"/>
                </a:solidFill>
              </a:rPr>
              <a:t> (пятая-шестая недели) – относительно устойчивое приспособление.</a:t>
            </a:r>
          </a:p>
        </p:txBody>
      </p:sp>
    </p:spTree>
    <p:extLst>
      <p:ext uri="{BB962C8B-B14F-4D97-AF65-F5344CB8AC3E}">
        <p14:creationId xmlns:p14="http://schemas.microsoft.com/office/powerpoint/2010/main" val="380331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424862" cy="1368425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FF0000"/>
                </a:solidFill>
              </a:rPr>
              <a:t>Показатели трудностей адаптации. </a:t>
            </a:r>
            <a:endParaRPr lang="ru-RU" altLang="ru-RU" sz="3600" b="1" i="1" dirty="0" smtClean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 eaLnBrk="1" hangingPunct="1"/>
            <a:r>
              <a:rPr lang="ru-RU" altLang="ru-RU" sz="3600" b="1" smtClean="0"/>
              <a:t>Выраженное утомление – у 40%.</a:t>
            </a:r>
          </a:p>
          <a:p>
            <a:pPr eaLnBrk="1" hangingPunct="1"/>
            <a:r>
              <a:rPr lang="ru-RU" altLang="ru-RU" sz="3600" b="1" smtClean="0"/>
              <a:t>Неврозоподобные реакции (нарушение сна или аппетита, страх перед школой, головные боли, боли в животе – до 75% детей в начале учебного года. </a:t>
            </a:r>
          </a:p>
          <a:p>
            <a:pPr eaLnBrk="1" hangingPunct="1"/>
            <a:r>
              <a:rPr lang="ru-RU" altLang="ru-RU" sz="3600" b="1" smtClean="0"/>
              <a:t>Ухудшение состояния здоровья.</a:t>
            </a:r>
          </a:p>
          <a:p>
            <a:pPr eaLnBrk="1" hangingPunct="1"/>
            <a:endParaRPr lang="ru-RU" altLang="ru-RU" sz="3600" b="1" smtClean="0"/>
          </a:p>
        </p:txBody>
      </p:sp>
    </p:spTree>
    <p:extLst>
      <p:ext uri="{BB962C8B-B14F-4D97-AF65-F5344CB8AC3E}">
        <p14:creationId xmlns:p14="http://schemas.microsoft.com/office/powerpoint/2010/main" val="261378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836712"/>
            <a:ext cx="8229600" cy="475252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200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3600" b="1" dirty="0" smtClean="0"/>
              <a:t>Изменения в поведении (агрессивность, слезливость, капризность , вялость или перевозбуждение, раздражительность).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600" b="1" dirty="0" smtClean="0"/>
              <a:t>Трудности в усвоении программы.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600" b="1" dirty="0" smtClean="0"/>
              <a:t>Проблемы в отношениях со сверстниками, учителем.</a:t>
            </a:r>
            <a:endParaRPr lang="en-US" altLang="ru-RU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ru-RU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ru-RU" b="1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ru-RU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51165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CC0000"/>
                </a:solidFill>
              </a:rPr>
              <a:t>Семья – залог успеха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4400" b="1" dirty="0" smtClean="0"/>
              <a:t>Терпение и доброжелательность, эмоциональная поддержка и похвала, любовь и участие родителей – залог успешной адаптации первоклассника.</a:t>
            </a:r>
          </a:p>
        </p:txBody>
      </p:sp>
    </p:spTree>
    <p:extLst>
      <p:ext uri="{BB962C8B-B14F-4D97-AF65-F5344CB8AC3E}">
        <p14:creationId xmlns:p14="http://schemas.microsoft.com/office/powerpoint/2010/main" val="182365251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74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68313" y="476250"/>
            <a:ext cx="8280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FF0000"/>
                </a:solidFill>
              </a:rPr>
              <a:t>Помощь детям должна идти в трех направлениях: </a:t>
            </a:r>
          </a:p>
          <a:p>
            <a:pPr algn="ctr"/>
            <a:endParaRPr lang="ru-RU" altLang="ru-RU" sz="2400" b="1" dirty="0"/>
          </a:p>
          <a:p>
            <a:r>
              <a:rPr lang="ru-RU" altLang="ru-RU" sz="2400" b="1" dirty="0"/>
              <a:t>- организация режима дня; </a:t>
            </a:r>
          </a:p>
          <a:p>
            <a:endParaRPr lang="ru-RU" altLang="ru-RU" sz="2400" b="1" dirty="0"/>
          </a:p>
          <a:p>
            <a:pPr algn="ctr"/>
            <a:r>
              <a:rPr lang="ru-RU" altLang="ru-RU" sz="2400" b="1" dirty="0"/>
              <a:t>       - контроль за выполнением домашних     заданий; </a:t>
            </a:r>
          </a:p>
          <a:p>
            <a:endParaRPr lang="ru-RU" altLang="ru-RU" sz="2400" b="1" dirty="0"/>
          </a:p>
          <a:p>
            <a:r>
              <a:rPr lang="ru-RU" altLang="ru-RU" sz="2400" b="1" dirty="0"/>
              <a:t>                    - приучение детей к самостоятельности. 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789363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64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660033"/>
                </a:solidFill>
              </a:rPr>
              <a:t>Режим дня первоклассника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b="1" smtClean="0">
                <a:solidFill>
                  <a:srgbClr val="CC3300"/>
                </a:solidFill>
              </a:rPr>
              <a:t>Суточный сон – 11, 5 часов (10 +1,5).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smtClean="0">
                <a:solidFill>
                  <a:srgbClr val="CC3300"/>
                </a:solidFill>
              </a:rPr>
              <a:t>Подъём – за 1-1,5 часа до занятий.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smtClean="0">
                <a:solidFill>
                  <a:srgbClr val="CC3300"/>
                </a:solidFill>
              </a:rPr>
              <a:t>Утренняя гимнастика.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smtClean="0">
                <a:solidFill>
                  <a:srgbClr val="CC3300"/>
                </a:solidFill>
              </a:rPr>
              <a:t>Питание (завтрак, обед, полдник, ужин).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smtClean="0">
                <a:solidFill>
                  <a:srgbClr val="CC3300"/>
                </a:solidFill>
              </a:rPr>
              <a:t>Прогулки – 3-3,5 часа в день.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smtClean="0">
                <a:solidFill>
                  <a:srgbClr val="CC3300"/>
                </a:solidFill>
              </a:rPr>
              <a:t>Занятия дома – с 16 до 20 часов, не более одного часа с перерывами через 20 минут.</a:t>
            </a:r>
          </a:p>
          <a:p>
            <a:pPr eaLnBrk="1" hangingPunct="1">
              <a:lnSpc>
                <a:spcPct val="90000"/>
              </a:lnSpc>
            </a:pPr>
            <a:endParaRPr lang="ru-RU" altLang="ru-RU" b="1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6471470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0066"/>
                </a:solidFill>
              </a:rPr>
              <a:t>Режим дня первоклассника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>
                <a:solidFill>
                  <a:srgbClr val="0000CC"/>
                </a:solidFill>
              </a:rPr>
              <a:t>Внешкольные занятия – по состоянию ребёнка, спокойно, без спешки.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solidFill>
                  <a:srgbClr val="0000CC"/>
                </a:solidFill>
              </a:rPr>
              <a:t>Игры, любимые занятия дома.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solidFill>
                  <a:srgbClr val="0000CC"/>
                </a:solidFill>
              </a:rPr>
              <a:t>Посильная помощь по дому.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solidFill>
                  <a:srgbClr val="0000CC"/>
                </a:solidFill>
              </a:rPr>
              <a:t>Общение с родными.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solidFill>
                  <a:srgbClr val="0000CC"/>
                </a:solidFill>
              </a:rPr>
              <a:t>Просмотр телепередач – 2-3 раза в неделю не более 30 минут.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mtClean="0">
                <a:solidFill>
                  <a:srgbClr val="0000CC"/>
                </a:solidFill>
              </a:rPr>
              <a:t>За компьютером – не более 15-20 минут с гимнастикой для глаз и осанки.</a:t>
            </a:r>
          </a:p>
        </p:txBody>
      </p:sp>
    </p:spTree>
    <p:extLst>
      <p:ext uri="{BB962C8B-B14F-4D97-AF65-F5344CB8AC3E}">
        <p14:creationId xmlns:p14="http://schemas.microsoft.com/office/powerpoint/2010/main" val="58068933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0099"/>
                </a:solidFill>
              </a:rPr>
              <a:t>Режим дня первоклассника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3400" b="1" smtClean="0">
                <a:solidFill>
                  <a:srgbClr val="333300"/>
                </a:solidFill>
              </a:rPr>
              <a:t>Совместная подготовка к школе с вечера : собрать портфель, приготовить одежду, обсудить меню завтрака.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400" b="1" smtClean="0">
                <a:solidFill>
                  <a:srgbClr val="333300"/>
                </a:solidFill>
              </a:rPr>
              <a:t>Отход ко сну – в одно и то же время, после спокойных игр и гигиенических процедур. Спать ребёнок должен при полной тишине и темноте.</a:t>
            </a:r>
          </a:p>
          <a:p>
            <a:pPr eaLnBrk="1" hangingPunct="1">
              <a:lnSpc>
                <a:spcPct val="90000"/>
              </a:lnSpc>
            </a:pPr>
            <a:endParaRPr lang="ru-RU" altLang="ru-RU" smtClean="0">
              <a:solidFill>
                <a:srgbClr val="33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471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11188" y="318522"/>
            <a:ext cx="80645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2400" b="1" dirty="0"/>
              <a:t>При провер</a:t>
            </a:r>
            <a:r>
              <a:rPr lang="ru-RU" altLang="ru-RU" sz="2400" b="1" i="1" dirty="0"/>
              <a:t>ке </a:t>
            </a:r>
            <a:r>
              <a:rPr lang="ru-RU" altLang="ru-RU" sz="2400" b="1" i="1" dirty="0" smtClean="0"/>
              <a:t> </a:t>
            </a:r>
            <a:r>
              <a:rPr lang="ru-RU" altLang="ru-RU" sz="2400" b="1" dirty="0"/>
              <a:t>заданий </a:t>
            </a:r>
          </a:p>
          <a:p>
            <a:pPr algn="ctr"/>
            <a:endParaRPr lang="ru-RU" altLang="ru-RU" sz="2400" b="1" dirty="0"/>
          </a:p>
          <a:p>
            <a:pPr algn="ctr"/>
            <a:r>
              <a:rPr lang="ru-RU" altLang="ru-RU" sz="2400" b="1" dirty="0"/>
              <a:t>не спешите указывать на ошибки,</a:t>
            </a:r>
          </a:p>
          <a:p>
            <a:pPr algn="ctr"/>
            <a:endParaRPr lang="ru-RU" altLang="ru-RU" sz="2400" b="1" dirty="0"/>
          </a:p>
          <a:p>
            <a:pPr algn="ctr"/>
            <a:r>
              <a:rPr lang="ru-RU" altLang="ru-RU" sz="2400" b="1" dirty="0"/>
              <a:t> пусть ребёнок найдет их сам,</a:t>
            </a:r>
          </a:p>
          <a:p>
            <a:pPr algn="ctr"/>
            <a:r>
              <a:rPr lang="ru-RU" altLang="ru-RU" sz="2400" b="1" dirty="0"/>
              <a:t> </a:t>
            </a:r>
          </a:p>
          <a:p>
            <a:pPr algn="ctr"/>
            <a:r>
              <a:rPr lang="ru-RU" altLang="ru-RU" sz="2400" b="1" dirty="0"/>
              <a:t>не давайте готового ответа на  вопросы.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716338"/>
            <a:ext cx="33337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081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23850" y="333375"/>
            <a:ext cx="8148638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2400" b="1"/>
              <a:t>        </a:t>
            </a:r>
            <a:r>
              <a:rPr lang="ru-RU" altLang="ru-RU" sz="2400" b="1">
                <a:solidFill>
                  <a:srgbClr val="009900"/>
                </a:solidFill>
              </a:rPr>
              <a:t>Рекомендуемые фразы для общения.</a:t>
            </a:r>
          </a:p>
          <a:p>
            <a:endParaRPr lang="ru-RU" altLang="ru-RU" sz="2400" b="1">
              <a:solidFill>
                <a:srgbClr val="009900"/>
              </a:solidFill>
            </a:endParaRPr>
          </a:p>
          <a:p>
            <a:r>
              <a:rPr lang="ru-RU" altLang="ru-RU" sz="2400" b="1"/>
              <a:t>-Ты у меня умный, красивый.</a:t>
            </a:r>
          </a:p>
          <a:p>
            <a:endParaRPr lang="ru-RU" altLang="ru-RU" sz="2400" b="1"/>
          </a:p>
          <a:p>
            <a:r>
              <a:rPr lang="ru-RU" altLang="ru-RU" sz="2400" b="1"/>
              <a:t>-Как хорошо, что у меня есть ты.</a:t>
            </a:r>
          </a:p>
          <a:p>
            <a:endParaRPr lang="ru-RU" altLang="ru-RU" sz="2400" b="1"/>
          </a:p>
          <a:p>
            <a:r>
              <a:rPr lang="ru-RU" altLang="ru-RU" sz="2400" b="1"/>
              <a:t>-Ты у меня молодец.</a:t>
            </a:r>
          </a:p>
          <a:p>
            <a:endParaRPr lang="ru-RU" altLang="ru-RU" sz="2400" b="1"/>
          </a:p>
          <a:p>
            <a:r>
              <a:rPr lang="ru-RU" altLang="ru-RU" sz="2400" b="1"/>
              <a:t>-Я тебя очень люблю.</a:t>
            </a:r>
          </a:p>
          <a:p>
            <a:endParaRPr lang="ru-RU" altLang="ru-RU" sz="2400" b="1"/>
          </a:p>
          <a:p>
            <a:r>
              <a:rPr lang="ru-RU" altLang="ru-RU" sz="2400" b="1"/>
              <a:t>-Как хорошо ты это сделал, научи и меня этому.</a:t>
            </a:r>
          </a:p>
          <a:p>
            <a:endParaRPr lang="ru-RU" altLang="ru-RU" sz="2400" b="1"/>
          </a:p>
          <a:p>
            <a:r>
              <a:rPr lang="ru-RU" altLang="ru-RU" sz="2400" b="1"/>
              <a:t>-Спасибо тебе, я очень благодарна.</a:t>
            </a:r>
          </a:p>
          <a:p>
            <a:endParaRPr lang="ru-RU" altLang="ru-RU" sz="2400" b="1"/>
          </a:p>
          <a:p>
            <a:r>
              <a:rPr lang="ru-RU" altLang="ru-RU" sz="2400" b="1"/>
              <a:t>-Если бы не ты, я бы никогда с этим не справилась.</a:t>
            </a:r>
          </a:p>
          <a:p>
            <a:pPr eaLnBrk="0" hangingPunct="0"/>
            <a:endParaRPr lang="ru-RU" altLang="ru-RU" sz="2400" b="1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836613"/>
            <a:ext cx="2005013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7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95288" y="836613"/>
            <a:ext cx="77057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Адаптация   к    школе</a:t>
            </a:r>
            <a:r>
              <a:rPr lang="ru-RU" sz="4000"/>
              <a:t> -  это процесс привыкания   к новым школьным условиям, который каждый  первоклассник  пере-живает и осознает  по-своему. </a:t>
            </a:r>
          </a:p>
        </p:txBody>
      </p:sp>
      <p:pic>
        <p:nvPicPr>
          <p:cNvPr id="13315" name="Picture 6" descr="MCj039814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292600"/>
            <a:ext cx="225742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721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11188" y="-487363"/>
            <a:ext cx="7705725" cy="374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ru-RU" altLang="ru-RU" sz="2400" b="1"/>
          </a:p>
          <a:p>
            <a:pPr algn="ctr"/>
            <a:endParaRPr lang="ru-RU" altLang="ru-RU" sz="2400" b="1"/>
          </a:p>
          <a:p>
            <a:pPr algn="ctr"/>
            <a:r>
              <a:rPr lang="ru-RU" altLang="ru-RU" sz="2400" b="1"/>
              <a:t>Ежедневной критики должно быть</a:t>
            </a:r>
          </a:p>
          <a:p>
            <a:pPr algn="ctr"/>
            <a:r>
              <a:rPr lang="ru-RU" altLang="ru-RU" sz="2400" b="1"/>
              <a:t> </a:t>
            </a:r>
          </a:p>
          <a:p>
            <a:pPr algn="ctr"/>
            <a:r>
              <a:rPr lang="ru-RU" altLang="ru-RU" sz="2400" b="1"/>
              <a:t>в 3 раза меньше,</a:t>
            </a:r>
          </a:p>
          <a:p>
            <a:pPr algn="ctr"/>
            <a:endParaRPr lang="ru-RU" altLang="ru-RU" sz="2400" b="1"/>
          </a:p>
          <a:p>
            <a:pPr algn="ctr"/>
            <a:r>
              <a:rPr lang="ru-RU" altLang="ru-RU" sz="2400" b="1"/>
              <a:t>чем позитивных действий, особенно </a:t>
            </a:r>
          </a:p>
          <a:p>
            <a:pPr algn="ctr"/>
            <a:endParaRPr lang="ru-RU" altLang="ru-RU" sz="2400" b="1"/>
          </a:p>
          <a:p>
            <a:pPr algn="ctr"/>
            <a:r>
              <a:rPr lang="ru-RU" altLang="ru-RU" sz="2400" b="1"/>
              <a:t>физических проявлений ласки и любви</a:t>
            </a:r>
          </a:p>
          <a:p>
            <a:pPr algn="ctr" eaLnBrk="0" hangingPunct="0"/>
            <a:endParaRPr lang="ru-RU" altLang="ru-RU" sz="2400" b="1"/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3644900"/>
            <a:ext cx="2554288" cy="30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59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87796">
            <a:off x="139696" y="597420"/>
            <a:ext cx="4159878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Рекомендации родителям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36492" y="2114533"/>
            <a:ext cx="39068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Будьте внимательны к ребенку!</a:t>
            </a:r>
          </a:p>
          <a:p>
            <a:pPr>
              <a:buBlip>
                <a:blip r:embed="rId4"/>
              </a:buBlip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предъявляйте завышенных требований!</a:t>
            </a:r>
          </a:p>
          <a:p>
            <a:pPr>
              <a:buBlip>
                <a:blip r:embed="rId4"/>
              </a:buBlip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Обязательно беседуйте с ребенком в конце дня о его школьных впечатлениях, открытиях проблемах!</a:t>
            </a:r>
          </a:p>
          <a:p>
            <a:pPr>
              <a:buBlip>
                <a:blip r:embed="rId4"/>
              </a:buBlip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Расскажите учителю, если после начала обучения вы заметили изменения в поведении ребенка дома!!!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9190" y="559054"/>
            <a:ext cx="390689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Следите за режимом дня ребенка!</a:t>
            </a:r>
          </a:p>
          <a:p>
            <a:pPr>
              <a:buBlip>
                <a:blip r:embed="rId4"/>
              </a:buBlip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Наберитесь терпения, особенно если у ребенка возникают проблемы в усвоении учебного материала.</a:t>
            </a:r>
          </a:p>
          <a:p>
            <a:pPr>
              <a:buBlip>
                <a:blip r:embed="rId4"/>
              </a:buBlip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Ребенок должен знать, что ВАША ЛЮБОВЬ К НЕМУ не зависит от результатов его обучения!!!</a:t>
            </a:r>
            <a:endParaRPr lang="ru-RU" sz="200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4"/>
              </a:buBlip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 стесняйтесь обращаться к педагогу, логопеду и психологу – есть проблемы, решить которые могут помочь только специалисты.</a:t>
            </a:r>
          </a:p>
          <a:p>
            <a:pPr>
              <a:buBlip>
                <a:blip r:embed="rId4"/>
              </a:buBlip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i="1" smtClean="0">
                <a:solidFill>
                  <a:srgbClr val="3366CC"/>
                </a:solidFill>
              </a:rPr>
              <a:t>Основные показатели адаптации</a:t>
            </a:r>
            <a:r>
              <a:rPr lang="ru-RU" smtClean="0"/>
              <a:t> </a:t>
            </a:r>
          </a:p>
        </p:txBody>
      </p:sp>
      <p:sp>
        <p:nvSpPr>
          <p:cNvPr id="63493" name="Rectangle 5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Формирование адекватного поведения. </a:t>
            </a:r>
          </a:p>
          <a:p>
            <a:pPr eaLnBrk="1" hangingPunct="1">
              <a:defRPr/>
            </a:pPr>
            <a:r>
              <a:rPr lang="ru-RU" smtClean="0"/>
              <a:t> Установление контактов с учащимися, учителем. </a:t>
            </a:r>
          </a:p>
          <a:p>
            <a:pPr eaLnBrk="1" hangingPunct="1">
              <a:defRPr/>
            </a:pPr>
            <a:r>
              <a:rPr lang="ru-RU" smtClean="0"/>
              <a:t> Овладение навыками учебной деятельности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2849394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839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0"/>
            <a:ext cx="8748713" cy="560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altLang="ru-RU" sz="2800" dirty="0"/>
          </a:p>
          <a:p>
            <a:pPr algn="ctr"/>
            <a:r>
              <a:rPr lang="ru-RU" altLang="ru-RU" sz="2400" b="1" dirty="0"/>
              <a:t>50-60 % детей</a:t>
            </a:r>
            <a:r>
              <a:rPr lang="ru-RU" altLang="ru-RU" sz="2400" dirty="0"/>
              <a:t> –</a:t>
            </a:r>
          </a:p>
          <a:p>
            <a:pPr algn="ctr"/>
            <a:r>
              <a:rPr lang="ru-RU" altLang="ru-RU" sz="2400" dirty="0"/>
              <a:t>    </a:t>
            </a:r>
            <a:r>
              <a:rPr lang="ru-RU" altLang="ru-RU" sz="2400" b="1" dirty="0"/>
              <a:t>адаптация  в течение первых</a:t>
            </a:r>
            <a:r>
              <a:rPr lang="ru-RU" altLang="ru-RU" sz="2400" dirty="0"/>
              <a:t> </a:t>
            </a:r>
            <a:r>
              <a:rPr lang="ru-RU" altLang="ru-RU" sz="2400" b="1" dirty="0"/>
              <a:t>2 -3 месяцев обучения.</a:t>
            </a:r>
            <a:r>
              <a:rPr lang="ru-RU" altLang="ru-RU" sz="2400" dirty="0"/>
              <a:t> </a:t>
            </a:r>
          </a:p>
          <a:p>
            <a:r>
              <a:rPr lang="ru-RU" altLang="ru-RU" sz="2400" dirty="0"/>
              <a:t> </a:t>
            </a:r>
          </a:p>
          <a:p>
            <a:r>
              <a:rPr lang="ru-RU" altLang="ru-RU" sz="2400" b="1" dirty="0"/>
              <a:t>У детей:</a:t>
            </a:r>
          </a:p>
          <a:p>
            <a:r>
              <a:rPr lang="ru-RU" altLang="ru-RU" sz="2400" dirty="0"/>
              <a:t>      -</a:t>
            </a:r>
            <a:r>
              <a:rPr lang="ru-RU" altLang="ru-RU" sz="2400" b="1" dirty="0"/>
              <a:t>хорошее настроение,</a:t>
            </a:r>
          </a:p>
          <a:p>
            <a:r>
              <a:rPr lang="ru-RU" altLang="ru-RU" sz="2400" b="1" dirty="0"/>
              <a:t>   </a:t>
            </a:r>
          </a:p>
          <a:p>
            <a:r>
              <a:rPr lang="ru-RU" altLang="ru-RU" sz="2400" b="1" dirty="0"/>
              <a:t>           -активное отношение к учебе, </a:t>
            </a:r>
          </a:p>
          <a:p>
            <a:endParaRPr lang="ru-RU" altLang="ru-RU" sz="2400" b="1" dirty="0"/>
          </a:p>
          <a:p>
            <a:r>
              <a:rPr lang="ru-RU" altLang="ru-RU" sz="2400" b="1" dirty="0"/>
              <a:t>                  -желание посещать школу, </a:t>
            </a:r>
          </a:p>
          <a:p>
            <a:endParaRPr lang="ru-RU" altLang="ru-RU" sz="2400" b="1" dirty="0"/>
          </a:p>
          <a:p>
            <a:pPr algn="r"/>
            <a:r>
              <a:rPr lang="ru-RU" altLang="ru-RU" sz="2400" b="1" dirty="0"/>
              <a:t>                    </a:t>
            </a:r>
            <a:r>
              <a:rPr lang="ru-RU" altLang="ru-RU" sz="2400" b="1" dirty="0" smtClean="0"/>
              <a:t>-</a:t>
            </a:r>
            <a:r>
              <a:rPr lang="ru-RU" altLang="ru-RU" sz="2400" b="1" dirty="0"/>
              <a:t>добросовестно выполнять требования           учителя.</a:t>
            </a:r>
          </a:p>
          <a:p>
            <a:endParaRPr lang="ru-RU" altLang="ru-RU" sz="2400" b="1" dirty="0"/>
          </a:p>
          <a:p>
            <a:r>
              <a:rPr lang="ru-RU" altLang="ru-RU" dirty="0"/>
              <a:t> </a:t>
            </a:r>
            <a:endParaRPr lang="ru-RU" altLang="ru-RU" b="1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65625"/>
            <a:ext cx="1744663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93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23850" y="-210036"/>
            <a:ext cx="8424863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en-US" altLang="ru-RU" sz="2400" b="1" dirty="0" smtClean="0"/>
          </a:p>
          <a:p>
            <a:pPr algn="ctr"/>
            <a:r>
              <a:rPr lang="ru-RU" altLang="ru-RU" sz="2400" b="1" dirty="0" smtClean="0"/>
              <a:t>-</a:t>
            </a:r>
            <a:r>
              <a:rPr lang="ru-RU" altLang="ru-RU" sz="2400" b="1" dirty="0"/>
              <a:t>30 % детей – </a:t>
            </a:r>
          </a:p>
          <a:p>
            <a:pPr algn="ctr"/>
            <a:r>
              <a:rPr lang="ru-RU" altLang="ru-RU" sz="2400" b="1" dirty="0"/>
              <a:t>адаптация до конца первого полугодия.</a:t>
            </a:r>
          </a:p>
          <a:p>
            <a:endParaRPr lang="ru-RU" altLang="ru-RU" sz="2400" b="1" dirty="0"/>
          </a:p>
          <a:p>
            <a:r>
              <a:rPr lang="ru-RU" altLang="ru-RU" sz="2400" b="1" dirty="0"/>
              <a:t>Дети:</a:t>
            </a:r>
          </a:p>
          <a:p>
            <a:r>
              <a:rPr lang="ru-RU" altLang="ru-RU" sz="2400" b="1" dirty="0"/>
              <a:t>   -предпочитают игровую деятельность учебной, </a:t>
            </a:r>
          </a:p>
          <a:p>
            <a:r>
              <a:rPr lang="ru-RU" altLang="ru-RU" sz="2400" b="1" dirty="0"/>
              <a:t>       </a:t>
            </a:r>
          </a:p>
          <a:p>
            <a:r>
              <a:rPr lang="ru-RU" altLang="ru-RU" sz="2400" b="1" dirty="0"/>
              <a:t>      -не сразу выполняют требование учителя, </a:t>
            </a:r>
          </a:p>
          <a:p>
            <a:r>
              <a:rPr lang="ru-RU" altLang="ru-RU" sz="2400" b="1" dirty="0"/>
              <a:t>             </a:t>
            </a:r>
          </a:p>
          <a:p>
            <a:r>
              <a:rPr lang="ru-RU" altLang="ru-RU" sz="2400" b="1" dirty="0"/>
              <a:t>         -часто выясняют отношения со сверстниками,</a:t>
            </a:r>
          </a:p>
          <a:p>
            <a:pPr algn="ctr"/>
            <a:endParaRPr lang="ru-RU" altLang="ru-RU" sz="2400" b="1" dirty="0"/>
          </a:p>
          <a:p>
            <a:pPr algn="r"/>
            <a:r>
              <a:rPr lang="ru-RU" altLang="ru-RU" sz="2400" b="1" dirty="0"/>
              <a:t>                    -у детей встречаются трудности в          усвоении учебных программ.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084763"/>
            <a:ext cx="1187450" cy="1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65625"/>
            <a:ext cx="33178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42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50825" y="333375"/>
            <a:ext cx="83534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1"/>
              <a:t>14 % детей – </a:t>
            </a:r>
          </a:p>
          <a:p>
            <a:pPr algn="ctr"/>
            <a:r>
              <a:rPr lang="ru-RU" altLang="ru-RU" sz="2400" b="1"/>
              <a:t>болезненная и длительная адаптация</a:t>
            </a:r>
          </a:p>
          <a:p>
            <a:pPr algn="ctr"/>
            <a:r>
              <a:rPr lang="ru-RU" altLang="ru-RU" sz="2400" b="1"/>
              <a:t> (до 1 года) </a:t>
            </a:r>
          </a:p>
          <a:p>
            <a:r>
              <a:rPr lang="ru-RU" altLang="ru-RU" sz="2400" b="1"/>
              <a:t>Дети:</a:t>
            </a:r>
          </a:p>
          <a:p>
            <a:r>
              <a:rPr lang="ru-RU" altLang="ru-RU" sz="2400" b="1"/>
              <a:t>    -отличаются негативными формами поведения, </a:t>
            </a:r>
          </a:p>
          <a:p>
            <a:r>
              <a:rPr lang="ru-RU" altLang="ru-RU" sz="2400" b="1"/>
              <a:t>        </a:t>
            </a:r>
          </a:p>
          <a:p>
            <a:r>
              <a:rPr lang="ru-RU" altLang="ru-RU" sz="2400" b="1"/>
              <a:t>        -устойчивыми отрицательными эмоциями, </a:t>
            </a:r>
          </a:p>
          <a:p>
            <a:r>
              <a:rPr lang="ru-RU" altLang="ru-RU" sz="2400" b="1"/>
              <a:t>                </a:t>
            </a:r>
          </a:p>
          <a:p>
            <a:r>
              <a:rPr lang="ru-RU" altLang="ru-RU" sz="2400" b="1"/>
              <a:t>             -нежеланием учиться и посещать школу.</a:t>
            </a:r>
          </a:p>
          <a:p>
            <a:pPr eaLnBrk="0" hangingPunct="0"/>
            <a:endParaRPr lang="ru-RU" altLang="ru-RU" sz="2400" b="1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76700"/>
            <a:ext cx="3816350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37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i?id=147353247-33-72&amp;n=2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2349500"/>
            <a:ext cx="3340100" cy="417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7" name="WordArt 5"/>
          <p:cNvSpPr>
            <a:spLocks noChangeArrowheads="1" noChangeShapeType="1" noTextEdit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Можно ли быть </a:t>
            </a:r>
          </a:p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уверенным, что</a:t>
            </a: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755650" y="2276475"/>
            <a:ext cx="6840538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2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Читающий</a:t>
            </a:r>
            <a:br>
              <a:rPr lang="ru-RU" sz="32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2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32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Знающий названия всех континентов</a:t>
            </a:r>
            <a:br>
              <a:rPr lang="ru-RU" sz="32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2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32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Знающий марки всех машин и т.д.</a:t>
            </a:r>
            <a:br>
              <a:rPr lang="ru-RU" sz="320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20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1476375" y="4076700"/>
            <a:ext cx="6516688" cy="2198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Monotype Corsiva"/>
              </a:rPr>
              <a:t>Успешный ученик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2051050" y="2276475"/>
            <a:ext cx="4897438" cy="26114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НЕТ!</a:t>
            </a:r>
          </a:p>
        </p:txBody>
      </p:sp>
    </p:spTree>
    <p:extLst>
      <p:ext uri="{BB962C8B-B14F-4D97-AF65-F5344CB8AC3E}">
        <p14:creationId xmlns:p14="http://schemas.microsoft.com/office/powerpoint/2010/main" val="109693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36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36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 animBg="1"/>
      <p:bldP spid="9222" grpId="0" animBg="1"/>
      <p:bldP spid="92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71550" y="1628775"/>
            <a:ext cx="6870700" cy="1600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hlink"/>
                </a:solidFill>
              </a:rPr>
              <a:t/>
            </a:r>
            <a:br>
              <a:rPr lang="ru-RU" sz="4000" smtClean="0">
                <a:solidFill>
                  <a:schemeClr val="hlink"/>
                </a:solidFill>
              </a:rPr>
            </a:br>
            <a:r>
              <a:rPr lang="ru-RU" sz="4000" smtClean="0">
                <a:solidFill>
                  <a:schemeClr val="hlink"/>
                </a:solidFill>
              </a:rPr>
              <a:t/>
            </a:r>
            <a:br>
              <a:rPr lang="ru-RU" sz="4000" smtClean="0">
                <a:solidFill>
                  <a:schemeClr val="hlink"/>
                </a:solidFill>
              </a:rPr>
            </a:br>
            <a:r>
              <a:rPr lang="ru-RU" sz="4000" smtClean="0">
                <a:solidFill>
                  <a:schemeClr val="hlink"/>
                </a:solidFill>
              </a:rPr>
              <a:t/>
            </a:r>
            <a:br>
              <a:rPr lang="ru-RU" sz="4000" smtClean="0">
                <a:solidFill>
                  <a:schemeClr val="hlink"/>
                </a:solidFill>
              </a:rPr>
            </a:br>
            <a:r>
              <a:rPr lang="ru-RU" sz="4000" smtClean="0">
                <a:solidFill>
                  <a:schemeClr val="hlink"/>
                </a:solidFill>
              </a:rPr>
              <a:t/>
            </a:r>
            <a:br>
              <a:rPr lang="ru-RU" sz="4000" smtClean="0">
                <a:solidFill>
                  <a:schemeClr val="hlink"/>
                </a:solidFill>
              </a:rPr>
            </a:br>
            <a:r>
              <a:rPr lang="ru-RU" sz="4000" smtClean="0"/>
              <a:t> </a:t>
            </a:r>
          </a:p>
        </p:txBody>
      </p:sp>
      <p:sp>
        <p:nvSpPr>
          <p:cNvPr id="983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809875" y="1905000"/>
            <a:ext cx="6035675" cy="41910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98308" name="WordArt 4"/>
          <p:cNvSpPr>
            <a:spLocks noChangeArrowheads="1" noChangeShapeType="1" noTextEdit="1"/>
          </p:cNvSpPr>
          <p:nvPr/>
        </p:nvSpPr>
        <p:spPr bwMode="auto">
          <a:xfrm>
            <a:off x="2124075" y="404813"/>
            <a:ext cx="5256213" cy="2439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 теперь представим,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каково в школе ребенку?</a:t>
            </a:r>
          </a:p>
        </p:txBody>
      </p:sp>
      <p:sp>
        <p:nvSpPr>
          <p:cNvPr id="98309" name="WordArt 5"/>
          <p:cNvSpPr>
            <a:spLocks noChangeArrowheads="1" noChangeShapeType="1" noTextEdit="1"/>
          </p:cNvSpPr>
          <p:nvPr/>
        </p:nvSpPr>
        <p:spPr bwMode="auto">
          <a:xfrm>
            <a:off x="1443038" y="3146425"/>
            <a:ext cx="6257925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 что от школы ребенок ждёт? </a:t>
            </a:r>
          </a:p>
        </p:txBody>
      </p:sp>
      <p:pic>
        <p:nvPicPr>
          <p:cNvPr id="9222" name="Picture 7" descr="i?id=285461460-0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9"/>
          <a:stretch>
            <a:fillRect/>
          </a:stretch>
        </p:blipFill>
        <p:spPr bwMode="auto">
          <a:xfrm>
            <a:off x="6084888" y="4581525"/>
            <a:ext cx="2592387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35998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animBg="1"/>
      <p:bldP spid="983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smtClean="0"/>
              <a:t>Новая жизнь ребятам кажется утомительной и не всегда интересной. </a:t>
            </a:r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marL="0" indent="0" eaLnBrk="1" hangingPunct="1">
              <a:buNone/>
              <a:defRPr/>
            </a:pPr>
            <a:r>
              <a:rPr lang="ru-RU" dirty="0" smtClean="0"/>
              <a:t>Школьная дисциплина требует большого напряжения, первокласснику трудно управлять своими чувствами и желаниями;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10244" name="Picture 5" descr="i?id=350550383-6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292600"/>
            <a:ext cx="2871788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372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0_50841_ccd82c40_X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2492375"/>
            <a:ext cx="6170612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9" name="WordArt 5"/>
          <p:cNvSpPr>
            <a:spLocks noChangeArrowheads="1" noChangeShapeType="1" noTextEdit="1"/>
          </p:cNvSpPr>
          <p:nvPr/>
        </p:nvSpPr>
        <p:spPr bwMode="auto">
          <a:xfrm>
            <a:off x="457200" y="244475"/>
            <a:ext cx="8385175" cy="1431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У беззаботного </a:t>
            </a:r>
          </a:p>
          <a:p>
            <a:pPr algn="ctr"/>
            <a:r>
              <a:rPr lang="ru-RU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прежде малыша</a:t>
            </a:r>
          </a:p>
          <a:p>
            <a:pPr algn="ctr"/>
            <a:r>
              <a:rPr lang="ru-RU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появляются непривычные обязанности: 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971550" y="2852738"/>
            <a:ext cx="67691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В школе он не волен распоряжаться своим временем;</a:t>
            </a:r>
          </a:p>
          <a:p>
            <a:pPr>
              <a:defRPr/>
            </a:pPr>
            <a:endParaRPr lang="ru-RU" sz="2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defRPr/>
            </a:pPr>
            <a:r>
              <a:rPr lang="ru-RU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Должен подчиняться правилами дисциплины, которые не всегда кажутся ему разумными;</a:t>
            </a:r>
          </a:p>
          <a:p>
            <a:pPr>
              <a:defRPr/>
            </a:pPr>
            <a:endParaRPr lang="ru-RU" sz="2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>
              <a:defRPr/>
            </a:pPr>
            <a:r>
              <a:rPr lang="ru-RU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Почему нельзя шуметь, кричать, бегать? Почему нужно сидеть целый урок?</a:t>
            </a:r>
          </a:p>
        </p:txBody>
      </p:sp>
    </p:spTree>
    <p:extLst>
      <p:ext uri="{BB962C8B-B14F-4D97-AF65-F5344CB8AC3E}">
        <p14:creationId xmlns:p14="http://schemas.microsoft.com/office/powerpoint/2010/main" val="674433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08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085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 animBg="1"/>
    </p:bldLst>
  </p:timing>
</p:sld>
</file>

<file path=ppt/theme/theme1.xml><?xml version="1.0" encoding="utf-8"?>
<a:theme xmlns:a="http://schemas.openxmlformats.org/drawingml/2006/main" name="TS010362645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E102481-9430-4464-8195-A8DD2AD013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TS010362645</Template>
  <TotalTime>0</TotalTime>
  <Words>829</Words>
  <Application>Microsoft Office PowerPoint</Application>
  <PresentationFormat>Экран (4:3)</PresentationFormat>
  <Paragraphs>148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TS010362645</vt:lpstr>
      <vt:lpstr>АДАПТАЦИЯ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</vt:lpstr>
      <vt:lpstr>Новая жизнь ребятам кажется утомительной и не всегда интересной. </vt:lpstr>
      <vt:lpstr>Презентация PowerPoint</vt:lpstr>
      <vt:lpstr>Этапы адаптации:</vt:lpstr>
      <vt:lpstr>Показатели трудностей адаптации. </vt:lpstr>
      <vt:lpstr>Презентация PowerPoint</vt:lpstr>
      <vt:lpstr>Семья – залог успеха</vt:lpstr>
      <vt:lpstr>Презентация PowerPoint</vt:lpstr>
      <vt:lpstr>Режим дня первоклассника</vt:lpstr>
      <vt:lpstr>Режим дня первоклассника</vt:lpstr>
      <vt:lpstr>Режим дня первоклассника</vt:lpstr>
      <vt:lpstr>Презентация PowerPoint</vt:lpstr>
      <vt:lpstr>Презентация PowerPoint</vt:lpstr>
      <vt:lpstr>Презентация PowerPoint</vt:lpstr>
      <vt:lpstr>Рекомендации родителям</vt:lpstr>
      <vt:lpstr>Основные показатели адаптации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2011-10-16T11:43:30Z</dcterms:created>
  <dcterms:modified xsi:type="dcterms:W3CDTF">2015-08-28T20:01:53Z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TC103626459990</vt:lpwstr>
  </property>
</Properties>
</file>