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4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7107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00"/>
    <a:srgbClr val="663300"/>
    <a:srgbClr val="6600FF"/>
    <a:srgbClr val="39B109"/>
    <a:srgbClr val="A1A416"/>
    <a:srgbClr val="27932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5DE7C-B4BC-4E83-B7E3-8ADA4EDAEFD1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214438"/>
            <a:ext cx="4368800" cy="3276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73600"/>
            <a:ext cx="5486400" cy="3822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AB2DA-FF2F-4831-94CA-81CCFF16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73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B2DA-FF2F-4831-94CA-81CCFF162D3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6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2CD3498-1082-4881-BEEC-AF644973F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44167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D014111-5DD2-41C6-A638-1343F7C8F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14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D014111-5DD2-41C6-A638-1343F7C8F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860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D014111-5DD2-41C6-A638-1343F7C8F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98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D014111-5DD2-41C6-A638-1343F7C8F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16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D014111-5DD2-41C6-A638-1343F7C8F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65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4B18-A87E-447D-BA50-DB13C75F37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5945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C25FD-695C-4367-97DC-48FE88999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7362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F934C-674B-43D2-963E-CBBBBA3BF5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2467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8141F08-9F3D-4944-A7B9-0B0E7CF7F1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2189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F42C7BA-E92D-40D8-AF1C-B05C2E447E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7303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D02C06CB-DF05-41E4-B06C-47B3F24FD3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9798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71B74-6684-4AB8-88EF-DE1C82882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8896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06088-5DFF-49CB-B939-472324724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716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AFACC-210A-4D15-BA1E-E18AEFEBDE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0502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D5BD855-F2FF-4F09-9351-3672A5ABEA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4074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6D014111-5DD2-41C6-A638-1343F7C8F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38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  <p:sldLayoutId id="2147484141" r:id="rId13"/>
    <p:sldLayoutId id="2147484142" r:id="rId14"/>
    <p:sldLayoutId id="2147484143" r:id="rId15"/>
    <p:sldLayoutId id="2147484144" r:id="rId16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5696" y="1844824"/>
            <a:ext cx="669674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РАЗВИТИЕ ТВОРЧЕСКИХ СПОСОБНОСТЕЙ МЛАДШИХ ШКОЛЬНИКОВ  В УРОЧНОЙ И ВНЕУРОЧНОЙ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ДЕЯТЕЛЬНОСТИ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3888" y="4365104"/>
            <a:ext cx="532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Кашина Ирина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Ахметгалиевна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64151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 </a:t>
            </a:r>
            <a:r>
              <a:rPr lang="ru-RU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«Пригородная </a:t>
            </a:r>
            <a:r>
              <a:rPr lang="ru-RU" sz="1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ООШ»</a:t>
            </a:r>
            <a:br>
              <a:rPr lang="ru-RU" sz="1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Кемеровского муниципального района</a:t>
            </a:r>
          </a:p>
        </p:txBody>
      </p:sp>
    </p:spTree>
  </p:cSld>
  <p:clrMapOvr>
    <a:masterClrMapping/>
  </p:clrMapOvr>
  <p:transition advTm="425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Экскурсионная деятельность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Методы и приемы развития творческих способностей младших школьников</a:t>
            </a:r>
          </a:p>
        </p:txBody>
      </p:sp>
      <p:pic>
        <p:nvPicPr>
          <p:cNvPr id="5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99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творческих способностей</a:t>
            </a:r>
            <a:endParaRPr lang="ru-RU" dirty="0"/>
          </a:p>
        </p:txBody>
      </p:sp>
      <p:pic>
        <p:nvPicPr>
          <p:cNvPr id="4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i.imgur.com/7x0V3dX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201" y="2204864"/>
            <a:ext cx="6805364" cy="206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5696" y="4755378"/>
            <a:ext cx="6482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2400" dirty="0" smtClean="0">
                <a:latin typeface="+mn-lt"/>
              </a:rPr>
              <a:t>Системность</a:t>
            </a:r>
          </a:p>
          <a:p>
            <a:pPr marL="228600" indent="-228600">
              <a:buAutoNum type="arabicPeriod"/>
            </a:pPr>
            <a:r>
              <a:rPr lang="ru-RU" sz="2400" dirty="0" smtClean="0">
                <a:latin typeface="+mn-lt"/>
              </a:rPr>
              <a:t>Непрерывность</a:t>
            </a:r>
          </a:p>
          <a:p>
            <a:pPr marL="228600" indent="-228600">
              <a:buAutoNum type="arabicPeriod"/>
            </a:pPr>
            <a:r>
              <a:rPr lang="ru-RU" sz="2400" dirty="0" smtClean="0">
                <a:latin typeface="+mn-lt"/>
              </a:rPr>
              <a:t>Преемственность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6820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7803" y="5661248"/>
            <a:ext cx="6400800" cy="1130300"/>
          </a:xfrm>
        </p:spPr>
        <p:txBody>
          <a:bodyPr>
            <a:normAutofit fontScale="90000"/>
          </a:bodyPr>
          <a:lstStyle/>
          <a:p>
            <a:r>
              <a:rPr lang="en-US" dirty="0"/>
              <a:t>http://prigorod-kem.ucoz.ru/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2721119"/>
            <a:ext cx="6336704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</a:p>
        </p:txBody>
      </p:sp>
      <p:pic>
        <p:nvPicPr>
          <p:cNvPr id="5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865" y="0"/>
            <a:ext cx="26777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3888" y="4365104"/>
            <a:ext cx="532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Кашина Ирина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Ахметгалиевна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4197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89199" cy="720080"/>
          </a:xfrm>
        </p:spPr>
        <p:txBody>
          <a:bodyPr/>
          <a:lstStyle/>
          <a:p>
            <a:r>
              <a:rPr lang="ru-RU" dirty="0" smtClean="0"/>
              <a:t>Опрос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458722"/>
              </p:ext>
            </p:extLst>
          </p:nvPr>
        </p:nvGraphicFramePr>
        <p:xfrm>
          <a:off x="1335601" y="1192905"/>
          <a:ext cx="6591299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438"/>
                <a:gridCol w="1211134"/>
                <a:gridCol w="9887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 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Знаете ли Вы, что такое творчество? </a:t>
                      </a:r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Продолжите высказывание: «Творчество – это…..»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Хотели бы Вы, чтобы ваш ребёнок развивался как творческая личность? 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Перечислите все виды детского творчества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Знаете ли Вы, какие условия необходимо создать, чтобы максимально развивать творческие способности ребёнка? 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Перечислите все необходимые условия для развития творчества детей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Нужно ли развивать</a:t>
                      </a:r>
                      <a:r>
                        <a:rPr lang="ru-RU" baseline="0" dirty="0" smtClean="0"/>
                        <a:t> в ребенке творчество?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3237" marR="732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24092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1280890"/>
          </a:xfrm>
        </p:spPr>
        <p:txBody>
          <a:bodyPr/>
          <a:lstStyle/>
          <a:p>
            <a:r>
              <a:rPr lang="ru-RU" dirty="0" smtClean="0"/>
              <a:t>Творческие способности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особенности ребёнка, которые не зависят от умственных способностей и проявляются в детской фантазии, воображении, особом видении мира, своей точке зрения на окружающую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действительность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(обобщенная формулировка)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38074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4110"/>
            <a:ext cx="6336704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Личностные результаты </a:t>
            </a:r>
            <a:r>
              <a:rPr lang="ru-RU" dirty="0"/>
              <a:t>выпускника начальной </a:t>
            </a:r>
            <a:r>
              <a:rPr lang="ru-RU" dirty="0" smtClean="0"/>
              <a:t>школы 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133600"/>
            <a:ext cx="6950065" cy="3777622"/>
          </a:xfrm>
        </p:spPr>
        <p:txBody>
          <a:bodyPr/>
          <a:lstStyle/>
          <a:p>
            <a:r>
              <a:rPr lang="ru-RU" b="1" dirty="0"/>
              <a:t>формирование основ умения учиться и способности к организации своей деятельности 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умение принимать, сохранять цели </a:t>
            </a:r>
            <a:r>
              <a:rPr lang="ru-RU" b="1" dirty="0" smtClean="0"/>
              <a:t>своей деятельности и </a:t>
            </a:r>
            <a:r>
              <a:rPr lang="ru-RU" b="1" dirty="0"/>
              <a:t>следовать им в учебной </a:t>
            </a:r>
            <a:r>
              <a:rPr lang="ru-RU" b="1" dirty="0" smtClean="0"/>
              <a:t>деятельности</a:t>
            </a:r>
          </a:p>
          <a:p>
            <a:r>
              <a:rPr lang="ru-RU" b="1" dirty="0" smtClean="0"/>
              <a:t>планирование своей деятельности, осуществление её контроля </a:t>
            </a:r>
            <a:r>
              <a:rPr lang="ru-RU" b="1" dirty="0"/>
              <a:t>и </a:t>
            </a:r>
            <a:r>
              <a:rPr lang="ru-RU" b="1" dirty="0" smtClean="0"/>
              <a:t>оценки</a:t>
            </a:r>
          </a:p>
          <a:p>
            <a:r>
              <a:rPr lang="ru-RU" b="1" dirty="0" smtClean="0"/>
              <a:t> взаимодействие </a:t>
            </a:r>
            <a:r>
              <a:rPr lang="ru-RU" b="1" dirty="0"/>
              <a:t>с педагогом и сверстниками в учебном </a:t>
            </a:r>
            <a:r>
              <a:rPr lang="ru-RU" b="1" dirty="0" smtClean="0"/>
              <a:t>процессе</a:t>
            </a:r>
          </a:p>
          <a:p>
            <a:endParaRPr lang="ru-RU" b="1" dirty="0"/>
          </a:p>
          <a:p>
            <a:pPr marL="0" indent="0" algn="r">
              <a:buNone/>
            </a:pPr>
            <a:r>
              <a:rPr lang="ru-RU" b="1" dirty="0" smtClean="0"/>
              <a:t>«ФГОС начального общего образования»</a:t>
            </a:r>
            <a:endParaRPr lang="ru-RU" dirty="0"/>
          </a:p>
        </p:txBody>
      </p:sp>
      <p:pic>
        <p:nvPicPr>
          <p:cNvPr id="4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88220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16823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Условия эффективного развития творческих способностей младших школьников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59632" y="2133600"/>
            <a:ext cx="7704856" cy="43917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Создание </a:t>
            </a:r>
            <a:r>
              <a:rPr lang="ru-RU" dirty="0"/>
              <a:t>положительного эмоционального настроя.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поощрения и поддержки.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уважения и принятия необычного творческого замысла ребёнка. 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к самостоятельной деятельности.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</a:t>
            </a:r>
            <a:r>
              <a:rPr lang="ru-RU" dirty="0" smtClean="0"/>
              <a:t>для нахождения </a:t>
            </a:r>
            <a:r>
              <a:rPr lang="ru-RU" dirty="0"/>
              <a:t>в постоянном </a:t>
            </a:r>
            <a:r>
              <a:rPr lang="ru-RU" dirty="0" smtClean="0"/>
              <a:t>интеллектуальном </a:t>
            </a:r>
            <a:r>
              <a:rPr lang="ru-RU" dirty="0"/>
              <a:t>напряжении.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условия «</a:t>
            </a:r>
            <a:r>
              <a:rPr lang="ru-RU" dirty="0" smtClean="0"/>
              <a:t>права </a:t>
            </a:r>
            <a:r>
              <a:rPr lang="ru-RU" dirty="0"/>
              <a:t>на ошибку».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принятия ценностей.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удовлетворения социальных </a:t>
            </a:r>
            <a:r>
              <a:rPr lang="ru-RU" dirty="0" smtClean="0"/>
              <a:t>потребностей</a:t>
            </a:r>
            <a:r>
              <a:rPr lang="ru-RU" dirty="0"/>
              <a:t>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для развития интуиции.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потребности и удовлетворённости ребёнка в детском творчестве.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21270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415" y="624110"/>
            <a:ext cx="6591986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Способы стимулирования творческих </a:t>
            </a:r>
            <a:r>
              <a:rPr lang="ru-RU" dirty="0" smtClean="0"/>
              <a:t>способностей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48854"/>
            <a:ext cx="7776864" cy="4764360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обеспечение благоприятной атмосферы в классе; </a:t>
            </a:r>
          </a:p>
          <a:p>
            <a:pPr lvl="0"/>
            <a:r>
              <a:rPr lang="ru-RU" sz="1400" dirty="0"/>
              <a:t>доброжелательность со стороны учителя, его отказ от критики в адрес ребёнка;</a:t>
            </a:r>
          </a:p>
          <a:p>
            <a:pPr lvl="0"/>
            <a:r>
              <a:rPr lang="ru-RU" sz="1400" dirty="0" smtClean="0"/>
              <a:t>развитие любознательности</a:t>
            </a:r>
            <a:r>
              <a:rPr lang="ru-RU" sz="1400" dirty="0"/>
              <a:t>;</a:t>
            </a:r>
          </a:p>
          <a:p>
            <a:pPr lvl="0"/>
            <a:r>
              <a:rPr lang="ru-RU" sz="1400" dirty="0" smtClean="0"/>
              <a:t>использование </a:t>
            </a:r>
            <a:r>
              <a:rPr lang="ru-RU" sz="1400" dirty="0"/>
              <a:t>разнообразных форм ведения урока, смены видов деятельности; </a:t>
            </a:r>
          </a:p>
          <a:p>
            <a:pPr lvl="0"/>
            <a:r>
              <a:rPr lang="ru-RU" sz="1400" dirty="0"/>
              <a:t>максимальное вовлечение учащихся класса в активную деятельность на уроке; </a:t>
            </a:r>
          </a:p>
          <a:p>
            <a:pPr lvl="0"/>
            <a:r>
              <a:rPr lang="ru-RU" sz="1400" dirty="0"/>
              <a:t>развитие функции общения на </a:t>
            </a:r>
            <a:r>
              <a:rPr lang="ru-RU" sz="1400" dirty="0" smtClean="0"/>
              <a:t>уроке;</a:t>
            </a:r>
            <a:endParaRPr lang="ru-RU" sz="1400" dirty="0"/>
          </a:p>
          <a:p>
            <a:pPr lvl="0"/>
            <a:r>
              <a:rPr lang="ru-RU" sz="1400" dirty="0"/>
              <a:t>поощрение высказывания оригинальных идей;</a:t>
            </a:r>
          </a:p>
          <a:p>
            <a:pPr lvl="0"/>
            <a:r>
              <a:rPr lang="ru-RU" sz="1400" dirty="0"/>
              <a:t>обеспечение возможностей для практики;</a:t>
            </a:r>
          </a:p>
          <a:p>
            <a:pPr lvl="0"/>
            <a:r>
              <a:rPr lang="ru-RU" sz="1400" dirty="0"/>
              <a:t>использование личного примера творческого подхода к решению проблем;</a:t>
            </a:r>
          </a:p>
          <a:p>
            <a:pPr lvl="0"/>
            <a:r>
              <a:rPr lang="ru-RU" sz="1400" dirty="0"/>
              <a:t>предоставление детям возможности активно задавать вопросы;</a:t>
            </a:r>
          </a:p>
          <a:p>
            <a:pPr lvl="0"/>
            <a:r>
              <a:rPr lang="ru-RU" sz="1400" dirty="0"/>
              <a:t>   использование в учебной деятельности повседневного опыта детей;</a:t>
            </a:r>
          </a:p>
          <a:p>
            <a:pPr lvl="0"/>
            <a:r>
              <a:rPr lang="ru-RU" sz="1400" dirty="0"/>
              <a:t>   использование в урочной деятельности поисковых, исследовательских, проблемных методов обучения;</a:t>
            </a:r>
          </a:p>
          <a:p>
            <a:pPr lvl="0"/>
            <a:r>
              <a:rPr lang="ru-RU" sz="1400" dirty="0"/>
              <a:t>скрытая педагогически целесообразная дифференциация по возможностям, интересам, склонностям, способностям.</a:t>
            </a:r>
          </a:p>
        </p:txBody>
      </p:sp>
      <p:pic>
        <p:nvPicPr>
          <p:cNvPr id="4" name="Picture 2" descr="эмблем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4175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48282"/>
            <a:ext cx="7022072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Методы и приемы развития творческих способностей младших школьников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562142"/>
            <a:ext cx="6591985" cy="377762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Метод проектов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                   Метод </a:t>
            </a:r>
            <a:r>
              <a:rPr lang="ru-RU" sz="3200" dirty="0"/>
              <a:t>эвристического </a:t>
            </a:r>
            <a:r>
              <a:rPr lang="ru-RU" sz="3200" dirty="0" smtClean="0"/>
              <a:t>             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               наблюдения</a:t>
            </a:r>
          </a:p>
          <a:p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smtClean="0"/>
              <a:t>			         Метод исследования</a:t>
            </a:r>
            <a:endParaRPr lang="ru-RU" sz="3200" dirty="0"/>
          </a:p>
        </p:txBody>
      </p:sp>
      <p:pic>
        <p:nvPicPr>
          <p:cNvPr id="4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Вася\AppData\Local\Microsoft\Windows\Temporary Internet Files\Content.IE5\3GY63CBZ\MC90023396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192" y="2133600"/>
            <a:ext cx="24066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Вася\AppData\Local\Microsoft\Windows\Temporary Internet Files\Content.IE5\OP4JCX9D\MC90023738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664" y="3934608"/>
            <a:ext cx="2181225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792341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Методы и приемы развития творческих способностей младших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529110"/>
            <a:ext cx="6591985" cy="3777622"/>
          </a:xfrm>
        </p:spPr>
        <p:txBody>
          <a:bodyPr/>
          <a:lstStyle/>
          <a:p>
            <a:r>
              <a:rPr lang="ru-RU" dirty="0" smtClean="0"/>
              <a:t>Метод </a:t>
            </a:r>
            <a:r>
              <a:rPr lang="ru-RU" dirty="0" err="1" smtClean="0"/>
              <a:t>эмпатии</a:t>
            </a:r>
            <a:endParaRPr lang="ru-RU" dirty="0" smtClean="0"/>
          </a:p>
          <a:p>
            <a:r>
              <a:rPr lang="ru-RU" dirty="0" smtClean="0"/>
              <a:t>Метод образного видения</a:t>
            </a:r>
            <a:endParaRPr lang="ru-RU" dirty="0"/>
          </a:p>
        </p:txBody>
      </p:sp>
      <p:pic>
        <p:nvPicPr>
          <p:cNvPr id="4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4686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Метод «Если бы…»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Метод воспитания сказкой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19672" y="348282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Методы и приемы развития творческих способностей младших школьников</a:t>
            </a:r>
          </a:p>
        </p:txBody>
      </p:sp>
      <p:pic>
        <p:nvPicPr>
          <p:cNvPr id="5" name="Picture 2" descr="эмблем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09" y="0"/>
            <a:ext cx="141159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37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1312</TotalTime>
  <Words>460</Words>
  <Application>Microsoft Office PowerPoint</Application>
  <PresentationFormat>Экран (4:3)</PresentationFormat>
  <Paragraphs>90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Презентация PowerPoint</vt:lpstr>
      <vt:lpstr>Опрос родителей</vt:lpstr>
      <vt:lpstr>Творческие способности</vt:lpstr>
      <vt:lpstr>Личностные результаты выпускника начальной школы  </vt:lpstr>
      <vt:lpstr>Условия эффективного развития творческих способностей младших школьников</vt:lpstr>
      <vt:lpstr>Способы стимулирования творческих способностей </vt:lpstr>
      <vt:lpstr>Методы и приемы развития творческих способностей младших школьников </vt:lpstr>
      <vt:lpstr>Методы и приемы развития творческих способностей младших школьников</vt:lpstr>
      <vt:lpstr>Методы и приемы развития творческих способностей младших школьников</vt:lpstr>
      <vt:lpstr>Методы и приемы развития творческих способностей младших школьников</vt:lpstr>
      <vt:lpstr>Развитие творческих способностей</vt:lpstr>
      <vt:lpstr>http://prigorod-kem.ucoz.ru/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admin12</cp:lastModifiedBy>
  <cp:revision>111</cp:revision>
  <dcterms:created xsi:type="dcterms:W3CDTF">2008-02-16T03:34:25Z</dcterms:created>
  <dcterms:modified xsi:type="dcterms:W3CDTF">2015-12-13T23:15:08Z</dcterms:modified>
</cp:coreProperties>
</file>