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4" r:id="rId2"/>
    <p:sldId id="256" r:id="rId3"/>
    <p:sldId id="260" r:id="rId4"/>
    <p:sldId id="261" r:id="rId5"/>
    <p:sldId id="262" r:id="rId6"/>
    <p:sldId id="264" r:id="rId7"/>
    <p:sldId id="267" r:id="rId8"/>
    <p:sldId id="292" r:id="rId9"/>
    <p:sldId id="293" r:id="rId10"/>
    <p:sldId id="296" r:id="rId11"/>
    <p:sldId id="291" r:id="rId12"/>
    <p:sldId id="290" r:id="rId13"/>
    <p:sldId id="297" r:id="rId14"/>
    <p:sldId id="273" r:id="rId15"/>
    <p:sldId id="274" r:id="rId16"/>
    <p:sldId id="275" r:id="rId17"/>
    <p:sldId id="276" r:id="rId18"/>
    <p:sldId id="277" r:id="rId19"/>
    <p:sldId id="298" r:id="rId20"/>
    <p:sldId id="282" r:id="rId21"/>
    <p:sldId id="281" r:id="rId22"/>
    <p:sldId id="279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>
        <p:scale>
          <a:sx n="72" d="100"/>
          <a:sy n="72" d="100"/>
        </p:scale>
        <p:origin x="-102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1224D-6686-40C5-89CD-8A4AC36493E1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EAA0-C879-4A66-8DC4-F3BCC673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0872A-2E06-4BCA-B60D-13847B653361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1044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/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effectLst/>
                <a:latin typeface="Monotype Corsiva" panose="03010101010201010101" pitchFamily="66" charset="0"/>
              </a:rPr>
            </a:br>
            <a:r>
              <a:rPr lang="ru-RU" sz="5400" dirty="0">
                <a:effectLst/>
                <a:latin typeface="Monotype Corsiva" panose="03010101010201010101" pitchFamily="66" charset="0"/>
              </a:rPr>
              <a:t/>
            </a:r>
            <a:br>
              <a:rPr lang="ru-RU" sz="5400" dirty="0">
                <a:effectLst/>
                <a:latin typeface="Monotype Corsiva" panose="03010101010201010101" pitchFamily="66" charset="0"/>
              </a:rPr>
            </a:br>
            <a:r>
              <a:rPr lang="ru-RU" sz="5400" dirty="0" smtClean="0">
                <a:effectLst/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effectLst/>
                <a:latin typeface="Monotype Corsiva" panose="03010101010201010101" pitchFamily="66" charset="0"/>
              </a:rPr>
            </a:br>
            <a:r>
              <a:rPr lang="ru-RU" sz="5400" dirty="0">
                <a:effectLst/>
                <a:latin typeface="Monotype Corsiva" panose="03010101010201010101" pitchFamily="66" charset="0"/>
              </a:rPr>
              <a:t/>
            </a:r>
            <a:br>
              <a:rPr lang="ru-RU" sz="5400" dirty="0">
                <a:effectLst/>
                <a:latin typeface="Monotype Corsiva" panose="03010101010201010101" pitchFamily="66" charset="0"/>
              </a:rPr>
            </a:b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8города Мценска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effectLst/>
                <a:latin typeface="Monotype Corsiva" panose="03010101010201010101" pitchFamily="66" charset="0"/>
              </a:rPr>
              <a:t>Пути формирования правильного, беглого, выразительного, осознанного чтения у младших школьников.</a:t>
            </a:r>
            <a:endParaRPr lang="ru-RU" sz="5400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949280"/>
            <a:ext cx="4748064" cy="504055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Екатерина Николаевна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первой категории </a:t>
            </a:r>
          </a:p>
        </p:txBody>
      </p:sp>
    </p:spTree>
    <p:extLst>
      <p:ext uri="{BB962C8B-B14F-4D97-AF65-F5344CB8AC3E}">
        <p14:creationId xmlns:p14="http://schemas.microsoft.com/office/powerpoint/2010/main" val="27432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Развитие беглого чтения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203032" cy="518803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Первая группа  - упражнения для увеличения</a:t>
            </a:r>
          </a:p>
          <a:p>
            <a:pPr marL="109728" indent="0">
              <a:buNone/>
            </a:pPr>
            <a:r>
              <a:rPr lang="ru-RU" dirty="0" smtClean="0"/>
              <a:t>поля зрения.</a:t>
            </a:r>
          </a:p>
          <a:p>
            <a:pPr marL="624078" indent="-514350">
              <a:buAutoNum type="arabicPeriod"/>
            </a:pPr>
            <a:r>
              <a:rPr lang="ru-RU" dirty="0" smtClean="0"/>
              <a:t>Работа со словарными блоками, по вертикали которых спрятано слово.</a:t>
            </a:r>
          </a:p>
          <a:p>
            <a:pPr marL="624078" indent="-514350">
              <a:buAutoNum type="arabicPeriod"/>
            </a:pPr>
            <a:r>
              <a:rPr lang="ru-RU" dirty="0" smtClean="0"/>
              <a:t>Игра «Волшебное облако». Из букв или слогов «собрать» слова.</a:t>
            </a:r>
          </a:p>
          <a:p>
            <a:pPr marL="624078" indent="-514350">
              <a:buFont typeface="Wingdings 3"/>
              <a:buAutoNum type="arabicPeriod"/>
            </a:pPr>
            <a:r>
              <a:rPr lang="ru-RU" dirty="0" smtClean="0"/>
              <a:t>Игра «</a:t>
            </a:r>
            <a:r>
              <a:rPr lang="ru-RU" dirty="0" err="1" smtClean="0"/>
              <a:t>Обгонялки</a:t>
            </a:r>
            <a:r>
              <a:rPr lang="ru-RU" dirty="0"/>
              <a:t>». </a:t>
            </a:r>
            <a:endParaRPr lang="ru-RU" dirty="0" smtClean="0"/>
          </a:p>
          <a:p>
            <a:pPr marL="624078" indent="-514350">
              <a:buFont typeface="Wingdings 3"/>
              <a:buAutoNum type="arabicPeriod"/>
            </a:pPr>
            <a:r>
              <a:rPr lang="ru-RU" dirty="0" smtClean="0"/>
              <a:t>Таблицы </a:t>
            </a:r>
            <a:r>
              <a:rPr lang="ru-RU" dirty="0" err="1"/>
              <a:t>Шульте</a:t>
            </a:r>
            <a:r>
              <a:rPr lang="ru-RU" dirty="0"/>
              <a:t>.</a:t>
            </a:r>
          </a:p>
          <a:p>
            <a:pPr marL="624078" indent="-514350">
              <a:buAutoNum type="arabicPeriod"/>
            </a:pPr>
            <a:r>
              <a:rPr lang="ru-RU" dirty="0" smtClean="0"/>
              <a:t>Игра «Капельки» с использованием алфавита, которые лежат на столах у каждого ученика.</a:t>
            </a:r>
          </a:p>
          <a:p>
            <a:pPr marL="624078" indent="-514350">
              <a:buAutoNum type="arabicPeriod"/>
            </a:pPr>
            <a:r>
              <a:rPr lang="ru-RU" dirty="0" smtClean="0"/>
              <a:t> Игра «Буксир».</a:t>
            </a:r>
          </a:p>
          <a:p>
            <a:pPr marL="624078" indent="-514350">
              <a:buAutoNum type="arabicPeriod"/>
            </a:pPr>
            <a:endParaRPr lang="ru-RU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Упражнения для устранения факторов затрудняющих ускорению чтения: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05090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Артикуляционная гимнастика.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Скороговорки.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Вторая группа для активации органов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8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02340" cy="277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8843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Сознательность чтения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«Всё, чего я достиг в жизни, стало                                                    возможным благодаря книге».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Ричард Бак.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43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effectLst/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effectLst/>
                <a:latin typeface="Times New Roman" pitchFamily="18" charset="0"/>
                <a:cs typeface="Times New Roman" pitchFamily="18" charset="0"/>
              </a:rPr>
              <a:t>для развития осознанного </a:t>
            </a:r>
            <a:r>
              <a:rPr lang="ru-RU" sz="4000" i="1" dirty="0" smtClean="0">
                <a:effectLst/>
                <a:latin typeface="Times New Roman" pitchFamily="18" charset="0"/>
                <a:cs typeface="Times New Roman" pitchFamily="18" charset="0"/>
              </a:rPr>
              <a:t>чтения: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endParaRPr lang="ru-RU" sz="4000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логические упражнения,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на составление слов со словами,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работа с деформированными текстами, неоконченными рассказами,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2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6563072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данному слову подбери нужные по смыслу слова.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общего в словах и чем они различаются?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Чем похожи следующие слова? Назови, одним словом.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«Составь слово» (путём перестановки букв)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«Составь новое слово» ( у каждого из данных слов нужно взять только первый слог)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«Составь новое слово» ( у каждого из данных слов нужно взять только второй слог)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«Составь новое слово» (у каждого из данных слов нужно взять только последний слог)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Какое слово лишнее и почему?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Раздели слова на группы.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Какие буква, слог, слово лишние.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группа – логические упражнения</a:t>
            </a:r>
            <a:endParaRPr lang="ru-RU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1481328"/>
            <a:ext cx="8435975" cy="4525963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«Найди слово в слове»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«Подбери пару» (Слова записаны в 2 столбика, нужно к слову из первого столбика подобрать подходящее по смыслу слово из второго столбика.)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«Закончи предложение»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Загадки (любые, которые подходят к теме урока).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Составь слова, в которых одни из слогов должен начинаться с буквы 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Найди животное среди строк.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Шарады.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Ребусы.          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группа –игры на составление слов со словами</a:t>
            </a: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Составь текст (перестановка предложений.) Тексты подбираются к теме урока.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Составь предложения (3-4) к теме урока.</a:t>
            </a:r>
          </a:p>
          <a:p>
            <a:pPr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школе.</a:t>
            </a:r>
          </a:p>
          <a:p>
            <a:pPr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Школа, класс, парты, дежурный, ребята, тетрадь, пенал, урок.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Закончи рассказ.</a:t>
            </a:r>
          </a:p>
          <a:p>
            <a:pPr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Забота о птицах.</a:t>
            </a:r>
          </a:p>
          <a:p>
            <a:pPr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Наступила морозная зима.</a:t>
            </a:r>
          </a:p>
          <a:p>
            <a:pPr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 сосне сидят птицы. Они ищут пищу…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Третья группа – работа с деформированными текстами, неоконченными рассказами.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Прочитай текст самостоятельно, ответь на вопросы, написанные на доске.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Расположи вопросы по порядку содержания текста. Зачитай ответ на второй вопрос.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Задай вопросы по тексту или по части текста.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Определи, сколько частей в тексте. Определи, есть ли в тексте вступление, основная часть, заключение.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Подбор пословиц и поговорок, раскрывающих тему текста.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Составление кроссвордов по тексту.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иллюстрации определить содержание текста.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Пересказ по вопросам и без них.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Составление плана текста.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Подбор иллюстрации к тексту.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над заголовком.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Четвёртая группа – работа с текстом</a:t>
            </a: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RTCH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4429125"/>
            <a:ext cx="230028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3712" y="692696"/>
            <a:ext cx="3493088" cy="2736305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Выразительность чтения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3712" y="274638"/>
            <a:ext cx="3493088" cy="14981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endParaRPr lang="ru-RU" sz="2000" dirty="0"/>
          </a:p>
        </p:txBody>
      </p:sp>
      <p:pic>
        <p:nvPicPr>
          <p:cNvPr id="2050" name="Picture 2" descr="C:\Users\1\Desktop\7ace84fedd2d475e0f404506717ba4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8" y="100581"/>
            <a:ext cx="5590281" cy="3766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9243_kidsread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94" y="2924944"/>
            <a:ext cx="5467327" cy="3904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23042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                                                          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«Цель обучения чтению – приучить детей к разумной беседе </a:t>
            </a:r>
            <a:b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с книгой и приохотить к такой беседе».</a:t>
            </a:r>
            <a:b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53135"/>
            <a:ext cx="7772400" cy="1581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5" descr="http://www.istok.ru/netcat_files/339/h_509eb6dcec4ba762b42523c1a67b67f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19" y="3861048"/>
            <a:ext cx="25614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Средствами </a:t>
            </a:r>
            <a:r>
              <a:rPr lang="ru-RU" dirty="0">
                <a:solidFill>
                  <a:srgbClr val="002060"/>
                </a:solidFill>
              </a:rPr>
              <a:t>речевой выразительности являются </a:t>
            </a:r>
            <a:r>
              <a:rPr lang="ru-RU" dirty="0" smtClean="0">
                <a:solidFill>
                  <a:srgbClr val="002060"/>
                </a:solidFill>
              </a:rPr>
              <a:t>следующие </a:t>
            </a:r>
            <a:r>
              <a:rPr lang="ru-RU" dirty="0">
                <a:solidFill>
                  <a:srgbClr val="002060"/>
                </a:solidFill>
              </a:rPr>
              <a:t>компоненты звучащей речи: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ила голоса (громко –тихо);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ембр чтения;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аузы;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л</a:t>
            </a:r>
            <a:r>
              <a:rPr lang="ru-RU" dirty="0" smtClean="0">
                <a:solidFill>
                  <a:srgbClr val="002060"/>
                </a:solidFill>
              </a:rPr>
              <a:t>огическое ударение;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овышение и понижение интонации.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Выразительность чтения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99912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685356"/>
                <a:gridCol w="4458644"/>
              </a:tblGrid>
              <a:tr h="324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Дыхательная гимнастика</a:t>
                      </a:r>
                      <a:endParaRPr lang="ru-RU" sz="2000" b="1" i="1" u="none" strike="noStrike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«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Задуйте свечу».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Сделайте глубокий вдох и разом выдохните весь воздух. Задуйте одну большую свечу. А теперь представьте, что на руке стоят три свечки. Сделайте глубокий вдох и выдохните тремя порциями, задувая каждую свечку.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 лифте».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Считай этажи на выдохе.</a:t>
                      </a:r>
                      <a:endParaRPr lang="ru-RU" sz="1400" b="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1  2  3  4  5  6  7  8  9  10  11  12  13  14  15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Отработка дикции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темпа чтения</a:t>
                      </a:r>
                      <a:endParaRPr lang="ru-RU" sz="2000" u="none" strike="noStrike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800" b="1" i="1" dirty="0" smtClean="0">
                          <a:solidFill>
                            <a:srgbClr val="FFC000"/>
                          </a:solidFill>
                        </a:rPr>
                        <a:t>С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енька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C000"/>
                          </a:solidFill>
                        </a:rPr>
                        <a:t>с С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анькой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вёз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C000"/>
                          </a:solidFill>
                        </a:rPr>
                        <a:t>С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оньку на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C000"/>
                          </a:solidFill>
                        </a:rPr>
                        <a:t>с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анках.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ра-ра-ра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начинается игра,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ры-ры-ры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у нас в руках шары,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ру-ру-ру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бью рукою по шару.</a:t>
                      </a:r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15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Тренировка речевого аппарата</a:t>
                      </a:r>
                      <a:endParaRPr lang="ru-RU" sz="2000" u="none" strike="noStrike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     </a:t>
                      </a:r>
                      <a:r>
                        <a:rPr lang="ru-RU" sz="1600" dirty="0" smtClean="0"/>
                        <a:t>1.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«Лошадка».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Цоканье.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«Почисти зубки».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Кончиком языка при закрытом рте чистим зубки.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«Качели».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Водить нижнюю челюсть из стороны в сторону, затем вперёд – назад</a:t>
                      </a:r>
                      <a:r>
                        <a:rPr lang="ru-RU" dirty="0" smtClean="0"/>
                        <a:t>        </a:t>
                      </a:r>
                    </a:p>
                    <a:p>
                      <a:r>
                        <a:rPr lang="ru-RU" dirty="0" smtClean="0"/>
                        <a:t>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strike="noStrike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Интонационная разминка</a:t>
                      </a:r>
                    </a:p>
                    <a:p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Прочитай предложение с разными интонациями: радостно,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пе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чально, ласково, гневно,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шуточно.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        Наступила осень.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>
                        <a:solidFill>
                          <a:srgbClr val="990000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Прочитай. Выдели голосом выделенное слово.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Подай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деревянную ложку!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Подай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деревянную ложку!</a:t>
                      </a:r>
                      <a:endParaRPr lang="ru-RU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Подай</a:t>
                      </a: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мне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деревянную</a:t>
                      </a:r>
                      <a:r>
                        <a:rPr lang="ru-RU" sz="1800" i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ложку!</a:t>
                      </a:r>
                      <a:endParaRPr lang="ru-RU" sz="2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42875" y="1928813"/>
            <a:ext cx="3929063" cy="6429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5" descr="C:\Мои документы\Corel User Files\TM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10715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4546848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1.Чтение предложения с разными оттенками интонации.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2.Чтение, передавая радость (возмущение, печаль, гордость) в зависимости от текста.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3.Выборочное чтение вопросительных и восклицательных предложений.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Чтение скороговорок.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5.Чтение по ролям, в лицах.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6.Инсценирование, конкурс чтецов.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7.Упражнение «Эхо»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8.Чтение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небольших стихотворений: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Кто на льду меня догонит?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 бежим вперегонки.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несут меня не кони,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блестящие коньки.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effectLst/>
                <a:latin typeface="Monotype Corsiva" pitchFamily="66" charset="0"/>
              </a:rPr>
              <a:t>Упражнения для формирования навыков выразительного чтения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marL="109728" indent="0" algn="r" eaLnBrk="0" hangingPunc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Нельзя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быть счастливым, не умея читать. Тот, кому недоступно искусство чтения, –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невоспитанный    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человек,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09728" indent="0" algn="r" eaLnBrk="0" hangingPunc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нравственный невежда”.</a:t>
            </a:r>
          </a:p>
          <a:p>
            <a:pPr marL="109728" indent="0" algn="r" eaLnBrk="0" hangingPunc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В.А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Сухомлинский</a:t>
            </a:r>
          </a:p>
          <a:p>
            <a:endParaRPr lang="ru-RU" dirty="0"/>
          </a:p>
        </p:txBody>
      </p:sp>
      <p:pic>
        <p:nvPicPr>
          <p:cNvPr id="4" name="Picture 5" descr="http://www.istok.ru/netcat_files/339/h_509eb6dcec4ba762b42523c1a67b67f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7061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правильность,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беглость,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сознательность,</a:t>
            </a:r>
          </a:p>
          <a:p>
            <a:pP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выразительность.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010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Характеристика навыка чтения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97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Правильность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чтение без искажений, т.е.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ошибок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влияющих на смысл читаемого.    </a:t>
            </a:r>
          </a:p>
          <a:p>
            <a:pPr marL="109728" indent="0" algn="ctr" eaLnBrk="0" hangingPunc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Типичные  ошибки</a:t>
            </a:r>
            <a:endParaRPr lang="ru-RU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09728" indent="0" algn="just" eaLnBrk="0" hangingPunct="0">
              <a:buNone/>
            </a:pPr>
            <a:r>
              <a:rPr lang="ru-RU" sz="2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800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Искажение звукобуквенного состава (пропуски, замена, искажение букв, слогов, слов). </a:t>
            </a:r>
          </a:p>
          <a:p>
            <a:pPr marL="109728" indent="0" algn="just" eaLnBrk="0" hangingPunct="0">
              <a:lnSpc>
                <a:spcPct val="1500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Наличие повторов. </a:t>
            </a:r>
          </a:p>
          <a:p>
            <a:pPr marL="109728" indent="0" algn="just" eaLnBrk="0" hangingPunct="0">
              <a:lnSpc>
                <a:spcPct val="1500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Нарушение норм литературного произношения.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Правильность чтения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60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14603"/>
            <a:ext cx="8640960" cy="21265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</a:rPr>
              <a:t>Малое поле зрения </a:t>
            </a:r>
            <a:endParaRPr lang="ru-RU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</a:rPr>
              <a:t>. У детей плохо развита память </a:t>
            </a:r>
            <a:endParaRPr lang="ru-RU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</a:rPr>
              <a:t>. Недостаточное </a:t>
            </a:r>
            <a:r>
              <a:rPr lang="ru-RU" sz="3200" b="1" dirty="0" smtClean="0">
                <a:latin typeface="Times New Roman" pitchFamily="18" charset="0"/>
              </a:rPr>
              <a:t>использование явления антиципации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010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Факторы, мешающие быстрому чтению:</a:t>
            </a:r>
            <a:endParaRPr lang="ru-RU" sz="3600" dirty="0">
              <a:effectLst/>
            </a:endParaRPr>
          </a:p>
        </p:txBody>
      </p:sp>
      <p:pic>
        <p:nvPicPr>
          <p:cNvPr id="4" name="Picture 5" descr="EDUBK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71563"/>
            <a:ext cx="2016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088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9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1.Повтори, что сказал учитель: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бочка – точка, бабушка – бабочка, кошка – ложка.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2.Выбери слова на данный звук (чтение четверостишия, предложений, текста).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3.Выбери из всех слогов: слоги – слияния, слоги со стечением согласных, закрытые слоги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 на,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во, ил, мак, ум, мел,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ро,пра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час).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4.Выбери название предмета, в котором один слог, два слога и т.д.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5.Выбери предмет, в названии которого ударение падает на 1 слог (2 -й, 3-й).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6.Разучивание скороговорок, четверостиший.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7.Чтение слов, отличающихся одной буквой: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мел –мель –мыл –мыль –мал -мял;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мышка -мошка-мишка-миска.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  <a:latin typeface="Monotype Corsiva" pitchFamily="66" charset="0"/>
              </a:rPr>
              <a:t>Упражнения для формирования правильности чтения:</a:t>
            </a:r>
            <a:endParaRPr lang="ru-RU" sz="4400" dirty="0"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sz="4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такая скорость чтения, которая предполагает и обеспечивает сознательное восприятие читаемого. </a:t>
            </a:r>
            <a:endParaRPr lang="ru-RU" sz="4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4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sz="42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достичь навыка беглого чтения, необходимо решить следующие задачи: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оперативной памяти;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периферического зрения (угла зрения);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умения антиципации памяти;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устойчивого внимания;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 повторов при чтении;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словарного запаса ученика;</a:t>
            </a:r>
          </a:p>
          <a:p>
            <a:pPr marL="822960" indent="-457200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артикуляционного аппарата.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Беглость чтения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1772816"/>
            <a:ext cx="8544911" cy="4752528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Прочитай гласные буквы на одном выдохе с ударением на первом слоге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400" b="1" dirty="0" smtClean="0"/>
              <a:t>А</a:t>
            </a:r>
            <a:r>
              <a:rPr lang="ru-RU" sz="2400" dirty="0" smtClean="0"/>
              <a:t> –Э –О – Ы –У </a:t>
            </a:r>
          </a:p>
          <a:p>
            <a:pPr marL="109728" indent="0">
              <a:buNone/>
            </a:pPr>
            <a:r>
              <a:rPr lang="ru-RU" sz="2400" b="1" dirty="0" smtClean="0"/>
              <a:t>О</a:t>
            </a:r>
            <a:r>
              <a:rPr lang="ru-RU" sz="2400" dirty="0" smtClean="0"/>
              <a:t> – У – Ы – А – Э</a:t>
            </a: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 слоги на одном выдохе.</a:t>
            </a:r>
          </a:p>
          <a:p>
            <a:pPr marL="109728" indent="0">
              <a:buNone/>
            </a:pPr>
            <a:endParaRPr lang="ru-RU" sz="2400" b="1" dirty="0" smtClean="0"/>
          </a:p>
          <a:p>
            <a:pPr marL="109728" indent="0">
              <a:buNone/>
            </a:pPr>
            <a:r>
              <a:rPr lang="ru-RU" sz="2400" b="1" dirty="0" smtClean="0"/>
              <a:t>ГА</a:t>
            </a:r>
            <a:r>
              <a:rPr lang="ru-RU" sz="2400" dirty="0" smtClean="0"/>
              <a:t> –ГО - ГУ – ГЫ – ГЭ</a:t>
            </a:r>
          </a:p>
          <a:p>
            <a:pPr marL="109728" indent="0">
              <a:buNone/>
            </a:pPr>
            <a:r>
              <a:rPr lang="ru-RU" sz="2400" b="1" dirty="0" smtClean="0"/>
              <a:t>КА</a:t>
            </a:r>
            <a:r>
              <a:rPr lang="ru-RU" sz="2400" dirty="0" smtClean="0"/>
              <a:t> –КО – КУ – КЫ -КЕ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7929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Monotype Corsiva" pitchFamily="66" charset="0"/>
              </a:rPr>
              <a:t>Упражнения для развития навыка беглого чтения.</a:t>
            </a:r>
            <a:r>
              <a:rPr lang="ru-RU" sz="4400" dirty="0">
                <a:latin typeface="Monotype Corsiva" pitchFamily="66" charset="0"/>
              </a:rPr>
              <a:t/>
            </a:r>
            <a:br>
              <a:rPr lang="ru-RU" sz="4400" dirty="0">
                <a:latin typeface="Monotype Corsiva" pitchFamily="66" charset="0"/>
              </a:rPr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дворе трава, на траве дрова, у дров детвора.</a:t>
            </a: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Лёня лез по лесенке, срывал Лёня персики.</a:t>
            </a: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Сашки в кармашке шишки да шашки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Скажи скороговорку.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923</Words>
  <Application>Microsoft Office PowerPoint</Application>
  <PresentationFormat>Экран (4:3)</PresentationFormat>
  <Paragraphs>172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  Муниципальное бюджетное общеобразовательное учреждение –  Средняя общеобразовательная школа № 8города Мценска Пути формирования правильного, беглого, выразительного, осознанного чтения у младших школьников.</vt:lpstr>
      <vt:lpstr>                                                                                                           «Цель обучения чтению – приучить детей к разумной беседе                                                   с книгой и приохотить к такой беседе».                                                                                        К.Д.Ушинский.  </vt:lpstr>
      <vt:lpstr>Характеристика навыка чтения</vt:lpstr>
      <vt:lpstr>Правильность чтения</vt:lpstr>
      <vt:lpstr>Факторы, мешающие быстрому чтению:</vt:lpstr>
      <vt:lpstr>Упражнения для формирования правильности чтения:</vt:lpstr>
      <vt:lpstr>Беглость чтения</vt:lpstr>
      <vt:lpstr>Упражнения для развития навыка беглого чтения. </vt:lpstr>
      <vt:lpstr>Скажи скороговорку.</vt:lpstr>
      <vt:lpstr>Развитие беглого чтения</vt:lpstr>
      <vt:lpstr>Упражнения для устранения факторов затрудняющих ускорению чтения:</vt:lpstr>
      <vt:lpstr>Вторая группа для активации органов речи.</vt:lpstr>
      <vt:lpstr>Сознательность чтения</vt:lpstr>
      <vt:lpstr>Упражнения для развития осознанного чтения: </vt:lpstr>
      <vt:lpstr>Первая группа – логические упражнения</vt:lpstr>
      <vt:lpstr>Вторая группа –игры на составление слов со словами</vt:lpstr>
      <vt:lpstr>Третья группа – работа с деформированными текстами, неоконченными рассказами.</vt:lpstr>
      <vt:lpstr>Четвёртая группа – работа с текстом</vt:lpstr>
      <vt:lpstr> </vt:lpstr>
      <vt:lpstr>Выразительность чтения</vt:lpstr>
      <vt:lpstr>Презентация PowerPoint</vt:lpstr>
      <vt:lpstr>Упражнения для формирования навыков выразительного чтения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2015-10-18T11:46:57Z</dcterms:created>
  <dcterms:modified xsi:type="dcterms:W3CDTF">2015-12-16T16:47:26Z</dcterms:modified>
</cp:coreProperties>
</file>