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60" r:id="rId5"/>
    <p:sldId id="259" r:id="rId6"/>
    <p:sldId id="257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8062912" cy="1470025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Comic Sans MS" pitchFamily="66" charset="0"/>
              </a:rPr>
              <a:t>Мои права и обязанности</a:t>
            </a:r>
            <a:endParaRPr lang="ru-RU" sz="5400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8062912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Comic Sans MS" pitchFamily="66" charset="0"/>
              </a:rPr>
              <a:t>20 ноября 1989 года Ассамблея ООН (собрание делегатов всех государств) проголосовала единодушно за принятие Конвенции (договора) о правах ребенка</a:t>
            </a:r>
            <a:endParaRPr lang="ru-RU" sz="4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721346"/>
          </a:xfrm>
        </p:spPr>
        <p:txBody>
          <a:bodyPr>
            <a:noAutofit/>
          </a:bodyPr>
          <a:lstStyle/>
          <a:p>
            <a:pPr algn="ctr"/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Comic Sans MS" pitchFamily="66" charset="0"/>
              </a:rPr>
              <a:t>Право</a:t>
            </a:r>
            <a:r>
              <a:rPr lang="ru-RU" sz="4000" dirty="0" smtClean="0">
                <a:solidFill>
                  <a:srgbClr val="00B050"/>
                </a:solidFill>
                <a:latin typeface="Comic Sans MS" pitchFamily="66" charset="0"/>
              </a:rPr>
              <a:t> – </a:t>
            </a:r>
          </a:p>
          <a:p>
            <a:pPr>
              <a:buNone/>
            </a:pPr>
            <a:r>
              <a:rPr lang="ru-RU" sz="4000" dirty="0" smtClean="0">
                <a:solidFill>
                  <a:srgbClr val="00B050"/>
                </a:solidFill>
                <a:latin typeface="Comic Sans MS" pitchFamily="66" charset="0"/>
              </a:rPr>
              <a:t>охраняемая государством,</a:t>
            </a:r>
          </a:p>
          <a:p>
            <a:pPr>
              <a:buNone/>
            </a:pPr>
            <a:r>
              <a:rPr lang="ru-RU" sz="4000" dirty="0" smtClean="0">
                <a:solidFill>
                  <a:srgbClr val="00B050"/>
                </a:solidFill>
                <a:latin typeface="Comic Sans MS" pitchFamily="66" charset="0"/>
              </a:rPr>
              <a:t>узаконенная возможность что-нибудь делать, осуществлять.</a:t>
            </a:r>
          </a:p>
          <a:p>
            <a:pPr>
              <a:buNone/>
            </a:pP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Comic Sans MS" pitchFamily="66" charset="0"/>
              </a:rPr>
              <a:t>(словарь Ожегова)</a:t>
            </a:r>
            <a:endParaRPr lang="ru-RU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Comic Sans MS" pitchFamily="66" charset="0"/>
              </a:rPr>
              <a:t>Обязанности</a:t>
            </a:r>
            <a:r>
              <a:rPr lang="ru-RU" sz="4000" dirty="0" smtClean="0">
                <a:solidFill>
                  <a:srgbClr val="00B050"/>
                </a:solidFill>
                <a:latin typeface="Comic Sans MS" pitchFamily="66" charset="0"/>
              </a:rPr>
              <a:t> – </a:t>
            </a:r>
          </a:p>
          <a:p>
            <a:pPr>
              <a:buNone/>
            </a:pPr>
            <a:r>
              <a:rPr lang="ru-RU" sz="4000" dirty="0" smtClean="0">
                <a:solidFill>
                  <a:srgbClr val="00B050"/>
                </a:solidFill>
                <a:latin typeface="Comic Sans MS" pitchFamily="66" charset="0"/>
              </a:rPr>
              <a:t>круг действий, возложенных на кого-нибудь и безусловных для выполнения.</a:t>
            </a:r>
          </a:p>
          <a:p>
            <a:pPr>
              <a:buNone/>
            </a:pPr>
            <a:endParaRPr lang="ru-RU" sz="4000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rgbClr val="00B050"/>
                </a:solidFill>
                <a:latin typeface="Comic Sans MS" pitchFamily="66" charset="0"/>
              </a:rPr>
              <a:t>(словарь Ожегова)</a:t>
            </a:r>
            <a:endParaRPr lang="ru-RU" sz="36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B050"/>
                </a:solidFill>
                <a:latin typeface="Comic Sans MS" pitchFamily="66" charset="0"/>
              </a:rPr>
              <a:t>Права</a:t>
            </a:r>
            <a:r>
              <a:rPr lang="ru-RU" sz="4400" dirty="0" smtClean="0">
                <a:solidFill>
                  <a:srgbClr val="00B050"/>
                </a:solidFill>
                <a:latin typeface="Comic Sans MS" pitchFamily="66" charset="0"/>
              </a:rPr>
              <a:t> – это правила, по которым живут люди</a:t>
            </a:r>
          </a:p>
          <a:p>
            <a:pPr>
              <a:buNone/>
            </a:pPr>
            <a:endParaRPr lang="ru-RU" sz="4400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00B050"/>
                </a:solidFill>
                <a:latin typeface="Comic Sans MS" pitchFamily="66" charset="0"/>
              </a:rPr>
              <a:t>Обязанности</a:t>
            </a:r>
            <a:r>
              <a:rPr lang="ru-RU" sz="4400" dirty="0" smtClean="0">
                <a:solidFill>
                  <a:srgbClr val="00B050"/>
                </a:solidFill>
                <a:latin typeface="Comic Sans MS" pitchFamily="66" charset="0"/>
              </a:rPr>
              <a:t> – это правила, которые обязательно нужно выполнять</a:t>
            </a:r>
            <a:endParaRPr lang="ru-RU" sz="44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omic Sans MS" pitchFamily="66" charset="0"/>
              </a:rPr>
              <a:t>Закончи предложение: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Comic Sans MS" pitchFamily="66" charset="0"/>
              </a:rPr>
              <a:t>В школе я должен …</a:t>
            </a:r>
          </a:p>
          <a:p>
            <a:r>
              <a:rPr lang="ru-RU" sz="3600" b="1" dirty="0" smtClean="0">
                <a:solidFill>
                  <a:srgbClr val="00B050"/>
                </a:solidFill>
                <a:latin typeface="Comic Sans MS" pitchFamily="66" charset="0"/>
              </a:rPr>
              <a:t>В школе я имею право …</a:t>
            </a:r>
          </a:p>
          <a:p>
            <a:r>
              <a:rPr lang="ru-RU" sz="3600" b="1" dirty="0" smtClean="0">
                <a:solidFill>
                  <a:srgbClr val="00B050"/>
                </a:solidFill>
                <a:latin typeface="Comic Sans MS" pitchFamily="66" charset="0"/>
              </a:rPr>
              <a:t>Дома я должен …</a:t>
            </a:r>
          </a:p>
          <a:p>
            <a:r>
              <a:rPr lang="ru-RU" sz="3600" b="1" dirty="0" smtClean="0">
                <a:solidFill>
                  <a:srgbClr val="00B050"/>
                </a:solidFill>
                <a:latin typeface="Comic Sans MS" pitchFamily="66" charset="0"/>
              </a:rPr>
              <a:t>Дома я имею право …</a:t>
            </a:r>
          </a:p>
          <a:p>
            <a:r>
              <a:rPr lang="ru-RU" sz="3600" b="1" dirty="0" smtClean="0">
                <a:solidFill>
                  <a:srgbClr val="00B050"/>
                </a:solidFill>
                <a:latin typeface="Comic Sans MS" pitchFamily="66" charset="0"/>
              </a:rPr>
              <a:t>На улице я должен …</a:t>
            </a:r>
          </a:p>
          <a:p>
            <a:r>
              <a:rPr lang="ru-RU" sz="3600" b="1" dirty="0" smtClean="0">
                <a:solidFill>
                  <a:srgbClr val="00B050"/>
                </a:solidFill>
                <a:latin typeface="Comic Sans MS" pitchFamily="66" charset="0"/>
              </a:rPr>
              <a:t>На улице я имею право …</a:t>
            </a:r>
          </a:p>
          <a:p>
            <a:pPr>
              <a:buNone/>
            </a:pPr>
            <a:endParaRPr lang="ru-RU" sz="3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Comic Sans MS" pitchFamily="66" charset="0"/>
              </a:rPr>
              <a:t>Подумай, какие права нарушены у героев сказок?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>
                <a:solidFill>
                  <a:srgbClr val="00B050"/>
                </a:solidFill>
                <a:latin typeface="Comic Sans MS" pitchFamily="66" charset="0"/>
              </a:rPr>
              <a:t>Морозко</a:t>
            </a:r>
            <a:r>
              <a:rPr lang="ru-RU" b="1" dirty="0" smtClean="0">
                <a:solidFill>
                  <a:srgbClr val="00B050"/>
                </a:solidFill>
                <a:latin typeface="Comic Sans MS" pitchFamily="66" charset="0"/>
              </a:rPr>
              <a:t>  (русская народная сказка)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  <a:latin typeface="Comic Sans MS" pitchFamily="66" charset="0"/>
              </a:rPr>
              <a:t>Нарушено право на жизнь и здоровье</a:t>
            </a:r>
          </a:p>
          <a:p>
            <a:pPr>
              <a:buNone/>
            </a:pPr>
            <a:endParaRPr lang="ru-RU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endParaRPr lang="ru-RU" b="1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149080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Телефон (К.И. Чуковский)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Нарушено право на отдых</a:t>
            </a:r>
          </a:p>
        </p:txBody>
      </p:sp>
      <p:pic>
        <p:nvPicPr>
          <p:cNvPr id="1026" name="Picture 2" descr="C:\Documents and Settings\Admin\Рабочий стол\морозк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3434329" cy="278608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морозко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928670"/>
            <a:ext cx="3109866" cy="310986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Рабочий стол\телефон 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305745"/>
            <a:ext cx="3214710" cy="3552255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Рабочий стол\телефон 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3500438"/>
            <a:ext cx="3000364" cy="33575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681992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Гуси- Лебеди (русская народная сказка)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нарушено право на безопасность</a:t>
            </a:r>
          </a:p>
          <a:p>
            <a:pPr>
              <a:buNone/>
            </a:pPr>
            <a:endParaRPr lang="ru-RU" sz="32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Муха-Цокотуха (К.И. Чуковский)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Comic Sans MS" pitchFamily="66" charset="0"/>
              </a:rPr>
              <a:t>Нарушено право на жизнь</a:t>
            </a:r>
          </a:p>
          <a:p>
            <a:endParaRPr lang="ru-RU" sz="3200" b="1" dirty="0" smtClean="0">
              <a:latin typeface="Comic Sans MS" pitchFamily="66" charset="0"/>
            </a:endParaRPr>
          </a:p>
          <a:p>
            <a:endParaRPr lang="ru-RU" dirty="0"/>
          </a:p>
        </p:txBody>
      </p:sp>
      <p:pic>
        <p:nvPicPr>
          <p:cNvPr id="2050" name="Picture 2" descr="C:\Documents and Settings\Admin\Рабочий стол\гуси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45849" y="0"/>
            <a:ext cx="4998151" cy="2811460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Рабочий стол\гуси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00042"/>
            <a:ext cx="4069710" cy="2928958"/>
          </a:xfrm>
          <a:prstGeom prst="rect">
            <a:avLst/>
          </a:prstGeom>
          <a:noFill/>
        </p:spPr>
      </p:pic>
      <p:pic>
        <p:nvPicPr>
          <p:cNvPr id="2055" name="Picture 7" descr="C:\Documents and Settings\Admin\Рабочий стол\муха 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1042" y="3981435"/>
            <a:ext cx="4482958" cy="2876565"/>
          </a:xfrm>
          <a:prstGeom prst="rect">
            <a:avLst/>
          </a:prstGeom>
          <a:noFill/>
        </p:spPr>
      </p:pic>
      <p:pic>
        <p:nvPicPr>
          <p:cNvPr id="2056" name="Picture 8" descr="C:\Documents and Settings\Admin\Рабочий стол\муха 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3571876"/>
            <a:ext cx="4267460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</TotalTime>
  <Words>164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Мои права и обязанности</vt:lpstr>
      <vt:lpstr>Слайд 2</vt:lpstr>
      <vt:lpstr>Слайд 3</vt:lpstr>
      <vt:lpstr>Слайд 4</vt:lpstr>
      <vt:lpstr>Слайд 5</vt:lpstr>
      <vt:lpstr>Закончи предложение:</vt:lpstr>
      <vt:lpstr>Подумай, какие права нарушены у героев сказок?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права и обязанности</dc:title>
  <cp:lastModifiedBy>Admin</cp:lastModifiedBy>
  <cp:revision>6</cp:revision>
  <dcterms:modified xsi:type="dcterms:W3CDTF">2015-12-03T02:57:42Z</dcterms:modified>
</cp:coreProperties>
</file>