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70" r:id="rId8"/>
    <p:sldId id="272" r:id="rId9"/>
    <p:sldId id="27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>
        <p:scale>
          <a:sx n="66" d="100"/>
          <a:sy n="66" d="100"/>
        </p:scale>
        <p:origin x="-93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A69D558-C0B3-46DC-BC5B-A9AB8CE2976E}" type="datetimeFigureOut">
              <a:rPr lang="ru-RU" smtClean="0"/>
              <a:pPr>
                <a:defRPr/>
              </a:pPr>
              <a:t>23.09.2015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F4695B7-707E-4774-9B6D-813A5586E6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WordArt 5"/>
          <p:cNvSpPr>
            <a:spLocks noChangeArrowheads="1" noChangeShapeType="1" noTextEdit="1"/>
          </p:cNvSpPr>
          <p:nvPr/>
        </p:nvSpPr>
        <p:spPr bwMode="auto">
          <a:xfrm rot="10800000" flipH="1" flipV="1">
            <a:off x="642910" y="1071546"/>
            <a:ext cx="8001056" cy="49292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Поговорим </a:t>
            </a:r>
          </a:p>
          <a:p>
            <a:pPr algn="ctr"/>
            <a:r>
              <a:rPr lang="ru-RU" sz="3600" b="1" i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о дружбе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4414" y="357166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027238"/>
            <a:ext cx="9144000" cy="31638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«</a:t>
            </a:r>
            <a:r>
              <a:rPr lang="ru-RU" b="1" dirty="0">
                <a:solidFill>
                  <a:srgbClr val="663300"/>
                </a:solidFill>
                <a:latin typeface="Garamond" pitchFamily="18" charset="0"/>
              </a:rPr>
              <a:t>Товарищ </a:t>
            </a: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- человек, близкий кому-нибудь по общности взглядов, деятельности, условий жизни…»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 «</a:t>
            </a:r>
            <a:r>
              <a:rPr lang="ru-RU" b="1" dirty="0">
                <a:solidFill>
                  <a:srgbClr val="663300"/>
                </a:solidFill>
                <a:latin typeface="Garamond" pitchFamily="18" charset="0"/>
              </a:rPr>
              <a:t>Друг</a:t>
            </a:r>
            <a:r>
              <a:rPr lang="ru-RU" b="1" dirty="0">
                <a:solidFill>
                  <a:schemeClr val="accent2"/>
                </a:solidFill>
                <a:latin typeface="Garamond" pitchFamily="18" charset="0"/>
              </a:rPr>
              <a:t> </a:t>
            </a: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- тот, кто связан с кем-нибудь дружбой» </a:t>
            </a:r>
            <a:endParaRPr lang="ru-RU" b="1" dirty="0" smtClean="0">
              <a:solidFill>
                <a:srgbClr val="CC3300"/>
              </a:solidFill>
              <a:latin typeface="Garamond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b="1" dirty="0" smtClean="0">
              <a:solidFill>
                <a:srgbClr val="CC3300"/>
              </a:solidFill>
              <a:latin typeface="Garamond" pitchFamily="18" charset="0"/>
            </a:endParaRP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CC3300"/>
                </a:solidFill>
                <a:latin typeface="Garamond" pitchFamily="18" charset="0"/>
              </a:rPr>
              <a:t>Сергей Иванович Ожегов</a:t>
            </a:r>
            <a:endParaRPr lang="ru-RU" b="1" dirty="0">
              <a:solidFill>
                <a:srgbClr val="CC3300"/>
              </a:solidFill>
              <a:latin typeface="Garamond" pitchFamily="18" charset="0"/>
            </a:endParaRPr>
          </a:p>
        </p:txBody>
      </p:sp>
      <p:sp>
        <p:nvSpPr>
          <p:cNvPr id="14338" name="Text Box 19"/>
          <p:cNvSpPr txBox="1">
            <a:spLocks noChangeArrowheads="1"/>
          </p:cNvSpPr>
          <p:nvPr/>
        </p:nvSpPr>
        <p:spPr bwMode="auto">
          <a:xfrm>
            <a:off x="827088" y="476250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Franklin Gothic Book" pitchFamily="34" charset="0"/>
            </a:endParaRPr>
          </a:p>
        </p:txBody>
      </p:sp>
      <p:sp>
        <p:nvSpPr>
          <p:cNvPr id="14339" name="WordArt 6"/>
          <p:cNvSpPr>
            <a:spLocks noChangeArrowheads="1" noChangeShapeType="1" noTextEdit="1"/>
          </p:cNvSpPr>
          <p:nvPr/>
        </p:nvSpPr>
        <p:spPr bwMode="auto">
          <a:xfrm>
            <a:off x="2339975" y="765175"/>
            <a:ext cx="3816350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Кто это?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54400" y="0"/>
            <a:ext cx="5689600" cy="144145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4000" b="1" i="1" kern="1200" cap="all" dirty="0">
                <a:solidFill>
                  <a:srgbClr val="6633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4000" b="1" i="1" kern="1200" cap="all" dirty="0">
                <a:solidFill>
                  <a:srgbClr val="663300"/>
                </a:solidFill>
                <a:effectLst>
                  <a:reflection blurRad="12700" stA="48000" endA="300" endPos="55000" dir="5400000" sy="-90000" algn="bl" rotWithShape="0"/>
                </a:effectLst>
              </a:rPr>
            </a:br>
            <a:endParaRPr lang="ru-RU" sz="6600" b="1" i="1" kern="1200" cap="all" dirty="0">
              <a:solidFill>
                <a:srgbClr val="6633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86188" y="500063"/>
            <a:ext cx="5357812" cy="4386262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dirty="0">
                <a:solidFill>
                  <a:srgbClr val="CC3300"/>
                </a:solidFill>
                <a:latin typeface="Garamond" pitchFamily="18" charset="0"/>
              </a:rPr>
              <a:t>– </a:t>
            </a:r>
            <a:r>
              <a:rPr lang="ru-RU" sz="4800" b="1" dirty="0">
                <a:solidFill>
                  <a:srgbClr val="CC3300"/>
                </a:solidFill>
                <a:latin typeface="Garamond" pitchFamily="18" charset="0"/>
              </a:rPr>
              <a:t>близкие отношения основанные на взаимном доверии,    привязанности, общности интересов».</a:t>
            </a:r>
          </a:p>
        </p:txBody>
      </p:sp>
      <p:pic>
        <p:nvPicPr>
          <p:cNvPr id="15363" name="Picture 3" descr="C:\Documents and Settings\Администратор\Рабочий стол\Анимации\анимашки\KIDS\AN13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55650" y="3500438"/>
            <a:ext cx="2824163" cy="25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WordArt 7"/>
          <p:cNvSpPr>
            <a:spLocks noChangeArrowheads="1" noChangeShapeType="1" noTextEdit="1"/>
          </p:cNvSpPr>
          <p:nvPr/>
        </p:nvSpPr>
        <p:spPr bwMode="auto">
          <a:xfrm>
            <a:off x="500034" y="428604"/>
            <a:ext cx="2663825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b="1" i="1" u="sng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haroni" pitchFamily="2" charset="-79"/>
              </a:rPr>
              <a:t>Дружба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9"/>
          <p:cNvSpPr>
            <a:spLocks noChangeArrowheads="1"/>
          </p:cNvSpPr>
          <p:nvPr/>
        </p:nvSpPr>
        <p:spPr bwMode="auto">
          <a:xfrm>
            <a:off x="539750" y="0"/>
            <a:ext cx="8351838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800" b="1" dirty="0">
                <a:latin typeface="Franklin Gothic Book" pitchFamily="34" charset="0"/>
              </a:rPr>
              <a:t> </a:t>
            </a:r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800" b="1" dirty="0">
                <a:latin typeface="Franklin Gothic Book" pitchFamily="34" charset="0"/>
              </a:rPr>
              <a:t>  это тот, кто никогда не обманывает своего друга.</a:t>
            </a:r>
          </a:p>
          <a:p>
            <a:endParaRPr lang="ru-RU" sz="2000" b="1" dirty="0">
              <a:solidFill>
                <a:schemeClr val="accent2"/>
              </a:solidFill>
              <a:latin typeface="Franklin Gothic Book" pitchFamily="34" charset="0"/>
            </a:endParaRPr>
          </a:p>
          <a:p>
            <a:r>
              <a:rPr lang="ru-RU" sz="2000" b="1" dirty="0">
                <a:latin typeface="Franklin Gothic Book" pitchFamily="34" charset="0"/>
              </a:rPr>
              <a:t> </a:t>
            </a:r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800" b="1" dirty="0">
                <a:latin typeface="Franklin Gothic Book" pitchFamily="34" charset="0"/>
              </a:rPr>
              <a:t> </a:t>
            </a:r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800" b="1" dirty="0">
                <a:latin typeface="Franklin Gothic Book" pitchFamily="34" charset="0"/>
              </a:rPr>
              <a:t> это тот, кто не пожалеет поделиться  со своим другом всем, что сам имеет.</a:t>
            </a:r>
          </a:p>
          <a:p>
            <a:endParaRPr lang="ru-RU" sz="2800" b="1" dirty="0">
              <a:solidFill>
                <a:schemeClr val="hlink"/>
              </a:solidFill>
              <a:latin typeface="Franklin Gothic Book" pitchFamily="34" charset="0"/>
            </a:endParaRPr>
          </a:p>
          <a:p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800" b="1" dirty="0">
                <a:latin typeface="Franklin Gothic Book" pitchFamily="34" charset="0"/>
              </a:rPr>
              <a:t> </a:t>
            </a:r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800" b="1" dirty="0">
                <a:latin typeface="Franklin Gothic Book" pitchFamily="34" charset="0"/>
              </a:rPr>
              <a:t> это тот, кто не станет смеяться над бедой или неудачей своего друга.</a:t>
            </a:r>
          </a:p>
          <a:p>
            <a:endParaRPr lang="ru-RU" sz="2800" b="1" dirty="0">
              <a:solidFill>
                <a:schemeClr val="tx2"/>
              </a:solidFill>
              <a:latin typeface="Franklin Gothic Book" pitchFamily="34" charset="0"/>
            </a:endParaRPr>
          </a:p>
          <a:p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800" b="1" dirty="0">
                <a:latin typeface="Franklin Gothic Book" pitchFamily="34" charset="0"/>
              </a:rPr>
              <a:t> </a:t>
            </a:r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800" b="1" dirty="0">
                <a:latin typeface="Franklin Gothic Book" pitchFamily="34" charset="0"/>
              </a:rPr>
              <a:t> это тот, с кем всегда интересно и никогда не скучно.</a:t>
            </a:r>
          </a:p>
          <a:p>
            <a:endParaRPr lang="ru-RU" sz="2800" b="1" dirty="0">
              <a:solidFill>
                <a:schemeClr val="hlink"/>
              </a:solidFill>
              <a:latin typeface="Franklin Gothic Book" pitchFamily="34" charset="0"/>
            </a:endParaRPr>
          </a:p>
          <a:p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800" b="1" dirty="0">
                <a:latin typeface="Franklin Gothic Book" pitchFamily="34" charset="0"/>
              </a:rPr>
              <a:t> </a:t>
            </a:r>
            <a:r>
              <a:rPr lang="ru-RU" sz="2800" b="1" dirty="0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800" b="1" dirty="0">
                <a:latin typeface="Franklin Gothic Book" pitchFamily="34" charset="0"/>
              </a:rPr>
              <a:t> это тот, кто постарается защитить от обидчика.</a:t>
            </a:r>
            <a:r>
              <a:rPr lang="ru-RU" sz="2800" dirty="0">
                <a:latin typeface="Franklin Gothic Book" pitchFamily="34" charset="0"/>
              </a:rPr>
              <a:t> </a:t>
            </a:r>
          </a:p>
          <a:p>
            <a:endParaRPr lang="ru-RU" sz="2800" dirty="0">
              <a:latin typeface="Franklin Gothic Book" pitchFamily="34" charset="0"/>
            </a:endParaRPr>
          </a:p>
        </p:txBody>
      </p:sp>
      <p:pic>
        <p:nvPicPr>
          <p:cNvPr id="16386" name="Рисунок 3" descr="F:\CLIPART8\J034339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0039" y="5342234"/>
            <a:ext cx="1223961" cy="151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4" descr="F:\CLIPART8\J034336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428625"/>
            <a:ext cx="2071687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5" descr="F:\CLIPART8\J034336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4076700"/>
            <a:ext cx="264318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7" descr="F:\CLIPART8\J034339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00" y="285750"/>
            <a:ext cx="2071688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WordArt 8"/>
          <p:cNvSpPr>
            <a:spLocks noChangeArrowheads="1" noChangeShapeType="1" noTextEdit="1"/>
          </p:cNvSpPr>
          <p:nvPr/>
        </p:nvSpPr>
        <p:spPr bwMode="auto">
          <a:xfrm>
            <a:off x="250825" y="2852738"/>
            <a:ext cx="8713788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</a:t>
            </a:r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акие пословицы о дружбе вы знаете?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285860"/>
            <a:ext cx="750099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latin typeface="+mn-lt"/>
              </a:rPr>
              <a:t>Нет друга – ищи, а нашёл…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071678"/>
            <a:ext cx="7572428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Друзья познаются в …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-928726" y="4500570"/>
            <a:ext cx="81439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Не имей сто рублей, а …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-428660" y="2928934"/>
            <a:ext cx="635798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Старый друг лучше…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14290"/>
            <a:ext cx="771530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Закончи пословицу: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-357222" y="3786189"/>
            <a:ext cx="7215238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Человек без друзей, что …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5286388"/>
            <a:ext cx="650082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Дружба не гриб, в лесу…</a:t>
            </a:r>
          </a:p>
        </p:txBody>
      </p:sp>
      <p:pic>
        <p:nvPicPr>
          <p:cNvPr id="18440" name="Picture 2" descr="H:\кАРТИНКИ\Картинки из интернета\Рисунок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2492375"/>
            <a:ext cx="253523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i="1" kern="1200" cap="all" dirty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Могут ли руки помочь  подружиться?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000250"/>
            <a:ext cx="8686800" cy="50260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/>
              <a:t>- </a:t>
            </a:r>
            <a:r>
              <a:rPr lang="ru-RU" sz="3500" b="1" i="1" dirty="0">
                <a:solidFill>
                  <a:srgbClr val="7030A0"/>
                </a:solidFill>
              </a:rPr>
              <a:t>Потрогайте руки друг друга. </a:t>
            </a:r>
          </a:p>
          <a:p>
            <a:pPr eaLnBrk="1" hangingPunct="1">
              <a:defRPr/>
            </a:pPr>
            <a:r>
              <a:rPr lang="ru-RU" sz="3500" b="1" i="1" dirty="0"/>
              <a:t>  Что можно о них сказать?</a:t>
            </a:r>
          </a:p>
          <a:p>
            <a:pPr eaLnBrk="1" hangingPunct="1">
              <a:defRPr/>
            </a:pPr>
            <a:r>
              <a:rPr lang="ru-RU" sz="3500" b="1" i="1" dirty="0"/>
              <a:t>- </a:t>
            </a:r>
            <a:r>
              <a:rPr lang="ru-RU" sz="3500" b="1" i="1" dirty="0">
                <a:solidFill>
                  <a:srgbClr val="00B050"/>
                </a:solidFill>
              </a:rPr>
              <a:t>Пожмите дружески руки друг другу. </a:t>
            </a:r>
          </a:p>
          <a:p>
            <a:pPr eaLnBrk="1" hangingPunct="1">
              <a:defRPr/>
            </a:pPr>
            <a:r>
              <a:rPr lang="ru-RU" sz="3500" b="1" i="1" dirty="0"/>
              <a:t>  Что вы чувствуете?</a:t>
            </a:r>
          </a:p>
        </p:txBody>
      </p:sp>
      <p:pic>
        <p:nvPicPr>
          <p:cNvPr id="21507" name="Рисунок 4" descr="F:\CLIPART8\J034330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3860800"/>
            <a:ext cx="2143125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85813"/>
            <a:ext cx="8280400" cy="559276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2600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 dirty="0"/>
              <a:t>1. Один за всех и все за одного.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 dirty="0"/>
              <a:t>2. Уважайте друг друга и помогайте друг другу.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 dirty="0"/>
              <a:t>3. Радуйтесь вместе с друзьями.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 dirty="0"/>
              <a:t>4. Не обижайте друзей и всех, кто вас окружает.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 dirty="0"/>
              <a:t>5. Не оставляйте друзей в беде, не подводите их, не предавайте, не обманывайте, не нарушайте своих обещаний.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 dirty="0"/>
              <a:t>6. Берегите друзей, ведь друга потерять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 dirty="0"/>
              <a:t>легко. Старый друг лучше новых двух.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600" dirty="0"/>
          </a:p>
        </p:txBody>
      </p:sp>
      <p:sp>
        <p:nvSpPr>
          <p:cNvPr id="22530" name="WordArt 4"/>
          <p:cNvSpPr>
            <a:spLocks noChangeArrowheads="1" noChangeShapeType="1" noTextEdit="1"/>
          </p:cNvSpPr>
          <p:nvPr/>
        </p:nvSpPr>
        <p:spPr bwMode="auto">
          <a:xfrm>
            <a:off x="1857375" y="214313"/>
            <a:ext cx="47863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Основные законы дружбы</a:t>
            </a:r>
            <a:r>
              <a:rPr lang="ru-RU" b="1" i="1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343372644__0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7422" y="0"/>
            <a:ext cx="4529158" cy="58906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143108" y="5857892"/>
            <a:ext cx="52864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Ребята,</a:t>
            </a:r>
          </a:p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Давайте жить дружно!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414</TotalTime>
  <Words>293</Words>
  <Application>Microsoft Office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Слайд 1</vt:lpstr>
      <vt:lpstr>Слайд 2</vt:lpstr>
      <vt:lpstr> </vt:lpstr>
      <vt:lpstr>Слайд 4</vt:lpstr>
      <vt:lpstr>Слайд 5</vt:lpstr>
      <vt:lpstr>Слайд 6</vt:lpstr>
      <vt:lpstr>Могут ли руки помочь  подружиться?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Дарья</cp:lastModifiedBy>
  <cp:revision>51</cp:revision>
  <dcterms:created xsi:type="dcterms:W3CDTF">2009-01-11T07:29:29Z</dcterms:created>
  <dcterms:modified xsi:type="dcterms:W3CDTF">2015-09-22T18:16:24Z</dcterms:modified>
</cp:coreProperties>
</file>