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  <p:sldId id="267" r:id="rId6"/>
    <p:sldId id="275" r:id="rId7"/>
    <p:sldId id="276" r:id="rId8"/>
    <p:sldId id="277" r:id="rId9"/>
    <p:sldId id="279" r:id="rId10"/>
    <p:sldId id="282" r:id="rId11"/>
    <p:sldId id="283" r:id="rId12"/>
    <p:sldId id="284" r:id="rId13"/>
    <p:sldId id="285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97" r:id="rId23"/>
    <p:sldId id="298" r:id="rId24"/>
    <p:sldId id="299" r:id="rId25"/>
    <p:sldId id="304" r:id="rId26"/>
    <p:sldId id="305" r:id="rId27"/>
    <p:sldId id="307" r:id="rId28"/>
    <p:sldId id="31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3BD0-0051-4858-B6DE-3DABC4E14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D743-3047-4955-9F7C-9D9812710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BA8C-AE6C-4FC1-B5D6-2A2C60CC1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1;&#1077;&#1089;&#1087;&#1072;&#1083;&#1086;&#1074;&#1072;%20&#1041;&#1083;&#1086;&#1082;&#1072;&#1076;&#1072;%20&#1051;&#1077;&#1085;&#1080;&#1085;&#1075;&#1088;&#1072;&#1076;&#1072;\&#1042;%20&#1074;&#1086;&#1077;&#1085;&#1085;&#1086;&#1084;%20&#1090;&#1088;&#1077;&#1074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3;&#1102;&#1076;&#1084;&#1080;&#1083;&#1072;\Desktop\&#1086;&#1090;&#1082;&#1088;&#1099;&#1090;&#1099;&#1081;%20&#1091;&#1088;&#1086;&#1082;\&#1043;&#1080;&#1084;&#1085;%20&#1056;&#1086;&#1089;&#1089;&#1080;&#1080;%20&#1084;&#1077;&#1083;&#1086;&#1076;&#1080;&#1103;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35745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«Ленинград- мужество, доблесть, отвага».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6"/>
          <p:cNvSpPr txBox="1">
            <a:spLocks noChangeArrowheads="1"/>
          </p:cNvSpPr>
          <p:nvPr/>
        </p:nvSpPr>
        <p:spPr bwMode="auto">
          <a:xfrm>
            <a:off x="4214813" y="404813"/>
            <a:ext cx="4786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 Зимой 1941-1942 г. в городе развелось много крыс. Они нападали на полуголодных  и обессилевших стариков и детей. Никаких кошек или собак в городе к этому времени уже не осталось - кто не погиб и не ушел, того съели. </a:t>
            </a:r>
            <a:endParaRPr lang="ru-RU"/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611188" y="47529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92164" name="Rectangle 10"/>
          <p:cNvSpPr>
            <a:spLocks noChangeArrowheads="1"/>
          </p:cNvSpPr>
          <p:nvPr/>
        </p:nvSpPr>
        <p:spPr bwMode="auto">
          <a:xfrm>
            <a:off x="500063" y="5500688"/>
            <a:ext cx="828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Тем не менее некоторые горожане, несмотря на жестокий голод, пожалели своих любимцев.</a:t>
            </a:r>
          </a:p>
        </p:txBody>
      </p:sp>
      <p:pic>
        <p:nvPicPr>
          <p:cNvPr id="92165" name="Picture 8" descr="07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321050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179388" y="-131763"/>
            <a:ext cx="6192837" cy="66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b="1"/>
          </a:p>
          <a:p>
            <a:r>
              <a:rPr lang="ru-RU" sz="2200" b="1">
                <a:solidFill>
                  <a:schemeClr val="accent2"/>
                </a:solidFill>
              </a:rPr>
              <a:t>"Весной 1942 года полуживая от голода старушка вынесла своего кота на улицу погулять. К ней подходили люди, благодарили, что она его сохранила". </a:t>
            </a:r>
            <a:endParaRPr lang="ru-RU" sz="1000" b="1">
              <a:solidFill>
                <a:schemeClr val="accent2"/>
              </a:solidFill>
            </a:endParaRPr>
          </a:p>
          <a:p>
            <a:endParaRPr lang="ru-RU" sz="2200" b="1">
              <a:solidFill>
                <a:schemeClr val="accent2"/>
              </a:solidFill>
            </a:endParaRPr>
          </a:p>
          <a:p>
            <a:r>
              <a:rPr lang="ru-RU" sz="2200" b="1">
                <a:solidFill>
                  <a:schemeClr val="accent2"/>
                </a:solidFill>
              </a:rPr>
              <a:t>"В марте 1942 года вдруг увидела на городской улице тощую кошку. Вокруг нее стояли несколько старушек и крестились,</a:t>
            </a:r>
          </a:p>
          <a:p>
            <a:r>
              <a:rPr lang="ru-RU" sz="2200" b="1">
                <a:solidFill>
                  <a:schemeClr val="accent2"/>
                </a:solidFill>
              </a:rPr>
              <a:t> а исхудавший, похожий на скелет милиционер следил, чтобы никто не изловил зверька". </a:t>
            </a:r>
            <a:endParaRPr lang="ru-RU" sz="1000" b="1">
              <a:solidFill>
                <a:schemeClr val="accent2"/>
              </a:solidFill>
            </a:endParaRPr>
          </a:p>
          <a:p>
            <a:endParaRPr lang="ru-RU" sz="2200" b="1">
              <a:solidFill>
                <a:schemeClr val="accent2"/>
              </a:solidFill>
            </a:endParaRPr>
          </a:p>
          <a:p>
            <a:r>
              <a:rPr lang="ru-RU" sz="2200" b="1">
                <a:solidFill>
                  <a:schemeClr val="accent2"/>
                </a:solidFill>
              </a:rPr>
              <a:t>"В апреле 1942 года, проходя мимо кинотеатра «Баррикада», увидала толпу людей у окна одного из домов. Они дивились на необыкновенное зрелище: на ярко освещенном солнцем подоконнике лежала полосатая кошка с тремя котятами. Увидев ее, я поняла, что мы выжили".</a:t>
            </a:r>
            <a:r>
              <a:rPr lang="ru-RU" sz="2200"/>
              <a:t> </a:t>
            </a:r>
          </a:p>
        </p:txBody>
      </p:sp>
      <p:pic>
        <p:nvPicPr>
          <p:cNvPr id="93187" name="Picture 5" descr="Памятник блокадной кошке Васили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88913"/>
            <a:ext cx="2771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7"/>
          <p:cNvSpPr txBox="1">
            <a:spLocks noChangeArrowheads="1"/>
          </p:cNvSpPr>
          <p:nvPr/>
        </p:nvSpPr>
        <p:spPr bwMode="auto">
          <a:xfrm>
            <a:off x="6516688" y="38608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</a:rPr>
              <a:t>памятник блокадным</a:t>
            </a:r>
          </a:p>
          <a:p>
            <a:r>
              <a:rPr lang="ru-RU" sz="1600" b="1">
                <a:solidFill>
                  <a:schemeClr val="accent2"/>
                </a:solidFill>
              </a:rPr>
              <a:t>           кошкам.</a:t>
            </a:r>
            <a:r>
              <a:rPr lang="ru-RU" sz="2400" b="1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064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Только одна дорога связывала блокадный город с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Большой землёй.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</a:t>
            </a:r>
          </a:p>
          <a:p>
            <a:endParaRPr lang="ru-RU" sz="2400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Эта дорога шла по воде.</a:t>
            </a:r>
          </a:p>
        </p:txBody>
      </p:sp>
      <p:pic>
        <p:nvPicPr>
          <p:cNvPr id="26627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071688"/>
            <a:ext cx="386556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38" y="1071563"/>
            <a:ext cx="567055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658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Дорога, проложенная по льду Ладожского озера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помогла выжить людям.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сканирование00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33375"/>
            <a:ext cx="6048375" cy="43624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22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929188"/>
            <a:ext cx="9144000" cy="21336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    </a:t>
            </a:r>
            <a:r>
              <a:rPr lang="ru-RU" sz="2400" b="1" smtClean="0">
                <a:solidFill>
                  <a:srgbClr val="000099"/>
                </a:solidFill>
              </a:rPr>
              <a:t>Самый великий подвиг школьников блокадного Ленинграда в том, что они учились.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    39 школ города работали без перерыва в самые тяжелые блокадные дни.</a:t>
            </a:r>
          </a:p>
          <a:p>
            <a:endParaRPr lang="ru-RU" sz="2800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untitleш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462121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5076825" y="404813"/>
            <a:ext cx="39243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В классах было холодно. Везде стояли печки «буржуйки». Все сидели в шубах, шапках и рукавицах. Писали на старых газетах карандашами. Чернила замерзали на морозе.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А после школы дети шли на крышу и дежурили там, тушили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зажигательные бомбы или работали в госпитале.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Дети тушили бомбы-зажигалки, помогали раненым и продолжали учить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2"/>
          <p:cNvSpPr txBox="1">
            <a:spLocks noChangeArrowheads="1"/>
          </p:cNvSpPr>
          <p:nvPr/>
        </p:nvSpPr>
        <p:spPr bwMode="auto">
          <a:xfrm>
            <a:off x="3779838" y="981075"/>
            <a:ext cx="54991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На парте осталась открытой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тетрадь,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Не выпало им дописать, дочитать.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Когда  навалились на город</a:t>
            </a:r>
          </a:p>
          <a:p>
            <a:r>
              <a:rPr lang="ru-RU" sz="2400" b="1">
                <a:solidFill>
                  <a:schemeClr val="accent2"/>
                </a:solidFill>
              </a:rPr>
              <a:t>Фугасные бомбы и  голод.</a:t>
            </a: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И мы никогда не забудем с тобой,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Как наши ровесники приняли бой.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Им было всего лишь 12,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Но были они – ленинградцы.</a:t>
            </a:r>
          </a:p>
          <a:p>
            <a:endParaRPr lang="ru-RU" sz="2400" b="1"/>
          </a:p>
        </p:txBody>
      </p:sp>
      <p:pic>
        <p:nvPicPr>
          <p:cNvPr id="30724" name="Picture 5" descr="F:\бЛОКАДАсфлэшки\Новая блокада\8TPCHCAMK01UHCAW2PXPRCA49TZKSCATWZ09JCABDYAINCA117KPVCAO0QZM9CAZ80YNCCANRWO7UCA0JXBXCCA4YM9K7CAEGC7W7CAGPCG2JCAJ053PSCAJTL3WGCA8BQJMJCALQ3849CADTNA3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924175"/>
            <a:ext cx="2357438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В военном тр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75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6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сканирование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506788"/>
            <a:ext cx="43910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33375"/>
            <a:ext cx="4643437" cy="2595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 </a:t>
            </a:r>
            <a:r>
              <a:rPr lang="ru-RU" sz="2200" b="1" smtClean="0">
                <a:solidFill>
                  <a:srgbClr val="000099"/>
                </a:solidFill>
              </a:rPr>
              <a:t>Дети в осаждённом городе…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000099"/>
                </a:solidFill>
              </a:rPr>
              <a:t>Их оказалось около 400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000099"/>
                </a:solidFill>
              </a:rPr>
              <a:t> тысяч. Взрослые делали всё,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000099"/>
                </a:solidFill>
              </a:rPr>
              <a:t> чтобы согреть и накормить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000099"/>
                </a:solidFill>
              </a:rPr>
              <a:t> детей.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800080"/>
              </a:solidFill>
            </a:endParaRPr>
          </a:p>
        </p:txBody>
      </p:sp>
      <p:pic>
        <p:nvPicPr>
          <p:cNvPr id="92166" name="Picture 6" descr="сканирование0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3560763"/>
            <a:ext cx="4214813" cy="310673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4037" name="Picture 4" descr="medium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3"/>
            <a:ext cx="43037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620713"/>
            <a:ext cx="5076825" cy="62372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200" smtClean="0">
                <a:solidFill>
                  <a:srgbClr val="000099"/>
                </a:solidFill>
              </a:rPr>
              <a:t>    </a:t>
            </a:r>
            <a:r>
              <a:rPr lang="ru-RU" sz="2800" b="1" smtClean="0">
                <a:solidFill>
                  <a:srgbClr val="000099"/>
                </a:solidFill>
              </a:rPr>
              <a:t>В Ленинграде, на Васильевском острове жила девочка – Таня Савичева и было ей 11 лет. У неё была большая и дружная семья – сестра, брат, дяди, мама и бабушка. Таня всю блокаду вела дневник. Умирающую девочку вывезли  из блокадного Ленинграда, но спасти её было уже нельзя. Таня умерла. О ней и её дневнике позже узнал весь мир.</a:t>
            </a:r>
          </a:p>
        </p:txBody>
      </p:sp>
      <p:pic>
        <p:nvPicPr>
          <p:cNvPr id="74755" name="Picture 5" descr="Рисунок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596900"/>
            <a:ext cx="3929062" cy="5681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untitled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341438"/>
            <a:ext cx="369252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519113" y="279400"/>
            <a:ext cx="45275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В осаждённом Ленинграде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Эта девочка жила.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 ученической тетради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Свой дневник она вела.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 дни войны погибла Таня,</a:t>
            </a:r>
          </a:p>
          <a:p>
            <a:r>
              <a:rPr lang="ru-RU" sz="2400" b="1">
                <a:solidFill>
                  <a:schemeClr val="accent2"/>
                </a:solidFill>
              </a:rPr>
              <a:t>Таня в памяти жива:</a:t>
            </a:r>
          </a:p>
          <a:p>
            <a:r>
              <a:rPr lang="ru-RU" sz="2400" b="1">
                <a:solidFill>
                  <a:schemeClr val="accent2"/>
                </a:solidFill>
              </a:rPr>
              <a:t>Затаив на миг дыханье,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Слышит мир её слова:</a:t>
            </a:r>
          </a:p>
          <a:p>
            <a:endParaRPr lang="ru-RU" sz="2400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«Женя умерла 28 декабря в</a:t>
            </a:r>
          </a:p>
          <a:p>
            <a:r>
              <a:rPr lang="ru-RU" sz="2400" b="1">
                <a:solidFill>
                  <a:schemeClr val="accent2"/>
                </a:solidFill>
              </a:rPr>
              <a:t> 12 часов 30 минут утра 1941</a:t>
            </a:r>
          </a:p>
          <a:p>
            <a:r>
              <a:rPr lang="ru-RU" sz="2400" b="1">
                <a:solidFill>
                  <a:schemeClr val="accent2"/>
                </a:solidFill>
              </a:rPr>
              <a:t>года. Бабушка умерла </a:t>
            </a:r>
          </a:p>
          <a:p>
            <a:r>
              <a:rPr lang="ru-RU" sz="2400" b="1">
                <a:solidFill>
                  <a:schemeClr val="accent2"/>
                </a:solidFill>
              </a:rPr>
              <a:t>25 января в 3 часа дня </a:t>
            </a:r>
          </a:p>
          <a:p>
            <a:r>
              <a:rPr lang="ru-RU" sz="2400" b="1">
                <a:solidFill>
                  <a:schemeClr val="accent2"/>
                </a:solidFill>
              </a:rPr>
              <a:t>1942 года..»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x_d7386fc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384300" y="2800350"/>
            <a:ext cx="145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759200" y="3016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808038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411413" y="2081213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Мужество, отвага , героизм.</a:t>
            </a:r>
          </a:p>
        </p:txBody>
      </p:sp>
      <p:pic>
        <p:nvPicPr>
          <p:cNvPr id="7" name="Гимн России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6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4664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Отшумела, отгремела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Орудийная гроза,</a:t>
            </a:r>
          </a:p>
          <a:p>
            <a:r>
              <a:rPr lang="ru-RU" sz="2400" b="1">
                <a:solidFill>
                  <a:schemeClr val="accent2"/>
                </a:solidFill>
              </a:rPr>
              <a:t>Только память то и дело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Смотрит пристально в глаза.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К солнцу тянутся берёзки,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Пробивается трава,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А на скорбном Пискарёвском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Остановят вдруг слова:</a:t>
            </a:r>
          </a:p>
          <a:p>
            <a:endParaRPr lang="ru-RU" sz="2400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«Дядя Лёша умер 10 мая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 4 часа дня 1942 года.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Мама – 13 мая в 7 часов </a:t>
            </a:r>
          </a:p>
          <a:p>
            <a:r>
              <a:rPr lang="ru-RU" sz="2400" b="1">
                <a:solidFill>
                  <a:schemeClr val="accent2"/>
                </a:solidFill>
              </a:rPr>
              <a:t>30 минут утра 1942 года».</a:t>
            </a:r>
          </a:p>
        </p:txBody>
      </p:sp>
      <p:pic>
        <p:nvPicPr>
          <p:cNvPr id="77827" name="Picture 6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785813"/>
            <a:ext cx="38179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untitлр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636963"/>
            <a:ext cx="60483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5645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У планеты нашей сердце</a:t>
            </a:r>
          </a:p>
          <a:p>
            <a:r>
              <a:rPr lang="ru-RU" sz="2400" b="1">
                <a:solidFill>
                  <a:schemeClr val="accent2"/>
                </a:solidFill>
              </a:rPr>
              <a:t>Бьётся гулко, как набат.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Не забыть земле Освенцим,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Бухенвальд и Ленинград.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Светлый день встречайте, люди,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Люди, вслушайтесь в  дневник: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Он звучит сильней орудий,</a:t>
            </a:r>
          </a:p>
          <a:p>
            <a:r>
              <a:rPr lang="ru-RU" sz="2400" b="1">
                <a:solidFill>
                  <a:schemeClr val="accent2"/>
                </a:solidFill>
              </a:rPr>
              <a:t>Тот безмолвный детский крик:</a:t>
            </a:r>
          </a:p>
          <a:p>
            <a:r>
              <a:rPr lang="ru-RU" sz="2400" b="1">
                <a:solidFill>
                  <a:schemeClr val="accent2"/>
                </a:solidFill>
              </a:rPr>
              <a:t>«Савичевы умерли. Умерли все. Осталась одна Таня!»</a:t>
            </a:r>
          </a:p>
        </p:txBody>
      </p:sp>
      <p:pic>
        <p:nvPicPr>
          <p:cNvPr id="5" name="сердце.wav">
            <a:hlinkClick r:id="" action="ppaction://media"/>
          </p:cNvPr>
          <p:cNvPicPr>
            <a:picLocks noRot="1" noChangeAspect="1"/>
          </p:cNvPicPr>
          <p:nvPr>
            <a:wavAudioFile r:embed="rId1" name="сердце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88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85750" y="0"/>
            <a:ext cx="83756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2"/>
                </a:solidFill>
              </a:rPr>
              <a:t>Опустели цеха ленинградских заводов. Многие</a:t>
            </a:r>
          </a:p>
          <a:p>
            <a:r>
              <a:rPr lang="ru-RU" sz="2600" b="1">
                <a:solidFill>
                  <a:schemeClr val="accent2"/>
                </a:solidFill>
              </a:rPr>
              <a:t>рабочие ушли на фронт. К станкам встали     женщины, старики и дети. </a:t>
            </a:r>
          </a:p>
        </p:txBody>
      </p:sp>
      <p:pic>
        <p:nvPicPr>
          <p:cNvPr id="23555" name="Picture 5" descr="untitlк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0"/>
            <a:ext cx="45005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5" descr="2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052513"/>
            <a:ext cx="3589338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665163"/>
            <a:ext cx="4038600" cy="619283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000099"/>
                </a:solidFill>
              </a:rPr>
              <a:t>    Ребята – школьники вместе со взрослыми спасали осажденный город.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000099"/>
                </a:solidFill>
              </a:rPr>
              <a:t>    Они потушили десятки тысяч зажигалок, носили воду из проруби на Неве, стояли в очередях за хлебом</a:t>
            </a:r>
          </a:p>
          <a:p>
            <a:endParaRPr lang="ru-RU" sz="2800" smtClean="0"/>
          </a:p>
        </p:txBody>
      </p:sp>
      <p:pic>
        <p:nvPicPr>
          <p:cNvPr id="50179" name="Picture 4" descr="F:\бЛОКАДАсфлэшки\Новая блокада\N0PO4CAHE63KLCAMYXKNYCATJAKF9CAB4H75YCAJ4RG8PCAW3SY4CCAKB073FCAZ87QYACAJKY01GCAJIW8HXCACIDMCHCAQ76T0WCASS2ACFCAW23P8ICAWGZAZXCAVNJ730CAZOYAYYCAUUKIO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357188"/>
            <a:ext cx="4565650" cy="3000375"/>
          </a:xfrm>
          <a:noFill/>
        </p:spPr>
      </p:pic>
      <p:pic>
        <p:nvPicPr>
          <p:cNvPr id="50180" name="Picture 5" descr="F:\бЛОКАДАсфлэшки\Новая блокада\ITHLXCAZ8V7Q5CA53DL0LCAUB0R2QCA89XUX4CAWX2LGLCABZ4GSZCA2JT9QFCA3RNVDUCANNVYT1CA2KOPZJCAAE67GOCAQK9ANICA86WGICCAAAON6GCAFFQ7JVCA50LA8NCA7UL19NCA8JBM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3463"/>
            <a:ext cx="45307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42875" y="57150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99"/>
                </a:solidFill>
              </a:rPr>
              <a:t>12 летние мальчишки и девчонки встали к заводским станкам.</a:t>
            </a:r>
          </a:p>
        </p:txBody>
      </p:sp>
      <p:pic>
        <p:nvPicPr>
          <p:cNvPr id="6" name="Picture 7" descr="сканирование0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285750"/>
            <a:ext cx="4535488" cy="30241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364" name="Picture 4" descr="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48000"/>
            <a:ext cx="53578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39261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5" descr="untitхз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679700"/>
            <a:ext cx="50673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303213" y="6040438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Блокада снята!!!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508625" y="333375"/>
            <a:ext cx="34559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Вскоре после прорыва блокады началась подготовка к полному освобождению Ленинградской области от немецко-фашистских захватчиков. С 14 января 1944 года начались ожесточенные бои, в ходе которых враг был отброшен на 65-100 километров от Ленинграда. </a:t>
            </a:r>
          </a:p>
        </p:txBody>
      </p:sp>
      <p:pic>
        <p:nvPicPr>
          <p:cNvPr id="21509" name="Picture 5" descr="11"/>
          <p:cNvPicPr>
            <a:picLocks noChangeAspect="1" noChangeArrowheads="1"/>
          </p:cNvPicPr>
          <p:nvPr/>
        </p:nvPicPr>
        <p:blipFill>
          <a:blip r:embed="rId2" cstate="print">
            <a:lum bright="18000" contrast="30000"/>
          </a:blip>
          <a:srcRect/>
          <a:stretch>
            <a:fillRect/>
          </a:stretch>
        </p:blipFill>
        <p:spPr bwMode="auto">
          <a:xfrm>
            <a:off x="250825" y="260350"/>
            <a:ext cx="4537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10" name="Picture 6" descr="26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323850" y="3573463"/>
            <a:ext cx="45354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За залпом залп, гремит салют.</a:t>
            </a:r>
          </a:p>
          <a:p>
            <a:r>
              <a:rPr lang="ru-RU" sz="2400" b="1">
                <a:solidFill>
                  <a:schemeClr val="accent2"/>
                </a:solidFill>
              </a:rPr>
              <a:t>Ракеты в воздухе горячем</a:t>
            </a:r>
          </a:p>
          <a:p>
            <a:r>
              <a:rPr lang="ru-RU" sz="2400" b="1">
                <a:solidFill>
                  <a:schemeClr val="accent2"/>
                </a:solidFill>
              </a:rPr>
              <a:t>Цветами пёстрыми цветут.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А ленинградцы тихо плачут.</a:t>
            </a: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endParaRPr lang="ru-RU" sz="2400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Ни успокаивать пока,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Не утешать людей не надо.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Их радость слишком велика –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                                  Гремит салют над Ленинградом.</a:t>
            </a:r>
          </a:p>
        </p:txBody>
      </p:sp>
      <p:pic>
        <p:nvPicPr>
          <p:cNvPr id="48131" name="Picture 6" descr="4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60350"/>
            <a:ext cx="41052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8" descr="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4537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6200" dirty="0" smtClean="0"/>
              <a:t>    </a:t>
            </a:r>
            <a:r>
              <a:rPr lang="ru-RU" sz="6200" b="1" dirty="0" smtClean="0">
                <a:latin typeface="Monotype Corsiva" pitchFamily="66" charset="0"/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14313"/>
            <a:ext cx="9144000" cy="25939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000099"/>
                </a:solidFill>
              </a:rPr>
              <a:t>    </a:t>
            </a:r>
            <a:r>
              <a:rPr lang="ru-RU" sz="2600" b="1" smtClean="0">
                <a:solidFill>
                  <a:srgbClr val="000099"/>
                </a:solidFill>
              </a:rPr>
              <a:t>Ранним утром в воскресенье 22 июня 1941 года фашистская Германия вероломно, без объявления войны, напала на нашу страну. </a:t>
            </a:r>
          </a:p>
          <a:p>
            <a:pPr>
              <a:buFontTx/>
              <a:buNone/>
            </a:pPr>
            <a:r>
              <a:rPr lang="ru-RU" sz="2600" b="1" smtClean="0">
                <a:solidFill>
                  <a:srgbClr val="000099"/>
                </a:solidFill>
              </a:rPr>
              <a:t>    В сентябре 1941 года войска гитлеровской Германии вторглись на территорию Ленинградской области.</a:t>
            </a:r>
          </a:p>
        </p:txBody>
      </p:sp>
      <p:pic>
        <p:nvPicPr>
          <p:cNvPr id="5123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08350"/>
            <a:ext cx="4897437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F:\бЛОКАДАсфлэшки\T8F47CAMYBQ10CAUARPDPCAA3SNAACA0KZOPMCA04N1PSCAR00SWTCAQFFZTKCA5G7O0MCAT4J2BNCAEDJUH7CAPIRMCACANG4O3ZCALIDWMGCAEZRCGWCA9SUW84CA3H1CLSCAJZH4F8CATU3T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316163"/>
            <a:ext cx="29083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0" y="5942013"/>
            <a:ext cx="7885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В ставке Гитлера был разработан план полного  уничтожения Ленинграда и его жителей.   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Вопросы: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i="1" smtClean="0"/>
              <a:t>Когда на ваш взгляд, Ленинград стал военным городом?</a:t>
            </a:r>
          </a:p>
          <a:p>
            <a:endParaRPr lang="ru-RU" b="1" i="1" smtClean="0"/>
          </a:p>
          <a:p>
            <a:r>
              <a:rPr lang="ru-RU" b="1" i="1" smtClean="0"/>
              <a:t>Своевременно ли появилось постановление ВС Ленфронта?</a:t>
            </a:r>
          </a:p>
          <a:p>
            <a:endParaRPr lang="ru-RU" smtClean="0"/>
          </a:p>
          <a:p>
            <a:r>
              <a:rPr lang="ru-RU" smtClean="0"/>
              <a:t> </a:t>
            </a:r>
            <a:r>
              <a:rPr lang="ru-RU" b="1" i="1" smtClean="0"/>
              <a:t>Какие задачи он был призван решать?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288" y="0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  </a:t>
            </a:r>
            <a:r>
              <a:rPr lang="ru-RU" sz="3200" b="1">
                <a:solidFill>
                  <a:srgbClr val="000099"/>
                </a:solidFill>
              </a:rPr>
              <a:t>Ленинград в блокаде</a:t>
            </a:r>
          </a:p>
        </p:txBody>
      </p:sp>
      <p:pic>
        <p:nvPicPr>
          <p:cNvPr id="20485" name="Picture 5" descr="карт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7415212" cy="58880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5153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Как опустели целые кварталы,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И как трамваи мёрзли на пути,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И матерей, которые не в силах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Своих детей на кладбище нести.</a:t>
            </a:r>
          </a:p>
        </p:txBody>
      </p:sp>
      <p:pic>
        <p:nvPicPr>
          <p:cNvPr id="38915" name="Picture 5" descr="8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811588"/>
            <a:ext cx="4249738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" descr="Напомним, что за почти 3-летнюю блокаду Ленинграда, длившуюся 900 дней 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214313"/>
            <a:ext cx="26685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1" descr="F:\бЛОКАДАсфлэшки\5C0I6CAD21DMHCA5OOK3FCARW40NHCAT8ZHQ2CA9O0T4ACATSCG3JCAYJKY7ZCA1SAEK4CASNKW04CAOU3ASPCAAB0T3DCA1OTS70CA96VGNZCAPJEZVTCATGZGF0CADYRUSWCAY0AD08CAMTDU4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830638"/>
            <a:ext cx="42862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33131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11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138" y="3571875"/>
            <a:ext cx="4746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14313"/>
            <a:ext cx="4762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untitк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8" y="2928938"/>
            <a:ext cx="33147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285750" y="5857875"/>
            <a:ext cx="4286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99"/>
                </a:solidFill>
              </a:rPr>
              <a:t>За  первую зиму умерло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99"/>
                </a:solidFill>
              </a:rPr>
              <a:t>252 тыс.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86188" y="428625"/>
            <a:ext cx="5357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99"/>
                </a:solidFill>
              </a:rPr>
              <a:t>  </a:t>
            </a:r>
            <a:r>
              <a:rPr lang="ru-RU" sz="2400" b="1">
                <a:solidFill>
                  <a:srgbClr val="000099"/>
                </a:solidFill>
              </a:rPr>
              <a:t>В окруженном городе жило и боролось более 2 миллионов человек. Осажденный Ленинград переживал невероятные трудности с продовольствием, топливом, вооружением и боеприпасами.</a:t>
            </a:r>
          </a:p>
        </p:txBody>
      </p:sp>
      <p:pic>
        <p:nvPicPr>
          <p:cNvPr id="4" name="Рисунок 3" descr="4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348297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F:\бЛОКАДАсфлэшки\DFXQ4CAGPSUIUCAVP0CZ8CAOD1CHNCACJA591CA779ZTUCAI1ZOVUCATWTNCMCA3EH0MCCACVSK4HCAV2CCMQCAF809MTCA5EEVD8CAC3WQL0CA7FE4S0CA9W7KO5CAIIH0BECAB43EFQCAJ2O4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062288"/>
            <a:ext cx="267652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0" y="6237288"/>
            <a:ext cx="899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Такие объявления висели во всех булочных Ленинграда.</a:t>
            </a:r>
          </a:p>
        </p:txBody>
      </p:sp>
      <p:pic>
        <p:nvPicPr>
          <p:cNvPr id="28675" name="Picture 6" descr="1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81100"/>
            <a:ext cx="6732587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39750" y="115888"/>
            <a:ext cx="79930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20 ноября 1941 года служащие, иждивенцы и </a:t>
            </a:r>
          </a:p>
          <a:p>
            <a:pPr>
              <a:defRPr/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дети получали по 125 г хлеба в сутки.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7270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923</Words>
  <Application>Microsoft Office PowerPoint</Application>
  <PresentationFormat>Экран (4:3)</PresentationFormat>
  <Paragraphs>129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«Ленинград- мужество, доблесть, отвага». </vt:lpstr>
      <vt:lpstr>Слайд 2</vt:lpstr>
      <vt:lpstr>Слайд 3</vt:lpstr>
      <vt:lpstr>Вопросы: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Князевская СОШ.  Урок по истории. «Ленинград- мужество, доблесть, отвага». </dc:title>
  <dc:creator>людмила</dc:creator>
  <cp:lastModifiedBy>каз</cp:lastModifiedBy>
  <cp:revision>17</cp:revision>
  <dcterms:created xsi:type="dcterms:W3CDTF">2012-02-08T07:18:25Z</dcterms:created>
  <dcterms:modified xsi:type="dcterms:W3CDTF">2015-12-15T23:45:00Z</dcterms:modified>
</cp:coreProperties>
</file>