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341" r:id="rId3"/>
    <p:sldId id="340" r:id="rId4"/>
    <p:sldId id="338" r:id="rId5"/>
    <p:sldId id="337" r:id="rId6"/>
    <p:sldId id="336" r:id="rId7"/>
    <p:sldId id="339" r:id="rId8"/>
    <p:sldId id="34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69CE52-195D-4B73-9374-31CB5A059FF5}">
          <p14:sldIdLst>
            <p14:sldId id="257"/>
            <p14:sldId id="341"/>
            <p14:sldId id="340"/>
            <p14:sldId id="338"/>
            <p14:sldId id="337"/>
            <p14:sldId id="336"/>
            <p14:sldId id="339"/>
            <p14:sldId id="342"/>
          </p14:sldIdLst>
        </p14:section>
        <p14:section name="Раздел без заголовка" id="{A086790A-740E-47E0-8328-29B0B76BBB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00FF"/>
    <a:srgbClr val="27A946"/>
    <a:srgbClr val="FFFF00"/>
    <a:srgbClr val="CC6600"/>
    <a:srgbClr val="DAA600"/>
    <a:srgbClr val="EEB500"/>
    <a:srgbClr val="FFA347"/>
    <a:srgbClr val="FF99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8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851648" cy="3000396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/>
                <a:solidFill>
                  <a:schemeClr val="accent3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Использование электронных учебников и пособий на уроках в начальной школе</a:t>
            </a:r>
            <a:endParaRPr lang="ru-RU" sz="4400" dirty="0">
              <a:ln/>
              <a:solidFill>
                <a:schemeClr val="accent3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67944" y="5445224"/>
            <a:ext cx="4974376" cy="127149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  <a:cs typeface="Times New Roman" pitchFamily="18" charset="0"/>
              </a:rPr>
              <a:t>Учитель начальных классов МБОУ «ООШ №15 н.п.Нивский»</a:t>
            </a:r>
          </a:p>
          <a:p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  <a:cs typeface="Times New Roman" pitchFamily="18" charset="0"/>
              </a:rPr>
              <a:t>Березина Ирина Евгеньевна</a:t>
            </a:r>
            <a:endParaRPr lang="ru-RU" sz="2000" b="1" dirty="0">
              <a:ln/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2" y="553571"/>
            <a:ext cx="1548011" cy="111762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89882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Программно-методический комплекс «Развитие речи»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2934"/>
            <a:ext cx="3550543" cy="50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454602" cy="59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680521" cy="374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24944"/>
            <a:ext cx="4671799" cy="37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45" y="404664"/>
            <a:ext cx="2831893" cy="22655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795"/>
            <a:ext cx="2808312" cy="2246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99" y="3429000"/>
            <a:ext cx="2808312" cy="2232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95" y="4005064"/>
            <a:ext cx="2797613" cy="2250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5" y="3429000"/>
            <a:ext cx="2820254" cy="2251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1795"/>
            <a:ext cx="2831893" cy="22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704856" cy="57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64705"/>
            <a:ext cx="8305800" cy="64807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Вывод: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745" y="1700808"/>
            <a:ext cx="8063426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Облегчают 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понимание изучаемого материала </a:t>
            </a:r>
            <a:endParaRPr lang="ru-RU" sz="2000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за 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счет иных, </a:t>
            </a:r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нежели 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в печатной учебной литературе, </a:t>
            </a:r>
            <a:endParaRPr lang="ru-RU" sz="2000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способов 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подачи материала, </a:t>
            </a:r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воздействует 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на </a:t>
            </a:r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слуховую</a:t>
            </a:r>
          </a:p>
          <a:p>
            <a:pPr algn="just"/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и 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эмоциональную память и т.п</a:t>
            </a:r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.;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Допускают 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адаптацию в соответствии с потребностями </a:t>
            </a:r>
            <a:endParaRPr lang="ru-RU" sz="2000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учащегося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уровнем 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его подготовки, интеллектуальными </a:t>
            </a:r>
            <a:endParaRPr lang="ru-RU" sz="2000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возможностями 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и амбициями</a:t>
            </a:r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Освобождают 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от громоздких действий, позволяя </a:t>
            </a:r>
            <a:endParaRPr lang="ru-RU" sz="2000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сосредоточиться на 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сути предмета, рассмотреть </a:t>
            </a:r>
            <a:endParaRPr lang="ru-RU" sz="2000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большее 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количество примеров и решить больше задач</a:t>
            </a:r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Предоставляют 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широчайшие возможности </a:t>
            </a:r>
            <a:endParaRPr lang="ru-RU" sz="2000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для </a:t>
            </a:r>
            <a:r>
              <a:rPr lang="ru-RU" sz="20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самопроверки на всех этапах работы.</a:t>
            </a:r>
          </a:p>
          <a:p>
            <a:pPr algn="just"/>
            <a:endParaRPr lang="ru-RU" sz="2000" b="1" cap="none" spc="0" dirty="0">
              <a:ln/>
              <a:solidFill>
                <a:schemeClr val="accent3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3415" y="764704"/>
            <a:ext cx="7772400" cy="57606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Источники: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72543" y="6381328"/>
            <a:ext cx="7772400" cy="57606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ln/>
                <a:solidFill>
                  <a:srgbClr val="993366"/>
                </a:solidFill>
                <a:latin typeface="Comic Sans MS" panose="030F0702030302020204" pitchFamily="66" charset="0"/>
              </a:rPr>
              <a:t>1.</a:t>
            </a:r>
            <a:r>
              <a:rPr lang="ru-RU" sz="1400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Русский 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язык. 2 класс. Электронное приложение к учебнику </a:t>
            </a:r>
            <a:r>
              <a:rPr lang="ru-RU" sz="1400" dirty="0" err="1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Л.Ф.Климановой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ru-RU" sz="1400" dirty="0" err="1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С.Г.Макеевой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 (1СД). ЗАО «Образование - Медиа», ОАО «Издательство «Просвещение», 2011г.</a:t>
            </a:r>
          </a:p>
          <a:p>
            <a:r>
              <a:rPr lang="ru-RU" sz="1400" dirty="0" smtClean="0">
                <a:ln/>
                <a:solidFill>
                  <a:srgbClr val="993366"/>
                </a:solidFill>
                <a:latin typeface="Comic Sans MS" panose="030F0702030302020204" pitchFamily="66" charset="0"/>
              </a:rPr>
              <a:t>2.</a:t>
            </a:r>
            <a:r>
              <a:rPr lang="ru-RU" sz="1400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Математика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. 2 класс. Электронное приложение к учебнику </a:t>
            </a:r>
            <a:r>
              <a:rPr lang="ru-RU" sz="1400" dirty="0" err="1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Г.В.Дорофеева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ru-RU" sz="1400" dirty="0" err="1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С.Г.Миракова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(1СД).  НП «Телешкола», ОАО «Издательство «Просвещение», 2015г.</a:t>
            </a:r>
          </a:p>
          <a:p>
            <a:r>
              <a:rPr lang="ru-RU" sz="1400" dirty="0" smtClean="0">
                <a:ln/>
                <a:solidFill>
                  <a:srgbClr val="993366"/>
                </a:solidFill>
                <a:latin typeface="Comic Sans MS" panose="030F0702030302020204" pitchFamily="66" charset="0"/>
              </a:rPr>
              <a:t>3.</a:t>
            </a:r>
            <a:r>
              <a:rPr lang="ru-RU" sz="1400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Технология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. 2 класс. Электронное приложение к учебнику </a:t>
            </a:r>
            <a:r>
              <a:rPr lang="ru-RU" sz="1400" dirty="0" err="1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Н.И.Роговцевой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ru-RU" sz="1400" dirty="0" err="1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Н.В.Богдановой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ru-RU" sz="1400" dirty="0" err="1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И.П.Фрейтаг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(1СД). НП «Телешкола», ОАО «Издательство «Просвещение», 2012г.</a:t>
            </a:r>
          </a:p>
          <a:p>
            <a:r>
              <a:rPr lang="ru-RU" sz="1400" dirty="0" smtClean="0">
                <a:ln/>
                <a:solidFill>
                  <a:srgbClr val="993366"/>
                </a:solidFill>
                <a:latin typeface="Comic Sans MS" panose="030F0702030302020204" pitchFamily="66" charset="0"/>
              </a:rPr>
              <a:t>4.</a:t>
            </a:r>
            <a:r>
              <a:rPr lang="ru-RU" sz="1400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Окружающий 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мир. 2 класс. Электронное приложение к учебнику А. А. Плешакова, М. Ю. Новицкой (1СД). НП «Телешкола», ОАО «Издательство «Просвещение», 2014г.</a:t>
            </a:r>
          </a:p>
          <a:p>
            <a:r>
              <a:rPr lang="ru-RU" sz="1400" dirty="0" smtClean="0">
                <a:ln/>
                <a:solidFill>
                  <a:srgbClr val="993366"/>
                </a:solidFill>
                <a:latin typeface="Comic Sans MS" panose="030F0702030302020204" pitchFamily="66" charset="0"/>
              </a:rPr>
              <a:t>5.</a:t>
            </a:r>
            <a:r>
              <a:rPr lang="ru-RU" sz="1400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Программно-методический 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комплекс «Развитие речи», ООО «Новый диск», 2008</a:t>
            </a:r>
          </a:p>
          <a:p>
            <a:r>
              <a:rPr lang="ru-RU" sz="1400" dirty="0" smtClean="0">
                <a:ln/>
                <a:solidFill>
                  <a:srgbClr val="993366"/>
                </a:solidFill>
                <a:latin typeface="Comic Sans MS" panose="030F0702030302020204" pitchFamily="66" charset="0"/>
              </a:rPr>
              <a:t>6.</a:t>
            </a:r>
            <a:r>
              <a:rPr lang="ru-RU" sz="1400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Программно-методический 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комплекс «Мир музыки», ООО «Новый диск», 2008</a:t>
            </a:r>
          </a:p>
          <a:p>
            <a:r>
              <a:rPr lang="ru-RU" sz="1400" dirty="0" smtClean="0">
                <a:ln/>
                <a:solidFill>
                  <a:srgbClr val="993366"/>
                </a:solidFill>
                <a:latin typeface="Comic Sans MS" panose="030F0702030302020204" pitchFamily="66" charset="0"/>
              </a:rPr>
              <a:t>7.</a:t>
            </a:r>
            <a:r>
              <a:rPr lang="ru-RU" sz="1400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Познавательные 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материалы об окружающем мире «Мир природы», ООО «Новый диск», 2007</a:t>
            </a:r>
          </a:p>
          <a:p>
            <a:r>
              <a:rPr lang="ru-RU" sz="1400" dirty="0" smtClean="0">
                <a:ln/>
                <a:solidFill>
                  <a:srgbClr val="993366"/>
                </a:solidFill>
                <a:latin typeface="Comic Sans MS" panose="030F0702030302020204" pitchFamily="66" charset="0"/>
              </a:rPr>
              <a:t>8.</a:t>
            </a:r>
            <a:r>
              <a:rPr lang="ru-RU" sz="1400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http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://nsportal.ru/nachalnaya-shkola/materialy-mo/2014/11/17/doklad-s-prezentatsiey </a:t>
            </a:r>
          </a:p>
          <a:p>
            <a:r>
              <a:rPr lang="ru-RU" sz="1400" dirty="0" smtClean="0">
                <a:ln/>
                <a:solidFill>
                  <a:srgbClr val="993366"/>
                </a:solidFill>
                <a:latin typeface="Comic Sans MS" panose="030F0702030302020204" pitchFamily="66" charset="0"/>
              </a:rPr>
              <a:t>9.</a:t>
            </a:r>
            <a:r>
              <a:rPr lang="ru-RU" sz="1400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http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://infourok.ru/ispolzovanie-elektronnih-uchebnikov-i-posobiy-na-urokah-v-nachalnoy-shkole-s-pozicii-trebovaniy-fgos-noo-423361.html </a:t>
            </a:r>
          </a:p>
          <a:p>
            <a:r>
              <a:rPr lang="ru-RU" sz="1400" dirty="0" smtClean="0">
                <a:ln/>
                <a:solidFill>
                  <a:srgbClr val="993366"/>
                </a:solidFill>
                <a:latin typeface="Comic Sans MS" panose="030F0702030302020204" pitchFamily="66" charset="0"/>
              </a:rPr>
              <a:t>10.</a:t>
            </a:r>
            <a:r>
              <a:rPr lang="ru-RU" sz="1400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http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://www.prosv.ru/about.aspx?ob_no=222&amp;d_no=41615 </a:t>
            </a:r>
          </a:p>
          <a:p>
            <a:r>
              <a:rPr lang="ru-RU" sz="1400" dirty="0" smtClean="0">
                <a:ln/>
                <a:solidFill>
                  <a:srgbClr val="993366"/>
                </a:solidFill>
                <a:latin typeface="Comic Sans MS" panose="030F0702030302020204" pitchFamily="66" charset="0"/>
              </a:rPr>
              <a:t>11</a:t>
            </a:r>
            <a:r>
              <a:rPr lang="ru-RU" sz="1400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.http</a:t>
            </a:r>
            <a:r>
              <a:rPr lang="ru-RU" sz="1400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://www.youtube.com/watch?v=gQZucy7wz3s </a:t>
            </a:r>
          </a:p>
          <a:p>
            <a:endParaRPr lang="ru-RU" sz="1400" dirty="0">
              <a:ln/>
              <a:solidFill>
                <a:schemeClr val="accent3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730</TotalTime>
  <Words>97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Comic Sans MS</vt:lpstr>
      <vt:lpstr>Constantia</vt:lpstr>
      <vt:lpstr>Times New Roman</vt:lpstr>
      <vt:lpstr>Wingdings</vt:lpstr>
      <vt:lpstr>Wingdings 2</vt:lpstr>
      <vt:lpstr>Поток</vt:lpstr>
      <vt:lpstr>Использование электронных учебников и пособий на уроках в начальной школе</vt:lpstr>
      <vt:lpstr>   Программно-методический комплекс «Развитие речи»</vt:lpstr>
      <vt:lpstr>Презентация PowerPoint</vt:lpstr>
      <vt:lpstr>Презентация PowerPoint</vt:lpstr>
      <vt:lpstr>Презентация PowerPoint</vt:lpstr>
      <vt:lpstr>Презентация PowerPoint</vt:lpstr>
      <vt:lpstr>   Вывод:</vt:lpstr>
      <vt:lpstr>   Источники: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электронных учебников и пособий на уроках в начальной школе с позиции требований ФГОС НОО</dc:title>
  <dc:creator>Admin</dc:creator>
  <cp:lastModifiedBy>User</cp:lastModifiedBy>
  <cp:revision>90</cp:revision>
  <dcterms:created xsi:type="dcterms:W3CDTF">2012-12-04T15:36:56Z</dcterms:created>
  <dcterms:modified xsi:type="dcterms:W3CDTF">2015-12-20T09:28:56Z</dcterms:modified>
</cp:coreProperties>
</file>