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0" r:id="rId3"/>
    <p:sldId id="281" r:id="rId4"/>
    <p:sldId id="283" r:id="rId5"/>
    <p:sldId id="282" r:id="rId6"/>
    <p:sldId id="287" r:id="rId7"/>
    <p:sldId id="288" r:id="rId8"/>
    <p:sldId id="289" r:id="rId9"/>
    <p:sldId id="290" r:id="rId10"/>
    <p:sldId id="293" r:id="rId11"/>
    <p:sldId id="301" r:id="rId12"/>
    <p:sldId id="306" r:id="rId13"/>
    <p:sldId id="305" r:id="rId14"/>
    <p:sldId id="311" r:id="rId15"/>
    <p:sldId id="310" r:id="rId16"/>
    <p:sldId id="314" r:id="rId17"/>
    <p:sldId id="30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69CE52-195D-4B73-9374-31CB5A059FF5}">
          <p14:sldIdLst>
            <p14:sldId id="257"/>
            <p14:sldId id="280"/>
            <p14:sldId id="281"/>
            <p14:sldId id="283"/>
            <p14:sldId id="282"/>
            <p14:sldId id="287"/>
            <p14:sldId id="288"/>
            <p14:sldId id="289"/>
            <p14:sldId id="290"/>
            <p14:sldId id="293"/>
            <p14:sldId id="301"/>
            <p14:sldId id="306"/>
            <p14:sldId id="305"/>
            <p14:sldId id="311"/>
            <p14:sldId id="310"/>
            <p14:sldId id="314"/>
            <p14:sldId id="309"/>
          </p14:sldIdLst>
        </p14:section>
        <p14:section name="Раздел без заголовка" id="{A086790A-740E-47E0-8328-29B0B76BBB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00FF"/>
    <a:srgbClr val="27A946"/>
    <a:srgbClr val="FFFF00"/>
    <a:srgbClr val="CC6600"/>
    <a:srgbClr val="DAA600"/>
    <a:srgbClr val="EEB500"/>
    <a:srgbClr val="FFA347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B6536F-9C48-42C6-BB6B-D61EF3884D19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9D6425-EF6E-401F-B1F0-F3AF89D6A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3000396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Использование электронных учебников и пособий на уроках в начальной школе</a:t>
            </a:r>
            <a:endParaRPr lang="ru-RU" sz="44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974376" cy="127149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Учитель начальных классов МБОУ «ООШ №15 н.п.Нивский»</a:t>
            </a:r>
          </a:p>
          <a:p>
            <a:r>
              <a:rPr lang="ru-RU" sz="20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  <a:cs typeface="Times New Roman" pitchFamily="18" charset="0"/>
              </a:rPr>
              <a:t>Березина Ирина Евгеньевна</a:t>
            </a:r>
            <a:endParaRPr lang="ru-RU" sz="2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553571"/>
            <a:ext cx="1548011" cy="11176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16539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5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З</a:t>
            </a:r>
            <a:r>
              <a:rPr lang="ru-RU" sz="5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адачи: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72" y="1700808"/>
            <a:ext cx="9025228" cy="4814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разнообразие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видов учебной деятельности;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2400" b="1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общеучебных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умений и навыков</a:t>
            </a: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индивидуализация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обучения.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расширение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спектра источников учебной информации;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познавательных интересов младших </a:t>
            </a:r>
            <a:endParaRPr lang="ru-RU" sz="24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 школьников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увеличение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числа каналов восприятия учебной </a:t>
            </a:r>
            <a:endParaRPr lang="ru-RU" sz="24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 информации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Электронное приложение к учебнику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М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атематика»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125838" cy="4096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768752" cy="6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6714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32656"/>
            <a:ext cx="764566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848872" cy="62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286142" cy="4231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4867641" cy="37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87531" cy="62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305800" cy="409306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  <a:t>«</a:t>
            </a: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  <a:t>Если мы будем учить сегодня так, как мы учили вчера, мы украдем у наших детей завтра»</a:t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Джон </a:t>
            </a:r>
            <a:r>
              <a:rPr lang="ru-RU" sz="4400" b="1" dirty="0" err="1">
                <a:ln/>
                <a:solidFill>
                  <a:schemeClr val="accent3"/>
                </a:solidFill>
                <a:latin typeface="Comic Sans MS" panose="030F0702030302020204" pitchFamily="66" charset="0"/>
                <a:cs typeface="Times New Roman" pitchFamily="18" charset="0"/>
              </a:rPr>
              <a:t>Дьюи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279725" cy="24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59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05800" cy="15121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Что же такое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ЭФУ</a:t>
            </a: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?</a:t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97839"/>
            <a:ext cx="878497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u="sng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ЭФУ (электронная форма учебника) </a:t>
            </a:r>
            <a:r>
              <a:rPr lang="ru-RU" sz="2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–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это электронное издание, соответствующее по структуре, содержанию и художественному оформлению печатной форме учебника и содержащее мультимедийные элементы, и интерактивные ссылки, расширяющие и дополняющие содержание учебника</a:t>
            </a:r>
            <a:b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ru-RU" sz="2400" b="1" dirty="0">
              <a:ln/>
              <a:solidFill>
                <a:srgbClr val="00B0F0"/>
              </a:solidFill>
            </a:endParaRPr>
          </a:p>
        </p:txBody>
      </p:sp>
      <p:pic>
        <p:nvPicPr>
          <p:cNvPr id="9" name="Picture 6" descr="http://t1.gstatic.com/images?q=tbn:ANd9GcQ5Y2jHCmTgvJl3yogbNfl19CyOy6RuZMB2Vc2HDb1tOvTBNLZ5N8sqkc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21" y="455337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b1.m24.ru/c/16960.200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998" y="4579858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50" y="4410802"/>
            <a:ext cx="306862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9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05800" cy="15121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Электронный учебник</a:t>
            </a: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060848"/>
            <a:ext cx="489654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-это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программно-методический комплекс, обеспечивающий возможность самостоятельно освоить учебный курс или его больший раздел. </a:t>
            </a:r>
          </a:p>
          <a:p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	Он соединяет в себе</a:t>
            </a:r>
          </a:p>
          <a:p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свойства обычного учебника, справочника, задачника и лабораторного практикума. </a:t>
            </a:r>
          </a:p>
          <a:p>
            <a:pPr algn="ctr"/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</a:br>
            <a:endParaRPr lang="ru-RU" sz="2400" b="1" dirty="0">
              <a:ln/>
              <a:solidFill>
                <a:srgbClr val="00B0F0"/>
              </a:solidFill>
            </a:endParaRPr>
          </a:p>
        </p:txBody>
      </p:sp>
      <p:pic>
        <p:nvPicPr>
          <p:cNvPr id="7" name="Picture 4" descr="http://psbatishev.narod.ru/images/cdedu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4013566" cy="401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04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8744"/>
            <a:ext cx="8305800" cy="15121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Каковы обязательные составляющие  ЭФУ?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40" y="4503746"/>
            <a:ext cx="4564019" cy="2350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279" y="1685312"/>
            <a:ext cx="4025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-постановка   задачи</a:t>
            </a:r>
            <a:endParaRPr lang="ru-RU" sz="2800" b="1" dirty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279" y="3153934"/>
            <a:ext cx="56813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ru-RU" sz="28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обобщение и систематизация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331" y="2670993"/>
            <a:ext cx="67329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ru-RU" sz="28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раскрытие путей решения проблем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13" y="3636875"/>
            <a:ext cx="47355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ru-RU" sz="28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закрепление и контроль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060" y="4154622"/>
            <a:ext cx="46858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ru-RU" sz="28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самостоятельная работа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508" y="2106709"/>
            <a:ext cx="52565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B0F0"/>
                </a:solidFill>
              </a:rPr>
              <a:t>-</a:t>
            </a:r>
            <a:r>
              <a:rPr lang="ru-RU" sz="28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предъявление информации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16539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Функции учебника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006" y="2132856"/>
            <a:ext cx="8198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Источник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учебной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информации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раскрывающей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 </a:t>
            </a:r>
            <a:endParaRPr lang="ru-RU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доступной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для обучаемых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форме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предусмотренное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образовательными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стандартами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содержание.</a:t>
            </a:r>
            <a:endParaRPr lang="ru-RU" b="1" dirty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429000"/>
            <a:ext cx="6925294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2. Выступает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средством обучения, с помощью которого </a:t>
            </a:r>
            <a:endParaRPr lang="ru-RU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осуществляется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организация образовательного процесса, </a:t>
            </a:r>
            <a:endParaRPr lang="ru-RU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том числе и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самообразование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учеников.</a:t>
            </a:r>
          </a:p>
          <a:p>
            <a:pPr algn="ctr"/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41310"/>
            <a:ext cx="2916163" cy="21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16539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Преимущества ЭФУ:</a:t>
            </a:r>
            <a:endParaRPr lang="ru-RU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5964" y="1772816"/>
            <a:ext cx="6986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 более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компактна – фактически весь комплект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учебников</a:t>
            </a:r>
          </a:p>
          <a:p>
            <a:pPr algn="ctr"/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«умещается» в одном устройство, например, планшете;</a:t>
            </a:r>
            <a:endParaRPr lang="ru-RU" b="1" cap="none" spc="0" dirty="0">
              <a:ln/>
              <a:solidFill>
                <a:srgbClr val="00B0F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196032"/>
            <a:ext cx="697000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- более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удобна для пользователя благодаря возможностям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быстрого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перемещения по разделам учебника при помощи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интерактивного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оглавления и кнопок быстрого перехода,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настройки отображения и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поиска в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учебного материала по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ключевым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словам;</a:t>
            </a:r>
            <a:endParaRPr lang="ru-RU" b="1" dirty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737" y="5229200"/>
            <a:ext cx="6450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171450" indent="-171450">
              <a:buFontTx/>
              <a:buChar char="-"/>
            </a:pP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дополняет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учебный материал электронными </a:t>
            </a:r>
            <a:endParaRPr lang="ru-RU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образовательными ресурсами, мультимедийными </a:t>
            </a: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объектами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, обеспечивающими </a:t>
            </a:r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большую наглядность </a:t>
            </a:r>
          </a:p>
          <a:p>
            <a:r>
              <a:rPr lang="ru-RU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и </a:t>
            </a:r>
            <a:r>
              <a:rPr lang="ru-RU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содержательную широту материала;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81" y="1447638"/>
            <a:ext cx="1900833" cy="1571555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" y="3349610"/>
            <a:ext cx="1981393" cy="126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02" y="4805638"/>
            <a:ext cx="2471912" cy="203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96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Чем ЭФУ отличается от электронных приложений к печатным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учебникам?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139">
            <a:off x="5515707" y="2673736"/>
            <a:ext cx="2857500" cy="28670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932">
            <a:off x="424082" y="2726122"/>
            <a:ext cx="4236888" cy="320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05800" cy="8988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какой целью средства информатизации включаются в образовательный процесс: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85" y="2780928"/>
            <a:ext cx="8369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наиболее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эффективная реализация </a:t>
            </a:r>
            <a:r>
              <a:rPr lang="ru-RU" sz="2400" b="1" dirty="0" err="1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знаниевого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ru-RU" sz="2400" b="1" dirty="0" smtClean="0">
              <a:ln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подхода;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внедрение </a:t>
            </a:r>
            <a:r>
              <a:rPr lang="ru-RU" sz="2400" b="1" dirty="0">
                <a:ln/>
                <a:solidFill>
                  <a:srgbClr val="00B0F0"/>
                </a:solidFill>
                <a:latin typeface="Comic Sans MS" panose="030F0702030302020204" pitchFamily="66" charset="0"/>
              </a:rPr>
              <a:t>личностно-ориентированного обучения.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3240360" cy="23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339081" cy="222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0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268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Comic Sans MS</vt:lpstr>
      <vt:lpstr>Constantia</vt:lpstr>
      <vt:lpstr>Times New Roman</vt:lpstr>
      <vt:lpstr>Wingdings</vt:lpstr>
      <vt:lpstr>Wingdings 2</vt:lpstr>
      <vt:lpstr>Поток</vt:lpstr>
      <vt:lpstr>Использование электронных учебников и пособий на уроках в начальной школе</vt:lpstr>
      <vt:lpstr>«Если мы будем учить сегодня так, как мы учили вчера, мы украдем у наших детей завтра»                     Джон Дьюи</vt:lpstr>
      <vt:lpstr> Что же такое ЭФУ? </vt:lpstr>
      <vt:lpstr>  Электронный учебник </vt:lpstr>
      <vt:lpstr>  Каковы обязательные составляющие  ЭФУ?</vt:lpstr>
      <vt:lpstr>   Функции учебника</vt:lpstr>
      <vt:lpstr>   Преимущества ЭФУ:</vt:lpstr>
      <vt:lpstr>   Чем ЭФУ отличается от электронных приложений к печатным учебникам?</vt:lpstr>
      <vt:lpstr>   С какой целью средства информатизации включаются в образовательный процесс: </vt:lpstr>
      <vt:lpstr>   Задачи:</vt:lpstr>
      <vt:lpstr>   Электронное приложение к учебнику «Математика»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учебников и пособий на уроках в начальной школе с позиции требований ФГОС НОО</dc:title>
  <dc:creator>Admin</dc:creator>
  <cp:lastModifiedBy>User</cp:lastModifiedBy>
  <cp:revision>92</cp:revision>
  <dcterms:created xsi:type="dcterms:W3CDTF">2012-12-04T15:36:56Z</dcterms:created>
  <dcterms:modified xsi:type="dcterms:W3CDTF">2015-12-20T09:10:09Z</dcterms:modified>
</cp:coreProperties>
</file>