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7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cover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7086600" cy="182509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социального педагога в школе</a:t>
            </a:r>
            <a:endParaRPr lang="ru-RU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7656" y="5157192"/>
            <a:ext cx="3096344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 педагог внеурочной деятельности </a:t>
            </a:r>
            <a:r>
              <a:rPr lang="ru-RU" smtClean="0">
                <a:solidFill>
                  <a:srgbClr val="FF0000"/>
                </a:solidFill>
              </a:rPr>
              <a:t>и воспитатель ГПД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Болотовская</a:t>
            </a:r>
            <a:r>
              <a:rPr lang="ru-RU" dirty="0" smtClean="0">
                <a:solidFill>
                  <a:srgbClr val="FF0000"/>
                </a:solidFill>
              </a:rPr>
              <a:t> Алиса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teach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5184576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Содержание работы социального педагога в</a:t>
            </a:r>
            <a:b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образовательном учреждении</a:t>
            </a:r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b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изучение </a:t>
            </a:r>
            <a:r>
              <a:rPr lang="ru-RU" dirty="0" err="1" smtClean="0"/>
              <a:t>психолого-медико-педагогических</a:t>
            </a:r>
            <a:r>
              <a:rPr lang="ru-RU" dirty="0" smtClean="0"/>
              <a:t> особенностей личности </a:t>
            </a:r>
          </a:p>
          <a:p>
            <a:r>
              <a:rPr lang="ru-RU" dirty="0" err="1" smtClean="0"/>
              <a:t>выявлявление</a:t>
            </a:r>
            <a:r>
              <a:rPr lang="ru-RU" dirty="0" smtClean="0"/>
              <a:t> интересов и потребностей, трудностей и проблем, конфликтных ситуаций, отклонения в поведении, типология семей,</a:t>
            </a:r>
            <a:r>
              <a:rPr lang="ru-RU" b="1" dirty="0" smtClean="0"/>
              <a:t> </a:t>
            </a:r>
            <a:r>
              <a:rPr lang="ru-RU" dirty="0" smtClean="0"/>
              <a:t>их </a:t>
            </a:r>
            <a:r>
              <a:rPr lang="ru-RU" dirty="0" err="1" smtClean="0"/>
              <a:t>социокультурный</a:t>
            </a:r>
            <a:r>
              <a:rPr lang="ru-RU" dirty="0" smtClean="0"/>
              <a:t> и педагогический портрет и </a:t>
            </a:r>
            <a:r>
              <a:rPr lang="ru-RU" dirty="0" err="1" smtClean="0"/>
              <a:t>др</a:t>
            </a:r>
            <a:endParaRPr lang="ru-RU" dirty="0" smtClean="0"/>
          </a:p>
          <a:p>
            <a:r>
              <a:rPr lang="ru-RU" dirty="0" smtClean="0"/>
              <a:t>диагностические методики: тесты, </a:t>
            </a:r>
            <a:r>
              <a:rPr lang="ru-RU" dirty="0" err="1" smtClean="0"/>
              <a:t>опросники</a:t>
            </a:r>
            <a:r>
              <a:rPr lang="ru-RU" dirty="0" smtClean="0"/>
              <a:t>, анкеты и </a:t>
            </a:r>
            <a:r>
              <a:rPr lang="ru-RU" dirty="0" err="1" smtClean="0"/>
              <a:t>др</a:t>
            </a:r>
            <a:endParaRPr lang="ru-RU" dirty="0" smtClean="0"/>
          </a:p>
          <a:p>
            <a:r>
              <a:rPr lang="ru-RU" dirty="0" smtClean="0"/>
              <a:t>организует и проводит консультации по вопросам прав и обязанностей, имеющихся льгот и пособий</a:t>
            </a:r>
          </a:p>
          <a:p>
            <a:r>
              <a:rPr lang="ru-RU" dirty="0" smtClean="0"/>
              <a:t>Выявляет проблемы и трудности в сфере семьи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45795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115300" cy="40241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По исследованиям американских ученых, неполноценные дети есть в каждой седьмой семье, дети, имеющие от родимого пятна на лице до функциональных недостатков, слепоты, глухоты, замедленного умственного развития.</a:t>
            </a:r>
          </a:p>
          <a:p>
            <a:endParaRPr lang="ru-RU" dirty="0"/>
          </a:p>
        </p:txBody>
      </p:sp>
      <p:pic>
        <p:nvPicPr>
          <p:cNvPr id="5" name="Рисунок 4" descr="krupneyshiy-detskiy-sad-korablik-otkryt-v-kaluge-7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3680"/>
            <a:ext cx="4752528" cy="2714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3314700" cy="1809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функции, методы работы, документация,</a:t>
            </a:r>
            <a:b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и обязанности школьного социального педагога</a:t>
            </a:r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115300" cy="40241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/>
              <a:t>Образовательно-воспитательная</a:t>
            </a:r>
          </a:p>
          <a:p>
            <a:r>
              <a:rPr lang="ru-RU" b="1" dirty="0" smtClean="0"/>
              <a:t>Диагностическая</a:t>
            </a:r>
          </a:p>
          <a:p>
            <a:r>
              <a:rPr lang="ru-RU" b="1" dirty="0" smtClean="0"/>
              <a:t>Организаторская</a:t>
            </a:r>
          </a:p>
          <a:p>
            <a:r>
              <a:rPr lang="ru-RU" b="1" dirty="0" smtClean="0"/>
              <a:t>Прогностическая и экспертная</a:t>
            </a:r>
          </a:p>
          <a:p>
            <a:r>
              <a:rPr lang="ru-RU" b="1" dirty="0" smtClean="0"/>
              <a:t>Организационно-коммуникативная</a:t>
            </a:r>
          </a:p>
          <a:p>
            <a:r>
              <a:rPr lang="ru-RU" b="1" dirty="0" smtClean="0"/>
              <a:t>Охранно-защитная</a:t>
            </a:r>
          </a:p>
          <a:p>
            <a:r>
              <a:rPr lang="ru-RU" b="1" dirty="0" smtClean="0"/>
              <a:t>Посредническая</a:t>
            </a:r>
          </a:p>
          <a:p>
            <a:r>
              <a:rPr lang="ru-RU" b="1" dirty="0" smtClean="0"/>
              <a:t>Самообразование</a:t>
            </a:r>
          </a:p>
          <a:p>
            <a:r>
              <a:rPr lang="ru-RU" b="1" i="1" dirty="0" smtClean="0"/>
              <a:t>Метод убеждения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245623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13584"/>
            <a:ext cx="4108779" cy="3744416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09978" cy="187220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asus\Desktop\учеба Ранхигс\картинка для презентации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992" y="2193925"/>
            <a:ext cx="3880015" cy="4024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 работы социального педагога в</a:t>
            </a:r>
            <a:br>
              <a:rPr lang="ru-RU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школе в современных условиях</a:t>
            </a:r>
            <a:endParaRPr lang="ru-RU" sz="3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/>
              <a:t>Социальный педагог - ключевая фигура в школе, призванная объединить усилия семьи, школы, общественности, для оказания помощи ребёнку.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Проблема развития социальной педагогики в России очень актуальна. Официально профессия «социальный педагог» появилась в нашей стране лишь около десяти лет назад.</a:t>
            </a:r>
          </a:p>
          <a:p>
            <a:endParaRPr lang="ru-RU" dirty="0"/>
          </a:p>
        </p:txBody>
      </p:sp>
      <p:pic>
        <p:nvPicPr>
          <p:cNvPr id="4" name="Рисунок 3" descr="46350_html_m1321c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3068960"/>
            <a:ext cx="2149047" cy="2160240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5976664" cy="568863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 настоящее время для введения ставок социальных педагогов в штатное расписание имеется необходимая нормативная база. В соответствии со статьёй 55 закона «Об образовании» ставка социального педагога - организатора, как и социального педагога, составляет 36 часов педагогической работы в неделю. Отпуск 36 рабочих дней или 42 календарных дня (Постановление Правительства РФ от 13 сентября 1994 г. № 1052).</a:t>
            </a:r>
          </a:p>
          <a:p>
            <a:endParaRPr lang="ru-RU" dirty="0"/>
          </a:p>
        </p:txBody>
      </p:sp>
      <p:pic>
        <p:nvPicPr>
          <p:cNvPr id="4" name="Рисунок 3" descr="risun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340768"/>
            <a:ext cx="2880320" cy="4509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должностные обязанности социального педагога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организует воспитательную работу в классе</a:t>
            </a:r>
          </a:p>
          <a:p>
            <a:r>
              <a:rPr lang="ru-RU" dirty="0" smtClean="0"/>
              <a:t>Изучает психолого-педагогические особенности личности и её микросреды</a:t>
            </a:r>
          </a:p>
          <a:p>
            <a:r>
              <a:rPr lang="ru-RU" dirty="0" smtClean="0"/>
              <a:t>оказывает социальную помощь и поддержку обучающимся и воспитанникам</a:t>
            </a:r>
          </a:p>
          <a:p>
            <a:r>
              <a:rPr lang="ru-RU" dirty="0" smtClean="0"/>
              <a:t>выступает посредником между личностью и образовательным учреждением, семьёй, средой, органами власти</a:t>
            </a:r>
          </a:p>
          <a:p>
            <a:r>
              <a:rPr lang="ru-RU" dirty="0" smtClean="0"/>
              <a:t>Способствует реализации прав и свобод обучающихся</a:t>
            </a:r>
          </a:p>
          <a:p>
            <a:r>
              <a:rPr lang="ru-RU" dirty="0" smtClean="0"/>
              <a:t>Создаёт условия для развития талантов</a:t>
            </a:r>
          </a:p>
          <a:p>
            <a:endParaRPr lang="ru-RU" dirty="0" smtClean="0"/>
          </a:p>
          <a:p>
            <a:r>
              <a:rPr lang="ru-RU" dirty="0" smtClean="0"/>
              <a:t>Взаимодействует с учителями, родителями 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p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242"/>
            <a:ext cx="9144000" cy="6870242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направления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 smtClean="0"/>
              <a:t>Оказание материальной помощи (денежная, патронат, пособия и льготы, помощь в быту);</a:t>
            </a:r>
          </a:p>
          <a:p>
            <a:pPr lvl="0"/>
            <a:r>
              <a:rPr lang="ru-RU" dirty="0" smtClean="0"/>
              <a:t>Организация социальной заботы (работа с людьми, подбор сотрудников, проверка, пропаганда лучшего опыта);</a:t>
            </a:r>
          </a:p>
          <a:p>
            <a:r>
              <a:rPr lang="ru-RU" dirty="0" smtClean="0"/>
              <a:t>Влияние на человека</a:t>
            </a:r>
            <a:endParaRPr lang="ru-RU" dirty="0"/>
          </a:p>
        </p:txBody>
      </p:sp>
      <p:pic>
        <p:nvPicPr>
          <p:cNvPr id="4" name="Рисунок 3" descr="1228644_html_67958f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861048"/>
            <a:ext cx="2788920" cy="2340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 numCol="2">
            <a:normAutofit fontScale="92500" lnSpcReduction="10000"/>
          </a:bodyPr>
          <a:lstStyle/>
          <a:p>
            <a:r>
              <a:rPr lang="ru-RU" dirty="0" smtClean="0"/>
              <a:t>Сегодня более 50% подростков, совершающих преступления, из неполной семьи; более 30% детей с психическими отклонениями росли без отца</a:t>
            </a:r>
          </a:p>
          <a:p>
            <a:r>
              <a:rPr lang="ru-RU" dirty="0" smtClean="0"/>
              <a:t>в России 4 млн. беспризорных,</a:t>
            </a:r>
          </a:p>
          <a:p>
            <a:r>
              <a:rPr lang="ru-RU" dirty="0" smtClean="0"/>
              <a:t> 6 тыс. преступлений совершено подростками, </a:t>
            </a:r>
          </a:p>
          <a:p>
            <a:r>
              <a:rPr lang="ru-RU" dirty="0" smtClean="0"/>
              <a:t>2 тыс. детей самоубийц, </a:t>
            </a:r>
          </a:p>
          <a:p>
            <a:r>
              <a:rPr lang="ru-RU" dirty="0" smtClean="0"/>
              <a:t>573 детей-сирот. </a:t>
            </a:r>
          </a:p>
          <a:p>
            <a:r>
              <a:rPr lang="ru-RU" dirty="0" smtClean="0"/>
              <a:t>за последние 5 лет число детей-сирот и детей-инвалидов увеличилось на 70%. </a:t>
            </a:r>
          </a:p>
          <a:p>
            <a:r>
              <a:rPr lang="ru-RU" dirty="0" smtClean="0"/>
              <a:t>Резко сократилось число детей, которых берут под опеку. По сравнению с 1994 г. на 50% сократилось усыновление, что влечет за собой необходимость увеличения мест в детских домах.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 numCol="2">
            <a:normAutofit fontScale="92500" lnSpcReduction="20000"/>
          </a:bodyPr>
          <a:lstStyle/>
          <a:p>
            <a:r>
              <a:rPr lang="ru-RU" dirty="0" smtClean="0"/>
              <a:t>дети-беглецы, то в основном это подростки 15-16 лет, чаще дети из городских семей, меньше - из сельских.</a:t>
            </a:r>
          </a:p>
          <a:p>
            <a:r>
              <a:rPr lang="ru-RU" dirty="0" smtClean="0"/>
              <a:t>Из детей, убегающих из семьи, 56,7% - девочки, </a:t>
            </a:r>
          </a:p>
          <a:p>
            <a:r>
              <a:rPr lang="ru-RU" dirty="0" smtClean="0"/>
              <a:t>43,3% - мальчики, </a:t>
            </a:r>
          </a:p>
          <a:p>
            <a:r>
              <a:rPr lang="ru-RU" dirty="0" smtClean="0"/>
              <a:t>8% из них прогуливают школу, </a:t>
            </a:r>
          </a:p>
          <a:p>
            <a:r>
              <a:rPr lang="ru-RU" dirty="0" smtClean="0"/>
              <a:t>17% были исключены из школы, </a:t>
            </a:r>
          </a:p>
          <a:p>
            <a:r>
              <a:rPr lang="ru-RU" dirty="0" smtClean="0"/>
              <a:t>5% временно бросили школу, </a:t>
            </a:r>
          </a:p>
          <a:p>
            <a:r>
              <a:rPr lang="ru-RU" dirty="0" smtClean="0"/>
              <a:t>69% - учились, </a:t>
            </a:r>
          </a:p>
          <a:p>
            <a:r>
              <a:rPr lang="ru-RU" dirty="0" smtClean="0"/>
              <a:t>1% - окончили школу. </a:t>
            </a:r>
          </a:p>
          <a:p>
            <a:r>
              <a:rPr lang="ru-RU" dirty="0" smtClean="0"/>
              <a:t>.Почти в 3 раза выросло число инфекционных заболеваний,</a:t>
            </a:r>
          </a:p>
          <a:p>
            <a:r>
              <a:rPr lang="ru-RU" dirty="0" smtClean="0"/>
              <a:t> на 10% дизентерией, </a:t>
            </a:r>
          </a:p>
          <a:p>
            <a:r>
              <a:rPr lang="ru-RU" dirty="0" smtClean="0"/>
              <a:t>на 15% - туберкулезом, </a:t>
            </a:r>
          </a:p>
          <a:p>
            <a:r>
              <a:rPr lang="ru-RU" dirty="0" smtClean="0"/>
              <a:t>на 3% - гонореей, </a:t>
            </a:r>
          </a:p>
          <a:p>
            <a:r>
              <a:rPr lang="ru-RU" dirty="0" smtClean="0"/>
              <a:t>в 2,7 раза - сифилисом, </a:t>
            </a:r>
          </a:p>
          <a:p>
            <a:r>
              <a:rPr lang="ru-RU" dirty="0" smtClean="0"/>
              <a:t>в 1,8 раза - чесоткой.</a:t>
            </a:r>
          </a:p>
          <a:p>
            <a:r>
              <a:rPr lang="ru-RU" dirty="0" smtClean="0"/>
              <a:t>На 15% увеличилось количество детей-инвалидов до 16 лет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theme/theme1.xml><?xml version="1.0" encoding="utf-8"?>
<a:theme xmlns:a="http://schemas.openxmlformats.org/drawingml/2006/main" name="Тема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28</TotalTime>
  <Words>521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Работа социального педагога в школе</vt:lpstr>
      <vt:lpstr>Актуальность работы социального педагога в школе в современных условиях</vt:lpstr>
      <vt:lpstr>Слайд 3</vt:lpstr>
      <vt:lpstr>основные должностные обязанности социального педагога</vt:lpstr>
      <vt:lpstr>Слайд 5</vt:lpstr>
      <vt:lpstr>Слайд 6</vt:lpstr>
      <vt:lpstr>основные направления</vt:lpstr>
      <vt:lpstr>Слайд 8</vt:lpstr>
      <vt:lpstr>Слайд 9</vt:lpstr>
      <vt:lpstr>Содержание работы социального педагога в образовательном учреждении   </vt:lpstr>
      <vt:lpstr>Слайд 11</vt:lpstr>
      <vt:lpstr>Основные функции, методы работы, документация, права и обязанности школьного социального педагога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социального педагога в школе</dc:title>
  <dc:creator>Алиса Бо</dc:creator>
  <cp:lastModifiedBy>admin</cp:lastModifiedBy>
  <cp:revision>5</cp:revision>
  <dcterms:created xsi:type="dcterms:W3CDTF">2015-09-24T10:35:57Z</dcterms:created>
  <dcterms:modified xsi:type="dcterms:W3CDTF">2015-12-16T09:57:14Z</dcterms:modified>
</cp:coreProperties>
</file>