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284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3DC53-0445-45FF-B10E-51DB0B493ADA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72FCE-ED2B-427C-B006-49CC143D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912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552928" cy="17526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</a:rPr>
              <a:t>Ох, как хочется учиться!</a:t>
            </a:r>
          </a:p>
          <a:p>
            <a:pPr algn="ctr"/>
            <a:r>
              <a:rPr lang="ru-RU" sz="3600" dirty="0" smtClean="0">
                <a:solidFill>
                  <a:srgbClr val="7030A0"/>
                </a:solidFill>
              </a:rPr>
              <a:t>Делать всё охота!</a:t>
            </a:r>
          </a:p>
          <a:p>
            <a:pPr algn="ctr"/>
            <a:r>
              <a:rPr lang="ru-RU" sz="3600" dirty="0" smtClean="0">
                <a:solidFill>
                  <a:srgbClr val="7030A0"/>
                </a:solidFill>
              </a:rPr>
              <a:t>Чтоб трудом своим гордиться,</a:t>
            </a:r>
          </a:p>
          <a:p>
            <a:pPr algn="ctr"/>
            <a:r>
              <a:rPr lang="ru-RU" sz="3600" dirty="0" smtClean="0">
                <a:solidFill>
                  <a:srgbClr val="7030A0"/>
                </a:solidFill>
              </a:rPr>
              <a:t>Пусть кипит работа!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92480" cy="1470025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Девиз Нашего Урока!</a:t>
            </a:r>
            <a:endParaRPr lang="ru-RU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91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5064" y="692696"/>
            <a:ext cx="8712969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1. Я повторил(а) тему «Спряжение глаголов».</a:t>
            </a:r>
            <a:b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2. Я красиво писал(а) в рабочем листе.</a:t>
            </a:r>
            <a:b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3. Я активно работал(а) на уроке. У меня все получилось.</a:t>
            </a:r>
            <a:b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4. Я умею работать в группе и в паре.</a:t>
            </a:r>
            <a:b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5. Я горжусь собой!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157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 algn="ctr"/>
            <a:r>
              <a:rPr lang="ru-RU" dirty="0" smtClean="0"/>
              <a:t>Кроссворд.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44" y="1412776"/>
            <a:ext cx="7848600" cy="4210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55088" y="175752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  И   А   Л  О    Г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2420888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  И   Б   Л   И   О   Т   Е   К   А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923928" y="2944108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   В   Т   О   Г   Р   А   Ф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923928" y="3543954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   А   З   О   Н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347864" y="4067174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   О   Р   Т   Р   Е   Т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339752" y="4653136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  А   Л   </a:t>
            </a:r>
            <a:r>
              <a:rPr lang="ru-RU" sz="2800" dirty="0" smtClean="0"/>
              <a:t>Л</a:t>
            </a:r>
            <a:r>
              <a:rPr lang="ru-RU" sz="2800" dirty="0" smtClean="0"/>
              <a:t>   И   Г   Р   А   Ф   И   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8862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03" y="0"/>
            <a:ext cx="8856984" cy="288032"/>
          </a:xfrm>
        </p:spPr>
        <p:txBody>
          <a:bodyPr/>
          <a:lstStyle/>
          <a:p>
            <a:pPr algn="ctr"/>
            <a:r>
              <a:rPr lang="ru-RU" dirty="0" smtClean="0"/>
              <a:t>Что мы знаем о глаголе.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482" y="836712"/>
            <a:ext cx="6981825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85204" y="1012086"/>
            <a:ext cx="750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речи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285204" y="1732166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действие предмета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91604" y="2420888"/>
            <a:ext cx="2810385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Что делает? Что делают?</a:t>
            </a:r>
          </a:p>
          <a:p>
            <a:r>
              <a:rPr lang="ru-RU" dirty="0" smtClean="0"/>
              <a:t>Что делал? Что делать? </a:t>
            </a:r>
          </a:p>
          <a:p>
            <a:endParaRPr lang="ru-RU" sz="1100" dirty="0"/>
          </a:p>
          <a:p>
            <a:r>
              <a:rPr lang="ru-RU" dirty="0" smtClean="0"/>
              <a:t>  и т.д.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104428" y="3538439"/>
            <a:ext cx="2797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неопределённую форму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280600" y="4221088"/>
            <a:ext cx="1959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выполняет роль </a:t>
            </a:r>
          </a:p>
          <a:p>
            <a:r>
              <a:rPr lang="ru-RU" dirty="0" smtClean="0"/>
              <a:t>сказуемого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55896" y="4882257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время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58818" y="5157192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число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458818" y="5526524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лицо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381373" y="5883950"/>
            <a:ext cx="2590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род (в </a:t>
            </a:r>
            <a:r>
              <a:rPr lang="ru-RU" dirty="0" err="1" smtClean="0"/>
              <a:t>прошед</a:t>
            </a:r>
            <a:r>
              <a:rPr lang="ru-RU" dirty="0" smtClean="0"/>
              <a:t>. врем.)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381373" y="6231970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спряжение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243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24748" y="863070"/>
            <a:ext cx="2468275" cy="53724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sz="2800" dirty="0" smtClean="0"/>
              <a:t>Идёшь – </a:t>
            </a:r>
            <a:r>
              <a:rPr lang="en-US" sz="2800" dirty="0" smtClean="0"/>
              <a:t>I</a:t>
            </a:r>
            <a:r>
              <a:rPr lang="ru-RU" sz="2800" dirty="0" smtClean="0"/>
              <a:t> спр.</a:t>
            </a:r>
            <a:endParaRPr lang="ru-RU" sz="28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508104" y="895068"/>
            <a:ext cx="3096344" cy="537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ru-RU" sz="2800" dirty="0" smtClean="0"/>
              <a:t>Шумят – </a:t>
            </a:r>
            <a:r>
              <a:rPr lang="en-US" sz="2800" dirty="0" smtClean="0"/>
              <a:t>II</a:t>
            </a:r>
            <a:r>
              <a:rPr lang="ru-RU" sz="2800" dirty="0" smtClean="0"/>
              <a:t> спр.</a:t>
            </a:r>
            <a:endParaRPr lang="ru-RU" sz="28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29328" y="1432308"/>
            <a:ext cx="2827324" cy="537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ru-RU" sz="2800" dirty="0" smtClean="0"/>
              <a:t>Поёшь – </a:t>
            </a:r>
            <a:r>
              <a:rPr lang="en-US" sz="2800" dirty="0" smtClean="0"/>
              <a:t>I</a:t>
            </a:r>
            <a:r>
              <a:rPr lang="ru-RU" sz="2800" dirty="0" smtClean="0"/>
              <a:t> спр.</a:t>
            </a:r>
            <a:endParaRPr lang="ru-RU" sz="28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524068" y="1432308"/>
            <a:ext cx="2709960" cy="805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ru-RU" sz="2800" dirty="0" smtClean="0"/>
              <a:t>Звенят – </a:t>
            </a:r>
            <a:r>
              <a:rPr lang="en-US" sz="2800" dirty="0" smtClean="0"/>
              <a:t>II</a:t>
            </a:r>
            <a:r>
              <a:rPr lang="ru-RU" sz="2800" dirty="0" smtClean="0"/>
              <a:t> спр.</a:t>
            </a:r>
            <a:endParaRPr lang="ru-RU" sz="28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72760" y="1969548"/>
            <a:ext cx="2735143" cy="537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ru-RU" sz="2800" dirty="0" smtClean="0"/>
              <a:t>Плывут – </a:t>
            </a:r>
            <a:r>
              <a:rPr lang="en-US" sz="2800" dirty="0" smtClean="0"/>
              <a:t>I</a:t>
            </a:r>
            <a:r>
              <a:rPr lang="ru-RU" sz="2800" dirty="0" smtClean="0"/>
              <a:t> спр.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90226" y="180479"/>
            <a:ext cx="80233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I </a:t>
            </a:r>
            <a:r>
              <a:rPr lang="ru-RU" sz="3200" b="1" dirty="0" smtClean="0">
                <a:solidFill>
                  <a:srgbClr val="0070C0"/>
                </a:solidFill>
              </a:rPr>
              <a:t>спряжение                       </a:t>
            </a:r>
            <a:r>
              <a:rPr lang="en-US" sz="3200" b="1" dirty="0" smtClean="0">
                <a:solidFill>
                  <a:srgbClr val="0070C0"/>
                </a:solidFill>
              </a:rPr>
              <a:t>II</a:t>
            </a:r>
            <a:r>
              <a:rPr lang="ru-RU" sz="3200" b="1" dirty="0" smtClean="0">
                <a:solidFill>
                  <a:srgbClr val="0070C0"/>
                </a:solidFill>
              </a:rPr>
              <a:t> спряжение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5540032" y="1977550"/>
            <a:ext cx="2735143" cy="537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ru-RU" sz="2800" dirty="0" smtClean="0"/>
              <a:t>Летит – </a:t>
            </a:r>
            <a:r>
              <a:rPr lang="en-US" sz="2800" dirty="0" smtClean="0"/>
              <a:t>II</a:t>
            </a:r>
            <a:r>
              <a:rPr lang="ru-RU" sz="2800" dirty="0" smtClean="0"/>
              <a:t> спр.</a:t>
            </a:r>
            <a:endParaRPr lang="ru-RU" sz="2800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899611" y="2506788"/>
            <a:ext cx="2735143" cy="537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ru-RU" sz="2800" dirty="0" smtClean="0"/>
              <a:t>Цветёт – </a:t>
            </a:r>
            <a:r>
              <a:rPr lang="en-US" sz="2800" dirty="0" smtClean="0"/>
              <a:t>I</a:t>
            </a:r>
            <a:r>
              <a:rPr lang="ru-RU" sz="2800" dirty="0" smtClean="0"/>
              <a:t> спр.</a:t>
            </a:r>
            <a:endParaRPr lang="ru-RU" sz="2800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5540032" y="2636912"/>
            <a:ext cx="2577430" cy="537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ru-RU" sz="4000" b="1" dirty="0" smtClean="0"/>
              <a:t>?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86679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512511" cy="1143000"/>
          </a:xfrm>
        </p:spPr>
        <p:txBody>
          <a:bodyPr/>
          <a:lstStyle/>
          <a:p>
            <a:pPr algn="ctr"/>
            <a:r>
              <a:rPr lang="ru-RU" dirty="0" smtClean="0"/>
              <a:t>Физминутка!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348880"/>
            <a:ext cx="8712968" cy="34747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Раз</a:t>
            </a:r>
            <a:r>
              <a:rPr lang="ru-RU" dirty="0" smtClean="0"/>
              <a:t>! Подняться, потянуться!</a:t>
            </a:r>
          </a:p>
          <a:p>
            <a:pPr algn="ctr"/>
            <a:r>
              <a:rPr lang="ru-RU" b="1" dirty="0" smtClean="0"/>
              <a:t>Два</a:t>
            </a:r>
            <a:r>
              <a:rPr lang="ru-RU" dirty="0" smtClean="0"/>
              <a:t>! Согнуться, разогнуться!</a:t>
            </a:r>
          </a:p>
          <a:p>
            <a:pPr algn="ctr"/>
            <a:r>
              <a:rPr lang="ru-RU" b="1" dirty="0" smtClean="0"/>
              <a:t>Три</a:t>
            </a:r>
            <a:r>
              <a:rPr lang="ru-RU" dirty="0" smtClean="0"/>
              <a:t>! В ладоши три хлопка! Головою три кивка!</a:t>
            </a:r>
          </a:p>
          <a:p>
            <a:pPr algn="ctr"/>
            <a:r>
              <a:rPr lang="ru-RU" dirty="0" smtClean="0"/>
              <a:t>На </a:t>
            </a:r>
            <a:r>
              <a:rPr lang="ru-RU" b="1" dirty="0" smtClean="0"/>
              <a:t>четыре</a:t>
            </a:r>
            <a:r>
              <a:rPr lang="ru-RU" dirty="0" smtClean="0"/>
              <a:t> ноги шире!</a:t>
            </a:r>
          </a:p>
          <a:p>
            <a:pPr algn="ctr"/>
            <a:r>
              <a:rPr lang="ru-RU" b="1" dirty="0" smtClean="0"/>
              <a:t>Пять</a:t>
            </a:r>
            <a:r>
              <a:rPr lang="ru-RU" dirty="0" smtClean="0"/>
              <a:t>! Руками помахать!</a:t>
            </a:r>
          </a:p>
          <a:p>
            <a:pPr algn="ctr"/>
            <a:r>
              <a:rPr lang="ru-RU" b="1" dirty="0" smtClean="0"/>
              <a:t>Шесть</a:t>
            </a:r>
            <a:r>
              <a:rPr lang="ru-RU" dirty="0" smtClean="0"/>
              <a:t>! За стол тихонько сесть!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13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/>
          <a:lstStyle/>
          <a:p>
            <a:pPr algn="ctr"/>
            <a:r>
              <a:rPr lang="en-US" dirty="0" smtClean="0"/>
              <a:t>I </a:t>
            </a:r>
            <a:r>
              <a:rPr lang="ru-RU" dirty="0" smtClean="0"/>
              <a:t>спряжение</a:t>
            </a:r>
            <a:r>
              <a:rPr lang="en-US" dirty="0" smtClean="0"/>
              <a:t>    II  </a:t>
            </a:r>
            <a:r>
              <a:rPr lang="ru-RU" dirty="0" smtClean="0"/>
              <a:t>спряжение</a:t>
            </a:r>
            <a:r>
              <a:rPr lang="en-US" dirty="0" smtClean="0"/>
              <a:t> 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499992" y="476672"/>
            <a:ext cx="0" cy="5544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27584" y="1412776"/>
            <a:ext cx="3192349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Решает (решают)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Спрягаешь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Думает (думают)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Ныряем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Набиваете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Поёт (поют)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Попьют (попьёт)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1412776"/>
            <a:ext cx="335559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Строим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Летишь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Молчат (молчит)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Догонишь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Проговорите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Упустит (упустят)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Блестим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Купит (купят)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06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02704" y="705098"/>
            <a:ext cx="8784976" cy="16173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sz="3200" i="1" dirty="0" smtClean="0">
                <a:solidFill>
                  <a:srgbClr val="0070C0"/>
                </a:solidFill>
              </a:rPr>
              <a:t>Плутовка к дереву на цыпочках _____________ , ____________ хвостом, с вороны глаз _____________.</a:t>
            </a:r>
            <a:endParaRPr lang="ru-RU" sz="3200" i="1" dirty="0">
              <a:solidFill>
                <a:srgbClr val="0070C0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00080" y="2636912"/>
            <a:ext cx="8784976" cy="1617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ru-RU" dirty="0" smtClean="0"/>
              <a:t>    </a:t>
            </a:r>
            <a:r>
              <a:rPr lang="ru-RU" sz="3200" i="1" u="sng" dirty="0" smtClean="0"/>
              <a:t>Слова для справок</a:t>
            </a:r>
            <a:r>
              <a:rPr lang="ru-RU" sz="3200" i="1" dirty="0" smtClean="0"/>
              <a:t>: подкрадывается, приближается, подходит; вертит, помахивает; не спускает, не сводит.</a:t>
            </a:r>
            <a:endParaRPr lang="ru-RU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196752"/>
            <a:ext cx="1880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00B050"/>
                </a:solidFill>
              </a:rPr>
              <a:t>подходит</a:t>
            </a:r>
            <a:endParaRPr lang="ru-RU" sz="2800" i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3928" y="1197640"/>
            <a:ext cx="1569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00B050"/>
                </a:solidFill>
              </a:rPr>
              <a:t>вертит</a:t>
            </a:r>
            <a:endParaRPr lang="ru-RU" sz="2800" i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7864" y="1742048"/>
            <a:ext cx="1976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00B050"/>
                </a:solidFill>
              </a:rPr>
              <a:t>не сводит</a:t>
            </a:r>
            <a:endParaRPr lang="ru-RU" sz="2800" i="1" dirty="0">
              <a:solidFill>
                <a:srgbClr val="00B05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245" y="4797152"/>
            <a:ext cx="59150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90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1772816"/>
            <a:ext cx="6400800" cy="3474720"/>
          </a:xfrm>
        </p:spPr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19200"/>
            <a:ext cx="7344816" cy="498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01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75556" y="764704"/>
            <a:ext cx="3960440" cy="20162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400" b="1" u="sng" dirty="0" smtClean="0"/>
              <a:t>1 ряд.</a:t>
            </a:r>
          </a:p>
          <a:p>
            <a:pPr marL="45720" indent="0">
              <a:buNone/>
            </a:pPr>
            <a:r>
              <a:rPr lang="ru-RU" sz="2400" dirty="0" smtClean="0"/>
              <a:t>Разгорается – </a:t>
            </a:r>
            <a:r>
              <a:rPr lang="en-US" sz="2400" dirty="0" smtClean="0"/>
              <a:t>I</a:t>
            </a:r>
            <a:r>
              <a:rPr lang="ru-RU" sz="2400" dirty="0" smtClean="0"/>
              <a:t> спр.</a:t>
            </a:r>
          </a:p>
          <a:p>
            <a:pPr marL="45720" indent="0">
              <a:buNone/>
            </a:pPr>
            <a:r>
              <a:rPr lang="ru-RU" sz="2400" dirty="0" smtClean="0"/>
              <a:t>Трещит – </a:t>
            </a:r>
            <a:r>
              <a:rPr lang="en-US" sz="2400" dirty="0" smtClean="0"/>
              <a:t>II</a:t>
            </a:r>
            <a:r>
              <a:rPr lang="ru-RU" sz="2400" dirty="0" smtClean="0"/>
              <a:t> спр. </a:t>
            </a:r>
          </a:p>
          <a:p>
            <a:pPr marL="45720" indent="0">
              <a:buNone/>
            </a:pPr>
            <a:r>
              <a:rPr lang="ru-RU" sz="2400" dirty="0" smtClean="0"/>
              <a:t>Пылает – </a:t>
            </a:r>
            <a:r>
              <a:rPr lang="en-US" sz="2400" dirty="0" smtClean="0"/>
              <a:t>I</a:t>
            </a:r>
            <a:r>
              <a:rPr lang="ru-RU" sz="2400" dirty="0" smtClean="0"/>
              <a:t> спр.</a:t>
            </a:r>
            <a:endParaRPr lang="ru-RU" sz="24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896477" y="764704"/>
            <a:ext cx="3960440" cy="20162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ru-RU" sz="2400" b="1" u="sng" dirty="0" smtClean="0"/>
              <a:t>2 ряд.</a:t>
            </a:r>
          </a:p>
          <a:p>
            <a:pPr marL="45720" indent="0">
              <a:buFont typeface="Georgia" pitchFamily="18" charset="0"/>
              <a:buNone/>
            </a:pPr>
            <a:r>
              <a:rPr lang="ru-RU" sz="2400" dirty="0" smtClean="0"/>
              <a:t>Пышет – </a:t>
            </a:r>
            <a:r>
              <a:rPr lang="en-US" sz="2400" dirty="0" smtClean="0"/>
              <a:t>I</a:t>
            </a:r>
            <a:r>
              <a:rPr lang="ru-RU" sz="2400" dirty="0" smtClean="0"/>
              <a:t> спр.</a:t>
            </a:r>
          </a:p>
          <a:p>
            <a:pPr marL="45720" indent="0">
              <a:buFont typeface="Georgia" pitchFamily="18" charset="0"/>
              <a:buNone/>
            </a:pPr>
            <a:r>
              <a:rPr lang="ru-RU" sz="2400" dirty="0" smtClean="0"/>
              <a:t>Развевается – </a:t>
            </a:r>
            <a:r>
              <a:rPr lang="en-US" sz="2400" dirty="0" smtClean="0"/>
              <a:t>I</a:t>
            </a:r>
            <a:r>
              <a:rPr lang="ru-RU" sz="2400" dirty="0" smtClean="0"/>
              <a:t> спр. </a:t>
            </a:r>
          </a:p>
          <a:p>
            <a:pPr marL="45720" indent="0">
              <a:buFont typeface="Georgia" pitchFamily="18" charset="0"/>
              <a:buNone/>
            </a:pPr>
            <a:r>
              <a:rPr lang="ru-RU" sz="2400" dirty="0" smtClean="0"/>
              <a:t>Затянул – </a:t>
            </a:r>
            <a:r>
              <a:rPr lang="en-US" sz="2400" dirty="0" smtClean="0"/>
              <a:t>I</a:t>
            </a:r>
            <a:r>
              <a:rPr lang="ru-RU" sz="2400" dirty="0" smtClean="0"/>
              <a:t> спр.</a:t>
            </a:r>
            <a:endParaRPr lang="ru-RU" sz="2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771800" y="3385457"/>
            <a:ext cx="3960440" cy="20162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ru-RU" sz="2400" b="1" u="sng" dirty="0" smtClean="0"/>
              <a:t>3 ряд.</a:t>
            </a:r>
          </a:p>
          <a:p>
            <a:pPr marL="45720" indent="0">
              <a:buFont typeface="Georgia" pitchFamily="18" charset="0"/>
              <a:buNone/>
            </a:pPr>
            <a:r>
              <a:rPr lang="ru-RU" sz="2400" dirty="0" smtClean="0"/>
              <a:t>Гудит – </a:t>
            </a:r>
            <a:r>
              <a:rPr lang="en-US" sz="2400" dirty="0" smtClean="0"/>
              <a:t>II</a:t>
            </a:r>
            <a:r>
              <a:rPr lang="ru-RU" sz="2400" dirty="0" smtClean="0"/>
              <a:t> спр.</a:t>
            </a:r>
          </a:p>
          <a:p>
            <a:pPr marL="45720" indent="0">
              <a:buFont typeface="Georgia" pitchFamily="18" charset="0"/>
              <a:buNone/>
            </a:pPr>
            <a:r>
              <a:rPr lang="ru-RU" sz="2400" dirty="0" smtClean="0"/>
              <a:t>Гнутся – </a:t>
            </a:r>
            <a:r>
              <a:rPr lang="en-US" sz="2400" dirty="0" smtClean="0"/>
              <a:t>I</a:t>
            </a:r>
            <a:r>
              <a:rPr lang="ru-RU" sz="2400" dirty="0" smtClean="0"/>
              <a:t> спр. </a:t>
            </a:r>
          </a:p>
          <a:p>
            <a:pPr marL="45720" indent="0">
              <a:buFont typeface="Georgia" pitchFamily="18" charset="0"/>
              <a:buNone/>
            </a:pPr>
            <a:r>
              <a:rPr lang="ru-RU" sz="2400" dirty="0" smtClean="0"/>
              <a:t>Качается – </a:t>
            </a:r>
            <a:r>
              <a:rPr lang="en-US" sz="2400" dirty="0" smtClean="0"/>
              <a:t>I</a:t>
            </a:r>
            <a:r>
              <a:rPr lang="ru-RU" sz="2400" dirty="0" smtClean="0"/>
              <a:t> спр.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8708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66</TotalTime>
  <Words>339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Девиз Нашего Урока!</vt:lpstr>
      <vt:lpstr>Кроссворд.</vt:lpstr>
      <vt:lpstr>Что мы знаем о глаголе.</vt:lpstr>
      <vt:lpstr>Презентация PowerPoint</vt:lpstr>
      <vt:lpstr>Физминутка!</vt:lpstr>
      <vt:lpstr>I спряжение    II  спряжение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Девиз Нашего Урока!</dc:title>
  <dc:creator>Russell132</dc:creator>
  <cp:lastModifiedBy>Russell132</cp:lastModifiedBy>
  <cp:revision>8</cp:revision>
  <dcterms:created xsi:type="dcterms:W3CDTF">2015-05-15T02:30:14Z</dcterms:created>
  <dcterms:modified xsi:type="dcterms:W3CDTF">2015-05-15T03:46:30Z</dcterms:modified>
</cp:coreProperties>
</file>