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625" r:id="rId4"/>
    <p:sldId id="626" r:id="rId5"/>
    <p:sldId id="632" r:id="rId6"/>
    <p:sldId id="627" r:id="rId7"/>
    <p:sldId id="633" r:id="rId8"/>
    <p:sldId id="259" r:id="rId9"/>
    <p:sldId id="628" r:id="rId10"/>
    <p:sldId id="636" r:id="rId11"/>
    <p:sldId id="258" r:id="rId12"/>
    <p:sldId id="622" r:id="rId13"/>
    <p:sldId id="629" r:id="rId14"/>
    <p:sldId id="634" r:id="rId15"/>
    <p:sldId id="630" r:id="rId16"/>
    <p:sldId id="631" r:id="rId17"/>
    <p:sldId id="624" r:id="rId18"/>
    <p:sldId id="635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919902111257222E-2"/>
          <c:y val="0.12565480708895505"/>
          <c:w val="0.92508009788874279"/>
          <c:h val="0.7370217176215667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Pt>
            <c:idx val="0"/>
            <c:spPr>
              <a:solidFill>
                <a:schemeClr val="tx1"/>
              </a:solidFill>
              <a:ln>
                <a:noFill/>
              </a:ln>
              <a:effectLst/>
              <a:sp3d/>
            </c:spPr>
          </c:dPt>
          <c:dPt>
            <c:idx val="1"/>
            <c:spPr>
              <a:solidFill>
                <a:srgbClr val="002060"/>
              </a:solidFill>
              <a:ln>
                <a:noFill/>
              </a:ln>
              <a:effectLst/>
              <a:sp3d/>
            </c:spPr>
          </c:dPt>
          <c:dPt>
            <c:idx val="2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6.9444444444444033E-3"/>
                  <c:y val="-5.952380952380952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592592592592639E-3"/>
                  <c:y val="-7.539682539682540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351851851851853E-2"/>
                  <c:y val="-7.936507936507937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Хороший</c:v>
                </c:pt>
                <c:pt idx="2">
                  <c:v>Средний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0.26</c:v>
                </c:pt>
                <c:pt idx="1">
                  <c:v>0.7400000000000001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shape val="box"/>
        <c:axId val="102230656"/>
        <c:axId val="102221696"/>
        <c:axId val="0"/>
      </c:bar3DChart>
      <c:catAx>
        <c:axId val="1022306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02221696"/>
        <c:crosses val="autoZero"/>
        <c:auto val="1"/>
        <c:lblAlgn val="ctr"/>
        <c:lblOffset val="100"/>
      </c:catAx>
      <c:valAx>
        <c:axId val="1022216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0223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927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988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7400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244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70407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4078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7863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7533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363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110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196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1925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017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1852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537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833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422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97367-1695-40BA-A7FA-33D07A82A077}" type="datetimeFigureOut">
              <a:rPr lang="ru-RU" smtClean="0"/>
              <a:pPr/>
              <a:t>28.10.2015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C158D4-A171-4885-9D79-E5C3A5EE38F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473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2586" y="1841679"/>
            <a:ext cx="80235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адаптационного периода в 1 классе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58355" y="231820"/>
            <a:ext cx="556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МОО-Алфёровская ООШ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22029" y="4392560"/>
            <a:ext cx="300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начальных классов: </a:t>
            </a:r>
          </a:p>
          <a:p>
            <a:r>
              <a:rPr lang="ru-RU" dirty="0" smtClean="0"/>
              <a:t>Кочеткова Л.В.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434886" y="6143222"/>
            <a:ext cx="273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2015-2016 уч. год</a:t>
            </a:r>
            <a:endParaRPr lang="ru-RU" dirty="0"/>
          </a:p>
        </p:txBody>
      </p:sp>
      <p:pic>
        <p:nvPicPr>
          <p:cNvPr id="1026" name="Picture 2" descr="http://shkola17tula.ru/_mod_files/ce_images/kabineti/ebe9ac202a3149b75a8ae8adb2e1d8a7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113" y="3601072"/>
            <a:ext cx="4013781" cy="3010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64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75763" y="375307"/>
            <a:ext cx="107152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воспитанности учащихся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класса показывают в основном хороший уровень воспитанности (22человека), 9 человек –высокий). Особенно ярко проявляют ребята такие качества, как открытость, доброжелательность, щедрость.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977584035"/>
              </p:ext>
            </p:extLst>
          </p:nvPr>
        </p:nvGraphicFramePr>
        <p:xfrm>
          <a:off x="2128603" y="1852635"/>
          <a:ext cx="8259581" cy="4255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663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95417"/>
            <a:ext cx="974930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073" name="Picture 7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08211" y="3793740"/>
            <a:ext cx="2329425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8303" y="120980"/>
            <a:ext cx="8971006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Организация режима школьной жизни первоклассников.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Обучение в 1 смену  с 8.30 часов.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Пятидневный режим обучения с соблюдением требований к максимальному объему учебной нагрузки в 21 час.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минутный урок в течение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четверти.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уроке проводится по две физ.минутки.  Кроме физ.минуток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провожу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гимнастику для глаз, кистей рук, пальцев.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учебное время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организовывались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прогулки, экскурсии, спортивно-оздоровительные часы на свежем воздухе.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оздоровительных целях и для облегчения процесса адаптации детей к школьной жизни составлено расписание уроков с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что умственная работоспособность детей в разные дни недели неодинакова.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объём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нагрузки приходится на среду и четверг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первоклассников проходит без балльного оценивания      знаний. 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 носит рекомендательный характер.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altLang="ru-RU" dirty="0">
              <a:solidFill>
                <a:srgbClr val="00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altLang="ru-RU" dirty="0">
              <a:solidFill>
                <a:srgbClr val="00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3" name="Picture 7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81283" y="457200"/>
            <a:ext cx="1447800" cy="212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1061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9861" y="501463"/>
            <a:ext cx="99992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На переменах дети заняты настольными развивающими    играми в классе.  . 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Picture 8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43471" y="3093308"/>
            <a:ext cx="1714500" cy="276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9861" y="1217489"/>
            <a:ext cx="810859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После основных</a:t>
            </a:r>
            <a:r>
              <a:rPr kumimoji="0" lang="ru-RU" alt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уроков у первоклассников –динамическая пауза ( 45 минут).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ервоклассники заняты  подвижными играми на свежем воздухе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либо в плохую погоду -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просмотром мультфильмов, прослушиванием сказок и других 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литературных.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начинаются занятия по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внеурочной деятельности, посещение   секций согласно расписанию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7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379" y="452481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по адаптации учащихся к школе</a:t>
            </a:r>
            <a:endParaRPr lang="ru-RU" sz="8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1.Тебе нравится в школе или не очень?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не очень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нравится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 нравится.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2.Утром, когда ты просыпаешься, ты всегда идёшь в школу или тебе часто хочется остаться дома?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чаще хочется остаться дома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бывает по-разному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иду с радостью.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3.Если бы учитель сказал, что завтра в школу необязательно приходить всем ученикам, желающим можно остаться дома, ты пошёл бы в школу или остался бы дома?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не  знаю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остался бы дома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пошёл бы в школу.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4.Тебе нравится, когда у вас отменяют какие-нибудь уроки?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не нравится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бывает по-разному </a:t>
            </a:r>
          </a:p>
          <a:p>
            <a:pPr marL="0" indent="0">
              <a:buNone/>
            </a:pP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7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</a:t>
            </a:r>
            <a:endParaRPr lang="ru-RU" sz="7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im1-tub-ru.yandex.net/i?id=667099d8af951dbbec7601f8c9eca277&amp;n=33&amp;h=190&amp;w=2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6118" y="4803819"/>
            <a:ext cx="26670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45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0607" y="335846"/>
            <a:ext cx="1062507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5.Ты хотел (а) бы, чтобы в школе остались одни перемены?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не знаю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не хотел бы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хотел бы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6.Ты часто рассказываешь о школе родителям?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часто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редко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 рассказываю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7.Ты хотел (а) бы, чтобы у тебя были менее строгие учителя?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точно не знаю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хотел (а) бы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 хотел (а) бы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У  тебя в классе много друзей?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мало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много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нет друзей.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9.Тебе нравятся твои одноклассники?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нравятся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не очень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 нравятся	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91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6380" y="602131"/>
            <a:ext cx="10515600" cy="55410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sz="4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проведенного анкетирования среди первоклассников выявлено следующее</a:t>
            </a:r>
            <a:r>
              <a:rPr lang="ru-RU" sz="4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учащимся нравится в школе;</a:t>
            </a:r>
          </a:p>
          <a:p>
            <a:pPr lvl="0"/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учащихся идут  с радостью; </a:t>
            </a:r>
          </a:p>
          <a:p>
            <a:pPr lvl="0"/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 учащихся  пошли бы в школу;        </a:t>
            </a:r>
          </a:p>
          <a:p>
            <a:pPr lvl="0"/>
            <a:r>
              <a:rPr lang="ru-RU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97%  </a:t>
            </a:r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не нравится</a:t>
            </a:r>
            <a:r>
              <a:rPr lang="ru-RU" sz="4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3% нравится</a:t>
            </a:r>
            <a:endParaRPr lang="ru-RU" sz="4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99%  учащихся не хотели бы и 1% не знаю;</a:t>
            </a:r>
          </a:p>
          <a:p>
            <a:pPr lvl="0"/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95% учащихся часто рассказывают о школе родителям и 5% - редко;</a:t>
            </a:r>
          </a:p>
          <a:p>
            <a:pPr lvl="0"/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 учащихся не хотели бы;</a:t>
            </a:r>
          </a:p>
          <a:p>
            <a:pPr lvl="0"/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97% учащихся много друзей и 3% - мало друзей;</a:t>
            </a:r>
          </a:p>
          <a:p>
            <a:pPr lvl="0"/>
            <a:r>
              <a:rPr lang="ru-RU" sz="4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97% учащихся нравятся одноклассники, 3% - не очень.</a:t>
            </a:r>
          </a:p>
          <a:p>
            <a:endParaRPr lang="ru-RU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02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9549" y="335846"/>
            <a:ext cx="110243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61925" algn="l"/>
                <a:tab pos="419100" algn="l"/>
                <a:tab pos="89535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родителями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также проводилось анкетирование по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адаптации  детей к школе.		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результатам проведенного анкетирования среди родителей выявлено следующее: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100% учащихся охотно идут в школу;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95% учащихся приспособились к школьному режиму;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45%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 самостоятельно приходят в школу;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45%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 самостоятельно возвращаются домой из школы;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100% учащихся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нравятся внеурочные занятия.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95% учащихся делятся своими школьными впечатлениями с родителями;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100% положительных впечатлений;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96% учащихся не жалуются родителям на своих одноклассников;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100% учащихся положительно относятся к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учителям;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Font typeface="Symbol" panose="05050102010706020507" pitchFamily="18" charset="2"/>
              <a:buChar char=""/>
              <a:tabLst>
                <a:tab pos="495300" algn="l"/>
              </a:tabLs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92%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 не испытывают проблемы, с началом школьного обучения своего ребенка и только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8%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 испытывают затруднения – это тяжело распределить время, нет желания у ребенка заниматься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209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42407" y="41667"/>
            <a:ext cx="932022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Вывод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адаптационного периода ученики 1  класса не только знакомы с правилами поведения в школе, но и умеют их соблюдать.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1  класса знают и соблюдают школьный режим, выполняют требования учителя, знают правила обращения к учителю, одноклассникам, правила поведения на уроке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Ученики хорошо ориентируются в здании  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школы:  знают местонахождение столовой, спортзала, актового зала, библиотеки, медицинского кабинета.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1654030" y="24467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055813" y="2800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360772" y="3473712"/>
            <a:ext cx="57309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Адаптационный период в 1  классе прошел удовлетворительно.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 descr="https://im3-tub-ru.yandex.net/i?id=7557f175f1778c91b301a4d0e6acc01f&amp;n=33&amp;h=190&amp;w=35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9447" y="3457987"/>
            <a:ext cx="5434886" cy="3272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9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4254" y="2266682"/>
            <a:ext cx="89250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1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5214" y="533879"/>
            <a:ext cx="7813856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Адаптация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– естественное состояние человека, проявляющееся в приспособлении, привыкании к новым условиям жизни, новой деятельности, новым социальным контактам, новым социальным ролям. Значение этого периода вхождения в непривычную для детей жизненную ситуацию проявляется в том, что от благополучности его протекания зависит не только успешность овладения учебной деятельностью, но и комфортность пребывания в школе, здоровье ребенка, его отношение к школе и учению.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5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9017" y="1519882"/>
            <a:ext cx="1662113" cy="346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51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607" y="782436"/>
            <a:ext cx="11217499" cy="52319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«Поступление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школу» сложный этап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каждого ребенка, поскольку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перестройка всего его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образа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и деятельности. 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организованный  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облегчает и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сокращает период адаптации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 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школьного обучения</a:t>
            </a:r>
            <a:r>
              <a:rPr lang="ru-RU" sz="3600" b="1" dirty="0"/>
              <a:t>.</a:t>
            </a:r>
            <a:endParaRPr lang="ru-RU" sz="3600" dirty="0"/>
          </a:p>
          <a:p>
            <a:endParaRPr lang="ru-RU" sz="3600" dirty="0"/>
          </a:p>
        </p:txBody>
      </p:sp>
      <p:pic>
        <p:nvPicPr>
          <p:cNvPr id="4" name="Picture 8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33915" y="4269699"/>
            <a:ext cx="2762669" cy="246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7473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425" y="151371"/>
            <a:ext cx="11539472" cy="5579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адаптации первоклассников к школе является актуальной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всей системы образования. Приходя в школу, попадая в новую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 ситуацию, практически все дети переживают и волнуются.   Выражается это по - разному: одни стараются всячески привлечь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 внимание и действительно привлекают его своей подвижностью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всегда оправданной активностью, другие, наоборот, как будто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замирают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говорят тише, чем обычно, с трудом вступают в контакт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учениками и учителями.  При всем многообразии различных проявлений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период адаптации, можно сказать, что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первоклассники в этот нелегкий для них период нуждаются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и поддержке со стороны взрослых. </a:t>
            </a:r>
          </a:p>
          <a:p>
            <a:pPr marL="0" indent="0"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1531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1064" y="735503"/>
            <a:ext cx="106250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же является наиболее сложным для первоклассников?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прежде всего, им очень непросто сориентироваться в пространстве  школы, оно незнакомо для них; 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первоклассникам неизвестны правила поведения в школе, на уроках;</a:t>
            </a:r>
          </a:p>
          <a:p>
            <a:pPr marL="457200" indent="-457200">
              <a:buFontTx/>
              <a:buChar char="-"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им предстоит познакомиться друг с другом и построить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 одноклассниками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Конечно, и учитель, и родители заинтересованы в том, чтобы первоклассники как можно быстрее и успешнее вошли в школьную жизнь, чтобы высокий уровень напряженности уступил место ощущению эмоционального комфорта.</a:t>
            </a:r>
          </a:p>
        </p:txBody>
      </p:sp>
    </p:spTree>
    <p:extLst>
      <p:ext uri="{BB962C8B-B14F-4D97-AF65-F5344CB8AC3E}">
        <p14:creationId xmlns:p14="http://schemas.microsoft.com/office/powerpoint/2010/main" xmlns="" val="2349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972" y="36512"/>
            <a:ext cx="1086440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адаптационного периода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смягчить и ускорить процесс адаптации первоклассников к школе. Для этого имеет смысл предоставить детям необходимую для знакомства со школьной ситуацией информацию в систематизированном виде, чтобы процесс вхождения в школьную жизнь имел плавный и последовательный характер.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im1-tub-ru.yandex.net/i?id=fecc8d1151401b71ae5536cc16d3e8ea&amp;n=33&amp;h=190&amp;w=3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6815" y="3278634"/>
            <a:ext cx="6309619" cy="324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84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6519" y="399244"/>
            <a:ext cx="10529552" cy="43352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адаптационного периода: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Создание условий для обеспечения эмоционального комфорта, чувства защищенности у первоклассников при вхождении в школьную жизнь.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Создание доброжелательной атмосферы в классе как необходимого условия для развития у детей уверенности в себе.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Помощь детям в осознании и принятии правил школьной жизни и себя в роли учеников.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Создание благоприятных условий для знакомства детей друг с другом.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Организация взаимодействия между детьми как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предпосылки формирования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учебного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 и сплочённого коллектива.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6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76518" y="348783"/>
            <a:ext cx="11191741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19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19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Планируемый результат: 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благоприятное течение адаптации первоклассников к обучению в школе.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19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http://cs622222.vk.me/v622222800/459c6/7iZOrGXBSh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1501" y="2424160"/>
            <a:ext cx="5753100" cy="345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6250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5322" y="769557"/>
            <a:ext cx="10515600" cy="532215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 о классе </a:t>
            </a:r>
            <a:endParaRPr lang="ru-RU" sz="7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 2015-2016 учебного года в 1 классе-31человек (16 девочек и 15 мальчиков)</a:t>
            </a:r>
          </a:p>
          <a:p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Почти все дети посещали детский сад «Брусничка»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посещали курсы «Подготовки детей к школе»</a:t>
            </a:r>
          </a:p>
          <a:p>
            <a:pPr marL="0" indent="0" algn="ctr">
              <a:buNone/>
            </a:pPr>
            <a:r>
              <a:rPr lang="ru-RU" sz="7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</a:t>
            </a:r>
            <a:r>
              <a:rPr lang="ru-RU" sz="7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класса</a:t>
            </a:r>
            <a:endParaRPr lang="ru-RU" sz="7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в классе в основном из благополучных семей, поэтому очень ценят семейные традиции.</a:t>
            </a:r>
          </a:p>
          <a:p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-12 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из неполных семей, </a:t>
            </a: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человек 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многодетных семей. </a:t>
            </a:r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Хорошие взаимоотношения сложились у меня  с родителями, большинство из которых интересуется </a:t>
            </a:r>
            <a:r>
              <a:rPr lang="ru-RU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жизнедеятельностью класса, достижениями своих детей. Особенно активны члены родительского комитета (4 человека). </a:t>
            </a:r>
          </a:p>
          <a:p>
            <a:pPr marL="0" indent="0">
              <a:buNone/>
            </a:pPr>
            <a:r>
              <a:rPr lang="ru-RU" sz="7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</TotalTime>
  <Words>1100</Words>
  <Application>Microsoft Office PowerPoint</Application>
  <PresentationFormat>Произвольный</PresentationFormat>
  <Paragraphs>126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 кочеткова</dc:creator>
  <cp:lastModifiedBy>IRONMANN (AKA SHAMAN)</cp:lastModifiedBy>
  <cp:revision>21</cp:revision>
  <dcterms:created xsi:type="dcterms:W3CDTF">2015-10-26T17:47:55Z</dcterms:created>
  <dcterms:modified xsi:type="dcterms:W3CDTF">2015-10-28T05:45:13Z</dcterms:modified>
</cp:coreProperties>
</file>