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acbee.com/static/weblogs/photos/nyrsm/nwyr1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rum.na-svyazi.ru/uploads/post-20-109601448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cooking.ru/pics/brd65/img642312_0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hron.eduhmao.ru/img_1_1_0_2.jp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ichard-seaman.com/Wallpaper/Travel/Asia/Japan/ChionInBe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sielbysam.ru/articles/i/ny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lementdance.ru/upload/iblock/04b/bbsyw%20viu%20k%20qvgfdq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54.tinypic.com/2r5uk5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zagranicey.ru/wp-content/uploads/2008/12/chin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.tarazevich.com/?cdb=pictures-of-germany-on-christmas-cPEfYaRmBy1Ml5O0TqNkiwBi6M7He8rT0WOm1ZyRrxaoWHoag9IOwnSSdPWX4tfpMBOLWNAtKKVv9iEDe9kn3ojgjk09kcXBMw==p9j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642938"/>
            <a:ext cx="7772400" cy="3571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dirty="0" smtClean="0">
                <a:solidFill>
                  <a:srgbClr val="0070C0"/>
                </a:solidFill>
                <a:latin typeface="Zanesennyj" pitchFamily="82" charset="0"/>
              </a:rPr>
              <a:t>Откуда приходит </a:t>
            </a:r>
            <a:br>
              <a:rPr lang="ru-RU" sz="5400" dirty="0" smtClean="0">
                <a:solidFill>
                  <a:srgbClr val="0070C0"/>
                </a:solidFill>
                <a:latin typeface="Zanesennyj" pitchFamily="82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Zanesennyj" pitchFamily="82" charset="0"/>
              </a:rPr>
              <a:t>Новый год?</a:t>
            </a:r>
            <a:br>
              <a:rPr lang="ru-RU" sz="5400" dirty="0" smtClean="0">
                <a:solidFill>
                  <a:srgbClr val="0070C0"/>
                </a:solidFill>
                <a:latin typeface="Zanesennyj" pitchFamily="82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Zanesennyj" pitchFamily="82" charset="0"/>
              </a:rPr>
              <a:t> (</a:t>
            </a:r>
            <a:r>
              <a:rPr lang="ru-RU" dirty="0" smtClean="0">
                <a:solidFill>
                  <a:srgbClr val="0070C0"/>
                </a:solidFill>
                <a:latin typeface="Zanesennyj" pitchFamily="82" charset="0"/>
              </a:rPr>
              <a:t>немного интересных фактов и истории</a:t>
            </a:r>
            <a:r>
              <a:rPr lang="ru-RU" sz="5400" dirty="0" smtClean="0">
                <a:solidFill>
                  <a:srgbClr val="0070C0"/>
                </a:solidFill>
                <a:latin typeface="Zanesennyj" pitchFamily="82" charset="0"/>
              </a:rPr>
              <a:t>) </a:t>
            </a:r>
            <a:r>
              <a:rPr lang="ru-RU" sz="5400" b="1" dirty="0" smtClean="0">
                <a:solidFill>
                  <a:srgbClr val="0070C0"/>
                </a:solidFill>
                <a:latin typeface="Zanesennyj" pitchFamily="82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Zanesennyj" pitchFamily="82" charset="0"/>
              </a:rPr>
            </a:br>
            <a:endParaRPr lang="ru-RU" sz="5400" dirty="0" smtClean="0">
              <a:solidFill>
                <a:srgbClr val="0070C0"/>
              </a:solidFill>
              <a:latin typeface="Zanesennyj" pitchFamily="82" charset="0"/>
            </a:endParaRPr>
          </a:p>
        </p:txBody>
      </p:sp>
      <p:pic>
        <p:nvPicPr>
          <p:cNvPr id="2051" name="Рисунок 5" descr="26.0.novogodnyaya_elochka-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3286125"/>
            <a:ext cx="269716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8229600" cy="311467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Голландия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      Что это за страшный грохот ? Бежать отсюда! Кажется мы попали на войну! Да нет, ничего подобного ,просто мы попали в Голландию, страну самых красивых в мире тюльпанов. Голландцы встречают Новый год очень шумно. В полночь пускают ракеты, в портах суда подают гудки, гудят машины, фабрики. Шумом здесь отпугивают злых духов.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31 декабря голландцы называют днём святого Сильвестра.  Тому,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 кто встал последним в этот день, дают прозвище  «Сильвестр» 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                                       берут с него штраф.</a:t>
            </a:r>
          </a:p>
          <a:p>
            <a:endParaRPr lang="ru-RU" sz="2000" b="1" smtClean="0">
              <a:solidFill>
                <a:srgbClr val="002060"/>
              </a:solidFill>
            </a:endParaRPr>
          </a:p>
        </p:txBody>
      </p:sp>
      <p:pic>
        <p:nvPicPr>
          <p:cNvPr id="2051" name="Picture 4" descr="http://www.sacbee.com/static/weblogs/photos/nyrsm/nwyr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57188"/>
            <a:ext cx="47069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0" y="3644900"/>
            <a:ext cx="8229600" cy="297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Германия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Мы привыкли, что Новый год приходит к нам сам, а вот немцы предпочитают в Новый год … впрыгивать. В новогоднюю полночь все от мала до велика, по старинному обычаю зажав в кулаке монетки, забираются на столы и стулья и с двенадцатым ударом  часов  «впрыгивают» в Новый год.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У немцев на новогоднем столе обязателен жареный гусь. А ещё только в Германии мы сможем увидеть на праздничном столе удивительный пряничный домик, как  в сказке братьев Гримм.</a:t>
            </a:r>
          </a:p>
          <a:p>
            <a:endParaRPr lang="ru-RU" sz="2000" b="1" smtClean="0">
              <a:solidFill>
                <a:srgbClr val="002060"/>
              </a:solidFill>
            </a:endParaRPr>
          </a:p>
        </p:txBody>
      </p:sp>
      <p:pic>
        <p:nvPicPr>
          <p:cNvPr id="3075" name="Picture 2" descr="Картинка 5 из 74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33750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а 1 из 127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357188"/>
            <a:ext cx="3195637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285750" y="3857625"/>
            <a:ext cx="8229600" cy="24003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Англия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       Именно в Англии возник обычай обмениваться к Новому году поздравительными открытками. Первая новогодняя открытка была напечатана в Лондоне в 1843 году. Этот обычай имеет древнюю историю. Придумали его китайцы более 1000 лет тому назад.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   На поздравительных открытках тогда писали имена тех, кто заходил поздравить с Новым годом и хозяина не заставал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       на месте.</a:t>
            </a:r>
          </a:p>
          <a:p>
            <a:endParaRPr lang="ru-RU" smtClean="0"/>
          </a:p>
        </p:txBody>
      </p:sp>
      <p:pic>
        <p:nvPicPr>
          <p:cNvPr id="4099" name="Picture 2" descr="http://img1.liveinternet.ru/images/attach/c/0/52/643/52643390_002aky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59436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4294967295"/>
          </p:nvPr>
        </p:nvSpPr>
        <p:spPr>
          <a:xfrm>
            <a:off x="4214813" y="642938"/>
            <a:ext cx="4643437" cy="3571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Arial" charset="0"/>
              </a:rPr>
              <a:t>Вот уже много лет подряд лесная вечнозеленая красавица ёлка является символом Нового Года. Мы уже не представляем себе этого праздника без наряженной ёлки. А так ли было всегда?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400" b="1" u="sng" smtClean="0">
                <a:solidFill>
                  <a:srgbClr val="002060"/>
                </a:solidFill>
                <a:latin typeface="Arial" charset="0"/>
              </a:rPr>
              <a:t>Праздник ёлки, откуда он?</a:t>
            </a:r>
          </a:p>
        </p:txBody>
      </p:sp>
      <p:pic>
        <p:nvPicPr>
          <p:cNvPr id="2051" name="Рисунок 3" descr="elka18.gi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73075"/>
            <a:ext cx="35591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4294967295"/>
          </p:nvPr>
        </p:nvSpPr>
        <p:spPr>
          <a:xfrm>
            <a:off x="4932363" y="333375"/>
            <a:ext cx="3786187" cy="5357813"/>
          </a:xfrm>
        </p:spPr>
        <p:txBody>
          <a:bodyPr>
            <a:normAutofit fontScale="92500"/>
          </a:bodyPr>
          <a:lstStyle/>
          <a:p>
            <a:pPr marL="0" algn="ctr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Arial" charset="0"/>
              </a:rPr>
              <a:t>Почитание ёлки, как символ торжества над смертью существовал у германских племен. А наряженные ёлки впервые появились в Эльзасе в 1605 году. Летопись тех времен свидетельствует: «Здесь на Рождество в домах устанавливают ёлки, а на их ветви навешивают яблоки, кусочки сахара, печенье, розы из цветной бумаги и мишуру».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857364"/>
            <a:ext cx="439102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4294967295"/>
          </p:nvPr>
        </p:nvSpPr>
        <p:spPr>
          <a:xfrm>
            <a:off x="4284663" y="476250"/>
            <a:ext cx="4286250" cy="6072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Arial" charset="0"/>
              </a:rPr>
              <a:t>Эта традиция постепенно распространилась по всей Германии, а потом и по всей Европе. Сначала ёлки появлялись только в домах состоятельных дворян купцов (кроме елки в средневековой Германии разнообразными игрушками украшались еще и сосны, ветки буков и вишневых деревьев).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000108"/>
            <a:ext cx="3429025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285750"/>
            <a:ext cx="7686675" cy="3286125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dirty="0" smtClean="0">
                <a:solidFill>
                  <a:srgbClr val="002060"/>
                </a:solidFill>
                <a:latin typeface="Arial" charset="0"/>
              </a:rPr>
              <a:t>Обычай же повсеместно устанавливать рождественские ёлки в домах появился лишь в 19 веке. Существует он относительно недавно — около 150 лет. Именно тогда пышные вечнозелёные красавицы ёлки регулярно стали устанавливаться в царских и королевских дворцах Германии, России, Норвегии, Франции, Англии и Дании. И только во второй половине 19-го века ёлка стала достоянием простого люда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0"/>
            <a:ext cx="572452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2643188" y="500063"/>
            <a:ext cx="6043612" cy="3571875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600" smtClean="0">
                <a:solidFill>
                  <a:srgbClr val="002060"/>
                </a:solidFill>
                <a:latin typeface="Arial" charset="0"/>
              </a:rPr>
              <a:t>В нашей стране ёлка повидала всякое. В 20-ые годы было запрещено празднование Рождества, а вместе с этим было запрещено и наряжать в домах ёлки, как обязательный атрибут этого праздника. Но в 30-е годы ёлку стали трактовать как символ новогоднего, а не рождественского праздника.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23812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1481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4716463" y="260350"/>
            <a:ext cx="3971925" cy="464343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600" smtClean="0">
                <a:solidFill>
                  <a:srgbClr val="002060"/>
                </a:solidFill>
                <a:latin typeface="Arial" charset="0"/>
              </a:rPr>
              <a:t>Первый детский новогодний утренник, на котором гостьей стала зеленая красавица ёлка, был организован в 1935 году. После этого со стороны властей прекратились гонения на ёлку и было узаконено празднование Нового года.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4724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684213" y="981075"/>
            <a:ext cx="8229600" cy="461962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2060"/>
                </a:solidFill>
              </a:rPr>
              <a:t>Новый год самый долгожданный и волшебный праздник в году, который одинаково любят и взрослые и дети</a:t>
            </a:r>
            <a:r>
              <a:rPr lang="ru-RU" sz="280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 </a:t>
            </a:r>
            <a:r>
              <a:rPr lang="ru-RU" i="1" smtClean="0">
                <a:solidFill>
                  <a:srgbClr val="002060"/>
                </a:solidFill>
              </a:rPr>
              <a:t>Дарить подарки с пожеланиями удачного и счастливого года принято очень давно. Торжественное празднование Нового года было перенесено с 1 марта  на  1 января только в 153 году до нашей эры в Риме, откуда этот обычай распространился и на все отдалённые земли империи</a:t>
            </a:r>
            <a:r>
              <a:rPr lang="ru-RU" i="1" smtClean="0"/>
              <a:t>. 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>
                <a:solidFill>
                  <a:srgbClr val="002060"/>
                </a:solidFill>
              </a:rPr>
              <a:t>А Вам интересно узнать, когда и как отмечается рождение года: какие обычаи, связанные со встречей Нового года, существуют  у разных народов, в разных странах мира? Как и когда именно ёлка стала главным новогодним украшением?</a:t>
            </a:r>
          </a:p>
          <a:p>
            <a:pPr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Тогда отправимся вместе искать Новый год…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642938" y="1600200"/>
            <a:ext cx="80438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В 1699 году царь Пётр </a:t>
            </a:r>
            <a:r>
              <a:rPr lang="en-US" i="1" smtClean="0">
                <a:solidFill>
                  <a:srgbClr val="002060"/>
                </a:solidFill>
              </a:rPr>
              <a:t>I</a:t>
            </a:r>
            <a:r>
              <a:rPr lang="ru-RU" i="1" smtClean="0">
                <a:solidFill>
                  <a:srgbClr val="002060"/>
                </a:solidFill>
              </a:rPr>
              <a:t> издал указ о введении летоисчисления  от</a:t>
            </a:r>
          </a:p>
          <a:p>
            <a:pPr algn="r" eaLnBrk="1" hangingPunct="1"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   Рождества Христова </a:t>
            </a:r>
          </a:p>
          <a:p>
            <a:pPr algn="r" eaLnBrk="1" hangingPunct="1"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и начали считать </a:t>
            </a:r>
          </a:p>
          <a:p>
            <a:pPr algn="ctr" eaLnBrk="1" hangingPunct="1"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                                        Новый год не</a:t>
            </a:r>
          </a:p>
          <a:p>
            <a:pPr algn="ctr" eaLnBrk="1" hangingPunct="1"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                                         с 1 сентября,</a:t>
            </a:r>
          </a:p>
          <a:p>
            <a:pPr algn="ctr" eaLnBrk="1" hangingPunct="1"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                                      а с 1 января.</a:t>
            </a:r>
          </a:p>
          <a:p>
            <a:endParaRPr 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/>
              <a:t>       </a:t>
            </a:r>
            <a:r>
              <a:rPr lang="ru-RU" sz="2800" b="1" i="1" smtClean="0">
                <a:solidFill>
                  <a:srgbClr val="002060"/>
                </a:solidFill>
              </a:rPr>
              <a:t>Почему Новый год в России празднуется именно 1 января?</a:t>
            </a:r>
          </a:p>
        </p:txBody>
      </p:sp>
      <p:pic>
        <p:nvPicPr>
          <p:cNvPr id="5124" name="Picture 4" descr="Картинка 2 из 45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643188"/>
            <a:ext cx="43354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642938" y="4500563"/>
            <a:ext cx="7258050" cy="2143125"/>
          </a:xfrm>
        </p:spPr>
        <p:txBody>
          <a:bodyPr>
            <a:normAutofit lnSpcReduction="10000"/>
          </a:bodyPr>
          <a:lstStyle/>
          <a:p>
            <a:pPr lvl="4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</a:rPr>
              <a:t>               </a:t>
            </a:r>
            <a:r>
              <a:rPr lang="ru-RU" sz="2800" b="1" i="1" smtClean="0">
                <a:solidFill>
                  <a:srgbClr val="002060"/>
                </a:solidFill>
              </a:rPr>
              <a:t>Япония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  </a:t>
            </a:r>
            <a:r>
              <a:rPr lang="ru-RU" sz="2000" b="1" smtClean="0">
                <a:solidFill>
                  <a:srgbClr val="002060"/>
                </a:solidFill>
              </a:rPr>
              <a:t>Чтобы успешно встретить Новый год в Японии, нужно быть хорошим математиком. Ну хотя бы уметь считать до 108. Почему? Потому что колокола буддийских храмов в новогоднюю ночь бьют 108 раз. ( 18х6 )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  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    Как встречают Новый год 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в разных странах мира?</a:t>
            </a:r>
          </a:p>
        </p:txBody>
      </p:sp>
      <p:pic>
        <p:nvPicPr>
          <p:cNvPr id="6148" name="Picture 2" descr="Картинка 3 из 2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571625"/>
            <a:ext cx="40084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Картинка 10 из 2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1571625"/>
            <a:ext cx="4581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28625" y="3643313"/>
            <a:ext cx="8229600" cy="2686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Греция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Греки отмечают 1 января  День Святого Василия. В  Греции нет ни Санта –Клауса, ни Деда Мороза, а Новый год –это праздник Святого Василия, который «посещает» дома через камин, поэтому около камина оставляется еда на специальном подносе. Как и многие другие европейские народы, греки запекают в новогодние пироги монету – тот, кому она попадёт, считается счастливым и везучим.</a:t>
            </a:r>
          </a:p>
        </p:txBody>
      </p:sp>
      <p:pic>
        <p:nvPicPr>
          <p:cNvPr id="8195" name="Picture 2" descr="Картинка 13 из 1234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285750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357188" y="3214688"/>
            <a:ext cx="8229600" cy="3400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Китай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      </a:t>
            </a:r>
            <a:r>
              <a:rPr lang="ru-RU" sz="2000" b="1" smtClean="0">
                <a:solidFill>
                  <a:srgbClr val="002060"/>
                </a:solidFill>
              </a:rPr>
              <a:t>В Китае на Новый год в доме устраивали «денежное   дерево» 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«дерево с которого трясут деньги». Это «дерево» должно было обеспечить в новом году  богатство. Новый год в Китае -праздник семейный, и каждый  стремится провести его в кругу родных.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В первые дни года каждому китайцу приходилось следить  за своей речью. Запрещалось браниться и произносить слова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с неприятным смыслом. </a:t>
            </a:r>
          </a:p>
          <a:p>
            <a:endParaRPr lang="ru-RU" smtClean="0"/>
          </a:p>
        </p:txBody>
      </p:sp>
      <p:pic>
        <p:nvPicPr>
          <p:cNvPr id="7171" name="Picture 2" descr="Картинка 2 из 1554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85750"/>
            <a:ext cx="4397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Картинка 7 из 1554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35488" y="285750"/>
            <a:ext cx="44100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85750" y="4214813"/>
            <a:ext cx="3614738" cy="2357437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Болгария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       </a:t>
            </a:r>
            <a:r>
              <a:rPr lang="ru-RU" sz="2000" b="1" smtClean="0">
                <a:solidFill>
                  <a:srgbClr val="002060"/>
                </a:solidFill>
              </a:rPr>
              <a:t>У болгар есть интересная примета : человек, чихнувший за новогодним столом, приносит в дом счастье… Хозяева его одаривают  за это!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   </a:t>
            </a:r>
            <a:endParaRPr lang="ru-RU" sz="2800" b="1" i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       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4357688" y="3429000"/>
            <a:ext cx="350043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Швеция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       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Все дети Швеции целый год собирают ненужную посуду, чтобы в канун Нового года разбить её о порог дома. Чем больше черепков, тем лучше. Разбить тарелку – на счастье.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44" name="Picture 2" descr="http://www.infoslon.com/d0/pics/big/1001/100101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428625"/>
            <a:ext cx="24860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www.megatis.ru/imgs/articles/cshv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500063"/>
            <a:ext cx="3810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0" y="3644900"/>
            <a:ext cx="7886700" cy="26670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Дания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        </a:t>
            </a:r>
            <a:r>
              <a:rPr lang="ru-RU" sz="2000" b="1" smtClean="0">
                <a:solidFill>
                  <a:srgbClr val="002060"/>
                </a:solidFill>
              </a:rPr>
              <a:t>Что-то мы замешкались и опаздываем к Новому году в Данию. Съедят без нас тарелку с горчицей, рисовый пудинг  со счастливой изюминкой или миндалём. Успеваем только ко 2 января на удивительный праздник. В этот день рассказывают саги о тролях и привидениях. Зимние праздники в Дании заканчиваются 13 января. В этот день отмечается праздник святого Кнута. Считается, что святой Кнут прогоняет рождество. 13 января разбирается ёлка и сжигается в печи. Вечером устраивается бал, на который приходит ряженый, изображающий святого Кнута.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</a:t>
            </a:r>
          </a:p>
          <a:p>
            <a:endParaRPr lang="ru-RU" sz="2000" b="1" smtClean="0">
              <a:solidFill>
                <a:srgbClr val="002060"/>
              </a:solidFill>
            </a:endParaRPr>
          </a:p>
        </p:txBody>
      </p:sp>
      <p:pic>
        <p:nvPicPr>
          <p:cNvPr id="11267" name="Picture 2" descr="http://www.neopard.ru/stat/ton00/stat01/stat-49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928688"/>
            <a:ext cx="19288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Картинка 24 из 685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285750"/>
            <a:ext cx="5076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Откуда приходит  Новый год?  (немного интересных фактов и истории)  </vt:lpstr>
      <vt:lpstr>Слайд 2</vt:lpstr>
      <vt:lpstr>Слайд 3</vt:lpstr>
      <vt:lpstr>       Почему Новый год в России празднуется именно 1 января?</vt:lpstr>
      <vt:lpstr>    Как встречают Новый год  в разных странах мира?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приходит  Новый год?  (немного интересных фактов и истории)  </dc:title>
  <cp:lastModifiedBy>Admin</cp:lastModifiedBy>
  <cp:revision>5</cp:revision>
  <dcterms:modified xsi:type="dcterms:W3CDTF">2015-12-17T21:27:30Z</dcterms:modified>
</cp:coreProperties>
</file>