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  <p:extLst>
    <p:ext uri="smNativeData">
      <pr:smAppRevision xmlns="" xmlns:pr="pr" dt="1418960043" val="679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notesViewPr>
    <p:cSldViewPr>
      <p:cViewPr>
        <p:scale>
          <a:sx n="84" d="100"/>
          <a:sy n="84" d="100"/>
        </p:scale>
        <p:origin x="572" y="213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BAAAPg0AABY0AAChFQAAAAAAAA=="/>
              </a:ext>
            </a:extLst>
          </p:cNvSpPr>
          <p:nvPr>
            <p:ph type="ctrTitle"/>
          </p:nvPr>
        </p:nvSpPr>
        <p:spPr>
          <a:xfrm>
            <a:off x="717550" y="2152650"/>
            <a:ext cx="7749540" cy="13633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Под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jCAAA1hcAAKwvAADfIgAAAAAAAA=="/>
              </a:ext>
            </a:extLst>
          </p:cNvSpPr>
          <p:nvPr>
            <p:ph type="subTitle" idx="1"/>
          </p:nvPr>
        </p:nvSpPr>
        <p:spPr>
          <a:xfrm>
            <a:off x="1363345" y="3874770"/>
            <a:ext cx="6386195" cy="1793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8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30C3-8DD2-7CC6-9C91-7B937EDF6A2E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6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4FF9-B7D2-7CB9-9C91-41EC01DF6A14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 и две колонки, ле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D0FgAAAAAAAA=="/>
              </a:ext>
            </a:extLst>
          </p:cNvSpPr>
          <p:nvPr>
            <p:ph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F4bAACFJQAAAAAAAA=="/>
              </a:ext>
            </a:extLst>
          </p:cNvSpPr>
          <p:nvPr>
            <p:ph sz="quarter" idx="2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CFJQAAAAAAAA=="/>
              </a:ext>
            </a:extLst>
          </p:cNvSpPr>
          <p:nvPr>
            <p:ph sz="half" idx="3"/>
          </p:nvPr>
        </p:nvSpPr>
        <p:spPr>
          <a:xfrm>
            <a:off x="4735830" y="1578610"/>
            <a:ext cx="39465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56FA-B4D2-7CA0-9C91-42F518DF6A17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1171-3FD2-7CE7-9C91-C9B25FDF6A9C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две строки, ниж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Gk1AAD0FgAAAAAAAA=="/>
              </a:ext>
            </a:extLst>
          </p:cNvSpPr>
          <p:nvPr>
            <p:ph sz="half" idx="1"/>
          </p:nvPr>
        </p:nvSpPr>
        <p:spPr>
          <a:xfrm>
            <a:off x="430530" y="1578610"/>
            <a:ext cx="82518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F4bAACFJQAAAAAAAA=="/>
              </a:ext>
            </a:extLst>
          </p:cNvSpPr>
          <p:nvPr>
            <p:ph sz="quarter" idx="2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uBgAAGk1AACFJQAAAAAAAA=="/>
              </a:ext>
            </a:extLst>
          </p:cNvSpPr>
          <p:nvPr>
            <p:ph sz="quarter" idx="3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2743-0DD2-7CD1-9C91-FB8469DF6AAE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28E4-AAD2-7CDE-9C91-5C8B66DF6A09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е строки, верх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D0FgAAAAAAAA=="/>
              </a:ext>
            </a:extLst>
          </p:cNvSpPr>
          <p:nvPr>
            <p:ph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D0FgAAAAAAAA=="/>
              </a:ext>
            </a:extLst>
          </p:cNvSpPr>
          <p:nvPr>
            <p:ph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Gk1AACFJQAAAAAAAA=="/>
              </a:ext>
            </a:extLst>
          </p:cNvSpPr>
          <p:nvPr>
            <p:ph sz="half" idx="3"/>
          </p:nvPr>
        </p:nvSpPr>
        <p:spPr>
          <a:xfrm>
            <a:off x="430530" y="4018280"/>
            <a:ext cx="82518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2959-17D2-7CDF-9C91-E18A67DF6AB4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1823-6DD2-7CEE-9C91-9BBB56DF6ACE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Gk1AACFJQAAAAAAAA=="/>
              </a:ext>
            </a:extLst>
          </p:cNvSpPr>
          <p:nvPr>
            <p:ph idx="1"/>
          </p:nvPr>
        </p:nvSpPr>
        <p:spPr>
          <a:xfrm>
            <a:off x="430530" y="1578610"/>
            <a:ext cx="82518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629C-D2D2-7C94-9C91-24C12CDF6A71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6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1511-5FD2-7CE3-9C91-A9B65BDF6AFC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CFJQAAAAAAAA=="/>
              </a:ext>
            </a:extLst>
          </p:cNvSpPr>
          <p:nvPr>
            <p:ph sz="half" idx="1"/>
          </p:nvPr>
        </p:nvSpPr>
        <p:spPr>
          <a:xfrm>
            <a:off x="430530" y="1578610"/>
            <a:ext cx="4018280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CFJQAAAAAAAA=="/>
              </a:ext>
            </a:extLst>
          </p:cNvSpPr>
          <p:nvPr>
            <p:ph sz="half" idx="2"/>
          </p:nvPr>
        </p:nvSpPr>
        <p:spPr>
          <a:xfrm>
            <a:off x="4735830" y="1578610"/>
            <a:ext cx="39465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5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04AB-E5D2-7CF2-9C91-13A74ADF6A46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6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7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5AD3-9DD2-7CAC-9C91-6BF914DF6A3E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412F-61D2-7CB7-9C91-97E20FDF6AC2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4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5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77ED-A3D2-7C81-9C91-55D439DF6A00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3E34-7AD2-7CC8-9C91-8C9D70DF6AD9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3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458C-C2D2-7CB3-9C91-34E60BDF6A61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Только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CFJQAAAAAAAA=="/>
              </a:ext>
            </a:extLst>
          </p:cNvSpPr>
          <p:nvPr>
            <p:ph/>
          </p:nvPr>
        </p:nvSpPr>
        <p:spPr>
          <a:xfrm>
            <a:off x="430530" y="287020"/>
            <a:ext cx="8251825" cy="58121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728C-C2D2-7C84-9C91-34D13CDF6A61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4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5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69C6-88D2-7C9F-9C91-7ECA27DF6A2B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две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Gk1AAD0FgAAAAAAAA=="/>
              </a:ext>
            </a:extLst>
          </p:cNvSpPr>
          <p:nvPr>
            <p:ph sz="half" idx="1"/>
          </p:nvPr>
        </p:nvSpPr>
        <p:spPr>
          <a:xfrm>
            <a:off x="430530" y="1578610"/>
            <a:ext cx="82518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Gk1AACFJQAAAAAAAA=="/>
              </a:ext>
            </a:extLst>
          </p:cNvSpPr>
          <p:nvPr>
            <p:ph sz="half" idx="2"/>
          </p:nvPr>
        </p:nvSpPr>
        <p:spPr>
          <a:xfrm>
            <a:off x="430530" y="4018280"/>
            <a:ext cx="82518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5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0E94-DAD2-7CF8-9C91-2CAD40DF6A79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6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7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2996-D8D2-7CDF-9C91-2E8A67DF6A7B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ласти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D0FgAAAAAAAA=="/>
              </a:ext>
            </a:extLst>
          </p:cNvSpPr>
          <p:nvPr>
            <p:ph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D0FgAAAAAAAA=="/>
              </a:ext>
            </a:extLst>
          </p:cNvSpPr>
          <p:nvPr>
            <p:ph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4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uBgAAF4bAACFJQAAAAAAAA=="/>
              </a:ext>
            </a:extLst>
          </p:cNvSpPr>
          <p:nvPr>
            <p:ph sz="quarter" idx="3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Объект3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uBgAAGk1AACFJQAAAAAAAA=="/>
              </a:ext>
            </a:extLst>
          </p:cNvSpPr>
          <p:nvPr>
            <p:ph sz="quarter" idx="4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23CE-80D2-7CD5-9C91-76806DDF6A23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8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9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06DB-95D2-7CF0-9C91-63A548DF6A36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 и две колонки, пра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xAEAAGk1AADUCAAAAAAAAA=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mAgAAtgkAAF4bAACFJQAAAAAAAA=="/>
              </a:ext>
            </a:extLst>
          </p:cNvSpPr>
          <p:nvPr>
            <p:ph sz="half" idx="1"/>
          </p:nvPr>
        </p:nvSpPr>
        <p:spPr>
          <a:xfrm>
            <a:off x="430530" y="1578610"/>
            <a:ext cx="4018280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tgkAAGk1AAD0FgAAAAAAAA=="/>
              </a:ext>
            </a:extLst>
          </p:cNvSpPr>
          <p:nvPr>
            <p:ph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iHQAAuBgAAGk1AACFJQAAAAAAAA=="/>
              </a:ext>
            </a:extLst>
          </p:cNvSpPr>
          <p:nvPr>
            <p:ph sz="quarter" idx="3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3AA6-E8D2-7CCC-9C91-1E9974DF6A4B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3D41-0FD2-7CCB-9C91-F99E73DF6AAC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9jdW0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A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CwJQAAA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32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–"/>
              <a:tabLst/>
              <a:defRPr lang="ru-RU" sz="2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–"/>
              <a:tabLst/>
              <a:defRPr lang="ru-RU" sz="20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»"/>
              <a:tabLst/>
              <a:defRPr lang="ru-RU" sz="20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Образец текста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–"/>
              <a:tabLst/>
              <a:defRPr lang="ru-RU" sz="28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Второй уровень</a:t>
            </a:r>
          </a:p>
          <a:p>
            <a:pPr marL="1143000" marR="0" lvl="2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Третий уровень</a:t>
            </a:r>
          </a:p>
          <a:p>
            <a:pPr marL="1600200" marR="0" lvl="3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–"/>
              <a:tabLst/>
              <a:defRPr lang="ru-RU" sz="20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Четвертый уровень</a:t>
            </a:r>
          </a:p>
          <a:p>
            <a:pPr marL="2057400" marR="0" lvl="4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»"/>
              <a:tabLst/>
              <a:defRPr lang="ru-RU" sz="20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9wcyI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AAAAAA=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2854-1AD2-7CDE-9C91-EC8B66DF6AB9}" type="datetime1">
              <a:rPr/>
              <a:pPr marL="0" marR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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Mtb2Y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AAAAAA==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BlPSI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AAAAAA==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F29605E-10D2-7C96-9C91-E6C32EDF6AB3}" type="slidenum">
              <a:rPr/>
              <a:pPr marL="0" marR="0" indent="0" algn="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lang="ru-RU" sz="1200" b="0" i="0" u="none" strike="noStrike" kern="1" spc="0" baseline="0">
                  <a:solidFill>
                    <a:srgbClr val="8C8C8C"/>
                  </a:solidFill>
                  <a:latin typeface="Calibri" pitchFamily="2"/>
                  <a:ea typeface="Calibri" pitchFamily="2"/>
                  <a:cs typeface="Calibri" pitchFamily="2"/>
                </a:defRPr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•"/>
        <a:tabLst/>
        <a:defRPr lang="ru-RU" sz="32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–"/>
        <a:tabLst/>
        <a:defRPr lang="ru-RU" sz="2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–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»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U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bAQAA7wIAACU3AAD6CwAAAAAAAA=="/>
              </a:ext>
            </a:extLst>
          </p:cNvSpPr>
          <p:nvPr>
            <p:ph type="ctrTitle"/>
          </p:nvPr>
        </p:nvSpPr>
        <p:spPr>
          <a:xfrm>
            <a:off x="179705" y="476885"/>
            <a:ext cx="8784590" cy="14700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sz="3200" b="1" smtClean="0">
                <a:latin typeface="Times New Roman" pitchFamily="1"/>
                <a:ea typeface="Calibri" pitchFamily="2"/>
                <a:cs typeface="Times New Roman" pitchFamily="1"/>
              </a:rPr>
              <a:t>Текст на уроках русского языка как средство формирования коммуникативной </a:t>
            </a:r>
            <a:r>
              <a:rPr sz="3200" b="1" smtClean="0">
                <a:latin typeface="Times New Roman" pitchFamily="1"/>
                <a:ea typeface="Calibri" pitchFamily="2"/>
                <a:cs typeface="Times New Roman" pitchFamily="1"/>
              </a:rPr>
              <a:t>компетенции</a:t>
            </a:r>
            <a:r>
              <a:rPr lang="en-US" sz="3200" b="1" dirty="0" smtClean="0">
                <a:latin typeface="Times New Roman" pitchFamily="1"/>
                <a:ea typeface="Calibri" pitchFamily="2"/>
                <a:cs typeface="Times New Roman" pitchFamily="1"/>
              </a:rPr>
              <a:t> </a:t>
            </a:r>
            <a:r>
              <a:rPr sz="3200" b="1" smtClean="0">
                <a:latin typeface="Times New Roman" pitchFamily="1"/>
                <a:ea typeface="Calibri" pitchFamily="2"/>
                <a:cs typeface="Times New Roman" pitchFamily="1"/>
              </a:rPr>
              <a:t>у младших школьников</a:t>
            </a:r>
            <a:endParaRPr lang="ru-RU" sz="3200" b="1" dirty="0">
              <a:latin typeface="Times New Roman" pitchFamily="1"/>
              <a:ea typeface="Calibri" pitchFamily="2"/>
              <a:cs typeface="Times New Roman" pitchFamily="1"/>
            </a:endParaRP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pCAAA6Q8AAA84AAAMKgAAAAAAAA=="/>
              </a:ext>
            </a:extLst>
          </p:cNvSpPr>
          <p:nvPr>
            <p:ph type="subTitle" idx="1"/>
          </p:nvPr>
        </p:nvSpPr>
        <p:spPr>
          <a:xfrm>
            <a:off x="1448435" y="2586355"/>
            <a:ext cx="7664450" cy="42487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8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r" defTabSz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65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sz="2695" dirty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Выполнила:</a:t>
            </a:r>
          </a:p>
          <a:p>
            <a:pPr marL="0" marR="0" indent="0" algn="r" defTabSz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65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sz="2695" dirty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                      Шахматова Татьяна Олеговна</a:t>
            </a:r>
          </a:p>
          <a:p>
            <a:pPr marL="0" marR="0" indent="0" algn="r" defTabSz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65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 lang="ru-RU" sz="2695" dirty="0">
              <a:solidFill>
                <a:schemeClr val="tx1"/>
              </a:solidFill>
              <a:latin typeface="Times New Roman" pitchFamily="1"/>
              <a:ea typeface="Calibri" pitchFamily="2"/>
              <a:cs typeface="Times New Roman" pitchFamily="1"/>
            </a:endParaRPr>
          </a:p>
          <a:p>
            <a:pPr marL="0" marR="0" indent="0" algn="r" defTabSz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65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sz="2695" dirty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           Специальность </a:t>
            </a:r>
            <a:r>
              <a:rPr lang="en-US" sz="2695" dirty="0" smtClean="0">
                <a:solidFill>
                  <a:schemeClr val="tx1"/>
                </a:solidFill>
                <a:latin typeface="Times New Roman" pitchFamily="1"/>
                <a:cs typeface="Times New Roman" pitchFamily="1"/>
              </a:rPr>
              <a:t>44.02.02</a:t>
            </a:r>
            <a:endParaRPr lang="ru-RU" sz="2695" dirty="0">
              <a:solidFill>
                <a:schemeClr val="tx1"/>
              </a:solidFill>
              <a:latin typeface="Times New Roman" pitchFamily="1"/>
              <a:ea typeface="Calibri" pitchFamily="2"/>
              <a:cs typeface="Times New Roman" pitchFamily="1"/>
            </a:endParaRPr>
          </a:p>
          <a:p>
            <a:pPr marL="0" marR="0" indent="0" algn="r" defTabSz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65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sz="2695" dirty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                                Преподавание в начальных классах</a:t>
            </a:r>
          </a:p>
          <a:p>
            <a:pPr marL="0" marR="0" indent="0" algn="r" defTabSz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65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sz="2695" dirty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      </a:t>
            </a:r>
          </a:p>
          <a:p>
            <a:pPr marL="0" marR="0" indent="0" algn="r" defTabSz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65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sz="2695" dirty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             Научный руководитель:</a:t>
            </a:r>
          </a:p>
          <a:p>
            <a:pPr marL="0" marR="0" indent="0" algn="r" defTabSz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65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sz="2695" dirty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                        Яковлева </a:t>
            </a:r>
            <a:r>
              <a:rPr lang="ru-RU" sz="2695" dirty="0" smtClean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Т</a:t>
            </a:r>
            <a:r>
              <a:rPr sz="2695" smtClean="0">
                <a:solidFill>
                  <a:schemeClr val="tx1"/>
                </a:solidFill>
                <a:latin typeface="Times New Roman" pitchFamily="1"/>
                <a:cs typeface="Times New Roman" pitchFamily="1"/>
              </a:rPr>
              <a:t>амар</a:t>
            </a:r>
            <a:r>
              <a:rPr lang="ru-RU" sz="2695" dirty="0" smtClean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а </a:t>
            </a:r>
            <a:r>
              <a:rPr lang="ru-RU" sz="2695" dirty="0">
                <a:solidFill>
                  <a:schemeClr val="tx1"/>
                </a:solidFill>
                <a:latin typeface="Times New Roman" pitchFamily="1"/>
                <a:ea typeface="Calibri" pitchFamily="2"/>
                <a:cs typeface="Times New Roman" pitchFamily="1"/>
              </a:rPr>
              <a:t>Михайловна</a:t>
            </a:r>
          </a:p>
          <a:p>
            <a:pPr marL="0" marR="0" indent="0" algn="r" defTabSz="9144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65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b="1" smtClean="0">
                <a:latin typeface="Times New Roman" pitchFamily="1"/>
                <a:ea typeface="Calibri" pitchFamily="2"/>
                <a:cs typeface="Times New Roman" pitchFamily="1"/>
              </a:rPr>
              <a:t>Методологический аппарат</a:t>
            </a:r>
            <a:endParaRPr lang="ru-RU" b="1" dirty="0">
              <a:latin typeface="Times New Roman" pitchFamily="1"/>
              <a:ea typeface="Calibri" pitchFamily="2"/>
              <a:cs typeface="Times New Roman" pitchFamily="1"/>
            </a:endParaRP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2AkAAHA1AACwJQAAA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indent="0">
              <a:buNone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b="1" dirty="0">
                <a:latin typeface="Times New Roman" pitchFamily="1"/>
                <a:ea typeface="Calibri" pitchFamily="2"/>
                <a:cs typeface="Times New Roman" pitchFamily="1"/>
              </a:rPr>
              <a:t>Цель исследования</a:t>
            </a:r>
            <a:r>
              <a:rPr b="1" smtClean="0">
                <a:latin typeface="Times New Roman" pitchFamily="1"/>
                <a:cs typeface="Times New Roman" pitchFamily="1"/>
              </a:rPr>
              <a:t>: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теоретически и практически обосновать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что использование текста на уроках русского языка служит средством формирования коммуникативной компетентности младших школьников</a:t>
            </a:r>
            <a:endParaRPr lang="ru-RU" sz="1100" dirty="0">
              <a:solidFill>
                <a:srgbClr val="000000"/>
              </a:solidFill>
              <a:latin typeface="Times New Roman" pitchFamily="18" charset="0"/>
              <a:ea typeface="SimSun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b="1" smtClean="0">
                <a:latin typeface="Times New Roman" pitchFamily="1"/>
                <a:cs typeface="Times New Roman" pitchFamily="1"/>
              </a:rPr>
              <a:t>Методологический аппарат</a:t>
            </a:r>
            <a:endParaRPr lang="ru-RU" b="1" dirty="0">
              <a:latin typeface="Times New Roman" pitchFamily="1"/>
              <a:ea typeface="Calibri" pitchFamily="2"/>
              <a:cs typeface="Times New Roman" pitchFamily="1"/>
            </a:endParaRP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pAAAA6AoAABg4AADgJwAAAAAAAA=="/>
              </a:ext>
            </a:extLst>
          </p:cNvSpPr>
          <p:nvPr>
            <p:ph type="body" idx="1"/>
          </p:nvPr>
        </p:nvSpPr>
        <p:spPr>
          <a:xfrm>
            <a:off x="107315" y="1772920"/>
            <a:ext cx="9011285" cy="47091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indent="0">
              <a:buNone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b="1" dirty="0">
                <a:latin typeface="Times New Roman" pitchFamily="1"/>
                <a:ea typeface="Calibri" pitchFamily="2"/>
                <a:cs typeface="Times New Roman" pitchFamily="1"/>
              </a:rPr>
              <a:t>Объект исследования: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формирование коммуникативной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компетенции у младших школьников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 lang="ru-RU" dirty="0">
              <a:latin typeface="Times New Roman" pitchFamily="1"/>
              <a:ea typeface="Calibri" pitchFamily="2"/>
              <a:cs typeface="Times New Roman" pitchFamily="1"/>
            </a:endParaRPr>
          </a:p>
          <a:p>
            <a:pPr marL="0" indent="0">
              <a:buNone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b="1" dirty="0">
                <a:latin typeface="Times New Roman" pitchFamily="1"/>
                <a:ea typeface="Calibri" pitchFamily="2"/>
                <a:cs typeface="Times New Roman" pitchFamily="1"/>
              </a:rPr>
              <a:t>Предмет исследования</a:t>
            </a:r>
            <a:r>
              <a:rPr lang="ru-RU" b="1" dirty="0" smtClean="0">
                <a:latin typeface="Times New Roman" pitchFamily="1"/>
                <a:ea typeface="Calibri" pitchFamily="2"/>
                <a:cs typeface="Times New Roman" pitchFamily="1"/>
              </a:rPr>
              <a:t>: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текст на уроках русского языка как средство формирования коммуникативной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компетенции у младших школьников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b="1" smtClean="0">
                <a:latin typeface="Times New Roman" pitchFamily="1"/>
                <a:ea typeface="Calibri" pitchFamily="2"/>
                <a:cs typeface="Times New Roman" pitchFamily="1"/>
              </a:rPr>
              <a:t>Методологический аппарат</a:t>
            </a:r>
            <a:endParaRPr lang="ru-RU" b="1" dirty="0">
              <a:latin typeface="Times New Roman" pitchFamily="1"/>
              <a:ea typeface="Calibri" pitchFamily="2"/>
              <a:cs typeface="Times New Roman" pitchFamily="1"/>
            </a:endParaRP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2AkAAHA1AAAkKAAAAAAAAA=="/>
              </a:ext>
            </a:extLst>
          </p:cNvSpPr>
          <p:nvPr>
            <p:ph type="body" idx="1"/>
          </p:nvPr>
        </p:nvSpPr>
        <p:spPr>
          <a:xfrm>
            <a:off x="428596" y="1571612"/>
            <a:ext cx="7786742" cy="364333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buNone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Задачи исследования: </a:t>
            </a:r>
            <a:endParaRPr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 1.Изучить психолого-педагогическую и</a:t>
            </a:r>
          </a:p>
          <a:p>
            <a:pPr>
              <a:buNone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    методическую литературу по проблеме</a:t>
            </a:r>
          </a:p>
          <a:p>
            <a:pPr>
              <a:buNone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    исследования.</a:t>
            </a:r>
          </a:p>
          <a:p>
            <a:pPr>
              <a:buNone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2.Выявить уровень коммуникативной компетенции у младших школьников.</a:t>
            </a:r>
          </a:p>
          <a:p>
            <a:pPr>
              <a:buNone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3.Разработать и апробировать урок русского языка с использованием текста</a:t>
            </a:r>
          </a:p>
          <a:p>
            <a:pPr marL="0" marR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2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 smtClean="0"/>
          </a:p>
          <a:p>
            <a:pPr marL="342900" marR="0" indent="-3429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2945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51825" cy="1148080"/>
          </a:xfrm>
        </p:spPr>
        <p:txBody>
          <a:bodyPr/>
          <a:lstStyle/>
          <a:p>
            <a:r>
              <a:rPr b="1" smtClean="0">
                <a:latin typeface="Times New Roman" pitchFamily="1"/>
                <a:cs typeface="Times New Roman" pitchFamily="1"/>
              </a:rPr>
              <a:t>Методологический аппарат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786842" cy="5072098"/>
          </a:xfrm>
        </p:spPr>
        <p:txBody>
          <a:bodyPr/>
          <a:lstStyle/>
          <a:p>
            <a:pPr>
              <a:buNone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   Гипотеза исследования: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текста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уроках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русского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способствовать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формированию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коммуникативной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условии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своевременно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выявить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err="1" smtClean="0">
                <a:latin typeface="Times New Roman" pitchFamily="18" charset="0"/>
                <a:cs typeface="Times New Roman" pitchFamily="18" charset="0"/>
              </a:rPr>
              <a:t>коммуникативной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компетентности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у младших школьников</a:t>
            </a:r>
            <a:endParaRPr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b="1" smtClean="0">
                <a:latin typeface="Times New Roman" pitchFamily="1"/>
                <a:ea typeface="Calibri" pitchFamily="2"/>
                <a:cs typeface="Times New Roman" pitchFamily="1"/>
              </a:rPr>
              <a:t>Методологический аппарат:</a:t>
            </a:r>
            <a:endParaRPr lang="ru-RU" b="1" dirty="0">
              <a:latin typeface="Times New Roman" pitchFamily="1"/>
              <a:ea typeface="Calibri" pitchFamily="2"/>
              <a:cs typeface="Times New Roman" pitchFamily="1"/>
            </a:endParaRP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2AkAAHA1AACwJQAAA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indent="0">
              <a:buNone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b="1" smtClean="0">
                <a:latin typeface="Times New Roman" pitchFamily="1"/>
                <a:cs typeface="Times New Roman" pitchFamily="1"/>
              </a:rPr>
              <a:t>Методы исследования:</a:t>
            </a:r>
          </a:p>
          <a:p>
            <a:pPr marL="0" indent="0">
              <a:buNone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en-US" dirty="0" smtClean="0">
                <a:latin typeface="Times New Roman" pitchFamily="1"/>
                <a:cs typeface="Times New Roman" pitchFamily="1"/>
              </a:rPr>
              <a:t>- </a:t>
            </a:r>
            <a:r>
              <a:rPr smtClean="0">
                <a:latin typeface="Times New Roman" pitchFamily="1"/>
                <a:cs typeface="Times New Roman" pitchFamily="1"/>
              </a:rPr>
              <a:t>анализ психолого-педагогической и методической литературы по данной теме с целью развития коммуникативной компетенции;</a:t>
            </a:r>
          </a:p>
          <a:p>
            <a:pPr marL="0" indent="0">
              <a:buNone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en-US" dirty="0" smtClean="0">
                <a:latin typeface="Times New Roman" pitchFamily="1"/>
                <a:cs typeface="Times New Roman" pitchFamily="1"/>
              </a:rPr>
              <a:t>- </a:t>
            </a:r>
            <a:r>
              <a:rPr smtClean="0">
                <a:latin typeface="Times New Roman" pitchFamily="1"/>
                <a:cs typeface="Times New Roman" pitchFamily="1"/>
              </a:rPr>
              <a:t>педагогический эксперимент;</a:t>
            </a:r>
          </a:p>
          <a:p>
            <a:pPr marL="0" indent="0">
              <a:buNone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en-US" dirty="0" smtClean="0">
                <a:latin typeface="Times New Roman" pitchFamily="1"/>
                <a:cs typeface="Times New Roman" pitchFamily="1"/>
              </a:rPr>
              <a:t>- </a:t>
            </a:r>
            <a:r>
              <a:rPr smtClean="0">
                <a:latin typeface="Times New Roman" pitchFamily="1"/>
                <a:cs typeface="Times New Roman" pitchFamily="1"/>
              </a:rPr>
              <a:t>начальный и количественный анализ результатов исследования.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 lang="ru-RU" dirty="0">
              <a:latin typeface="Times New Roman" pitchFamily="1"/>
              <a:ea typeface="Calibri" pitchFamily="2"/>
              <a:cs typeface="Times New Roman" pitchFamily="1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>
                <a:latin typeface="Times New Roman" pitchFamily="1"/>
                <a:cs typeface="Times New Roman" pitchFamily="1"/>
              </a:rPr>
              <a:t>Методологический аппарат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7929587" cy="5143512"/>
          </a:xfrm>
        </p:spPr>
        <p:txBody>
          <a:bodyPr/>
          <a:lstStyle/>
          <a:p>
            <a:pPr>
              <a:buNone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База исследования:</a:t>
            </a:r>
            <a:endParaRPr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</a:t>
            </a:r>
          </a:p>
          <a:p>
            <a:pPr>
              <a:buNone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Бюджетное Учреждение Средняя</a:t>
            </a:r>
          </a:p>
          <a:p>
            <a:pPr>
              <a:buNone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Общеобразовательная Школа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Талдан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pr" val="SMDATA_12_q5yTV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A=="/>
              </a:ext>
            </a:extLst>
          </p:cNvSpPr>
          <p:nvPr>
            <p:ph type="title"/>
          </p:nvPr>
        </p:nvSpPr>
        <p:spPr>
          <a:xfrm>
            <a:off x="357158" y="571480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ru-RU" sz="44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Констатирующий этап </a:t>
            </a:r>
            <a:r>
              <a:rPr smtClean="0"/>
              <a:t/>
            </a:r>
            <a:br>
              <a:rPr smtClean="0"/>
            </a:br>
            <a:endParaRPr lang="ru-RU" b="1" dirty="0">
              <a:latin typeface="Times New Roman" pitchFamily="1"/>
              <a:ea typeface="Calibri" pitchFamily="2"/>
              <a:cs typeface="Times New Roman" pitchFamily="1"/>
            </a:endParaRP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2AkAAHA1AACwJQAAA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buNone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определить уровень коммуникативной компетентности у младших школьников</a:t>
            </a:r>
          </a:p>
          <a:p>
            <a:pPr>
              <a:buNone/>
            </a:pPr>
            <a:r>
              <a:rPr b="1" smtClean="0">
                <a:latin typeface="Times New Roman" pitchFamily="18" charset="0"/>
                <a:cs typeface="Times New Roman" pitchFamily="18" charset="0"/>
              </a:rPr>
              <a:t>Методики исследования:</a:t>
            </a:r>
          </a:p>
          <a:p>
            <a:pPr marL="514350" indent="-514350">
              <a:buAutoNum type="arabicParenR"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Методика «Оценка уровня общительности» (В.Ф. Ряховский)</a:t>
            </a:r>
          </a:p>
          <a:p>
            <a:pPr marL="514350" indent="-514350">
              <a:buAutoNum type="arabicParenR"/>
            </a:pPr>
            <a:r>
              <a:rPr smtClean="0">
                <a:latin typeface="Times New Roman" pitchFamily="18" charset="0"/>
                <a:cs typeface="Times New Roman" pitchFamily="18" charset="0"/>
              </a:rPr>
              <a:t>Методика Коммуникативная деятельность  (А.А.Леонтьев)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 noChangeArrowheads="1"/>
            <a:extLst>
              <a:ext uri="smNativeData">
                <pr:smNativeData xmlns="" xmlns:pr="pr" val="SMDATA_12_q5yTV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2AkAAHA1AACwJQAAA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rPr lang="ru-RU" sz="7200" b="1" dirty="0">
                <a:latin typeface="Times New Roman" pitchFamily="1"/>
                <a:ea typeface="Calibri" pitchFamily="2"/>
                <a:cs typeface="Times New Roman" pitchFamily="1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Presentation</vt:lpstr>
      <vt:lpstr>Текст на уроках русского языка как средство формирования коммуникативной компетенции у младших школьников</vt:lpstr>
      <vt:lpstr>Методологический аппарат</vt:lpstr>
      <vt:lpstr>Методологический аппарат</vt:lpstr>
      <vt:lpstr>Методологический аппарат</vt:lpstr>
      <vt:lpstr>Методологический аппарат</vt:lpstr>
      <vt:lpstr>Методологический аппарат:</vt:lpstr>
      <vt:lpstr>Методологический аппарат</vt:lpstr>
      <vt:lpstr>Констатирующий этап 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приёмы для развития воображения в младшем школьном в</dc:title>
  <dc:creator>admin</dc:creator>
  <cp:lastModifiedBy>user</cp:lastModifiedBy>
  <cp:revision>8</cp:revision>
  <dcterms:created xsi:type="dcterms:W3CDTF">2014-12-19T03:06:46Z</dcterms:created>
  <dcterms:modified xsi:type="dcterms:W3CDTF">2015-12-08T12:44:33Z</dcterms:modified>
</cp:coreProperties>
</file>