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8" r:id="rId3"/>
    <p:sldId id="270" r:id="rId4"/>
    <p:sldId id="260" r:id="rId5"/>
    <p:sldId id="266" r:id="rId6"/>
    <p:sldId id="261" r:id="rId7"/>
    <p:sldId id="267" r:id="rId8"/>
    <p:sldId id="262" r:id="rId9"/>
    <p:sldId id="271" r:id="rId10"/>
    <p:sldId id="263" r:id="rId11"/>
    <p:sldId id="272" r:id="rId12"/>
    <p:sldId id="264" r:id="rId13"/>
    <p:sldId id="265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294" y="17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8CDE7-378F-4374-947E-CB7B463C76CC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5F9DB-BBB0-4AB9-AE79-6291DA433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65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5F9DB-BBB0-4AB9-AE79-6291DA4334B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658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49097" y="620688"/>
            <a:ext cx="8100392" cy="2300556"/>
          </a:xfrm>
        </p:spPr>
        <p:txBody>
          <a:bodyPr/>
          <a:lstStyle/>
          <a:p>
            <a:pPr algn="ctr"/>
            <a:r>
              <a:rPr lang="ru-RU" sz="6350" dirty="0" smtClean="0">
                <a:solidFill>
                  <a:srgbClr val="FF0000"/>
                </a:solidFill>
              </a:rPr>
              <a:t>Условия безопасного поведения учащихся</a:t>
            </a:r>
            <a:endParaRPr lang="ru-RU" sz="635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457450" y="5516563"/>
            <a:ext cx="6686550" cy="792162"/>
          </a:xfrm>
        </p:spPr>
        <p:txBody>
          <a:bodyPr/>
          <a:lstStyle/>
          <a:p>
            <a:pPr algn="r"/>
            <a:r>
              <a:rPr lang="ru-RU" dirty="0" smtClean="0"/>
              <a:t>Выполнила: Громовас Т. Н.</a:t>
            </a:r>
            <a:endParaRPr lang="ru-RU" dirty="0"/>
          </a:p>
        </p:txBody>
      </p:sp>
      <p:pic>
        <p:nvPicPr>
          <p:cNvPr id="4" name="Picture 2" descr="http://gazeta.a42.ru/images/lenta/233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68960"/>
            <a:ext cx="352425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9006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68952" cy="2304256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Спортивные травмы -</a:t>
            </a:r>
            <a: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  <a:t>повреждение тканей вызванное физической нагрузкой, характерной для занятий спортом </a:t>
            </a:r>
            <a:endParaRPr lang="ru-RU" sz="36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1028" name="Picture 4" descr="http://mens.amur.net/index2.php?id=2079&amp;num_img=1&amp;option=com_main_ajax&amp;task=img&amp;type=width&amp;width=57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895" y="2564904"/>
            <a:ext cx="3282457" cy="2194064"/>
          </a:xfrm>
          <a:prstGeom prst="rect">
            <a:avLst/>
          </a:prstGeom>
          <a:noFill/>
        </p:spPr>
      </p:pic>
      <p:pic>
        <p:nvPicPr>
          <p:cNvPr id="2050" name="Picture 2" descr="C:\Documents and Settings\User\Рабочий стол\лыжи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953" y="2532947"/>
            <a:ext cx="2792554" cy="213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User\Рабочий стол\коньки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2416" y="4437113"/>
            <a:ext cx="2696772" cy="209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User\Рабочий стол\велик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437113"/>
            <a:ext cx="2513604" cy="2105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543800" cy="72008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Причины травм в спорте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84784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sz="2800" dirty="0"/>
              <a:t>Недостатки в организации и методике проведения соревнований или </a:t>
            </a:r>
            <a:r>
              <a:rPr lang="ru-RU" sz="2800" dirty="0" smtClean="0"/>
              <a:t>тренировок;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Плохое </a:t>
            </a:r>
            <a:r>
              <a:rPr lang="ru-RU" sz="2800" dirty="0"/>
              <a:t>состояние места проведения тренировочного процесса, оборудования, инвентаря или экипировки </a:t>
            </a:r>
            <a:r>
              <a:rPr lang="ru-RU" sz="2800" dirty="0" smtClean="0"/>
              <a:t>спортсмена;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dirty="0"/>
              <a:t>Плохие погодные условия при проведении тренировок или </a:t>
            </a:r>
            <a:r>
              <a:rPr lang="ru-RU" sz="2800" dirty="0" smtClean="0"/>
              <a:t>соревнований;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Грубое </a:t>
            </a:r>
            <a:r>
              <a:rPr lang="ru-RU" sz="2800" dirty="0"/>
              <a:t>нарушение правил контроля со стороны </a:t>
            </a:r>
            <a:r>
              <a:rPr lang="ru-RU" sz="2800" dirty="0" smtClean="0"/>
              <a:t>врача;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Нарушение </a:t>
            </a:r>
            <a:r>
              <a:rPr lang="ru-RU" sz="2800" dirty="0"/>
              <a:t>дисциплины или правил проведения </a:t>
            </a:r>
            <a:r>
              <a:rPr lang="ru-RU" sz="2800" dirty="0" smtClean="0"/>
              <a:t>тренировок.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9207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72008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Дорожно-транспортные травмы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User\Рабочий стол\дорога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285860"/>
            <a:ext cx="3356179" cy="253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User\Рабочий стол\дорога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268760"/>
            <a:ext cx="3312368" cy="248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Documents and Settings\User\Рабочий стол\дорога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573016"/>
            <a:ext cx="4572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214290"/>
            <a:ext cx="800105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Причины гибели и травматизма людей на дорогах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халатное отношение к соблюдению правил дорожного движения;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/>
              <a:t>и</a:t>
            </a:r>
            <a:r>
              <a:rPr lang="ru-RU" sz="2800" dirty="0" smtClean="0"/>
              <a:t>гры на проезжей части;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превышение скорости;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проезд на красный свет;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вождение автомобиля в нетрезвом состоянии;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не пристегнутый ремень безопасности;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/>
              <a:t>переход улицы в неположенном месте и на красный свет и т. д.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04984" cy="1944216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Каждый день - всегда, везде,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на занятиях , на дорогах и в игре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Азбуку безопасности помни всегда,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Чтоб не случилась с тобою беда!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User\Рабочий стол\конец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36912"/>
            <a:ext cx="5400600" cy="405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632848" cy="129614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Травма-это любое повреждение организма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Documents and Settings\User\Рабочий стол\дети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5496" y="2145825"/>
            <a:ext cx="3660945" cy="273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User\Рабочий стол\дети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3410" y="2127826"/>
            <a:ext cx="3872138" cy="252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Documents and Settings\User\Рабочий стол\дети3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221088"/>
            <a:ext cx="3515883" cy="26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2296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47664" y="2204864"/>
            <a:ext cx="6096000" cy="36575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ru-RU" sz="4000" dirty="0"/>
              <a:t>-бытовой</a:t>
            </a:r>
            <a:br>
              <a:rPr lang="ru-RU" sz="4000" dirty="0"/>
            </a:br>
            <a:r>
              <a:rPr lang="ru-RU" sz="4000" dirty="0"/>
              <a:t>- уличный </a:t>
            </a:r>
            <a:br>
              <a:rPr lang="ru-RU" sz="4000" dirty="0"/>
            </a:br>
            <a:r>
              <a:rPr lang="ru-RU" sz="4000" dirty="0"/>
              <a:t>-школьный </a:t>
            </a:r>
            <a:br>
              <a:rPr lang="ru-RU" sz="4000" dirty="0"/>
            </a:br>
            <a:r>
              <a:rPr lang="ru-RU" sz="4000" dirty="0"/>
              <a:t>-спортивный</a:t>
            </a:r>
            <a:br>
              <a:rPr lang="ru-RU" sz="4000" dirty="0"/>
            </a:br>
            <a:r>
              <a:rPr lang="ru-RU" sz="4000" dirty="0"/>
              <a:t>-дорожно-транспортный</a:t>
            </a:r>
            <a:br>
              <a:rPr lang="ru-RU" sz="4000" dirty="0"/>
            </a:br>
            <a:r>
              <a:rPr lang="ru-RU" sz="4000" dirty="0"/>
              <a:t>-прочие виды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7543800" cy="13681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Все </a:t>
            </a:r>
            <a:r>
              <a:rPr lang="ru-RU" dirty="0">
                <a:solidFill>
                  <a:srgbClr val="FF0000"/>
                </a:solidFill>
              </a:rPr>
              <a:t>травмы делятся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на 5 видов: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810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7920880" cy="280831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800" dirty="0">
                <a:solidFill>
                  <a:srgbClr val="FF0000"/>
                </a:solidFill>
              </a:rPr>
              <a:t>Бытовые травмы включают несчастные </a:t>
            </a:r>
            <a:r>
              <a:rPr lang="ru-RU" sz="4800" dirty="0" smtClean="0">
                <a:solidFill>
                  <a:srgbClr val="FF0000"/>
                </a:solidFill>
              </a:rPr>
              <a:t>случаи</a:t>
            </a:r>
            <a:r>
              <a:rPr lang="ru-RU" sz="4800" dirty="0">
                <a:solidFill>
                  <a:srgbClr val="FF0000"/>
                </a:solidFill>
              </a:rPr>
              <a:t> — в доме, квартире, во дворе и т. д</a:t>
            </a:r>
          </a:p>
        </p:txBody>
      </p:sp>
      <p:pic>
        <p:nvPicPr>
          <p:cNvPr id="1028" name="Picture 4" descr="http://neo-medical.ru/wp-content/uploads/2009/08/oz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357694"/>
            <a:ext cx="2857500" cy="20955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6828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0"/>
            <a:ext cx="87154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Профилактика бытового травматизма</a:t>
            </a:r>
          </a:p>
          <a:p>
            <a:r>
              <a:rPr lang="ru-RU" sz="2800" dirty="0" smtClean="0"/>
              <a:t>-улучшение условий быта</a:t>
            </a:r>
          </a:p>
          <a:p>
            <a:r>
              <a:rPr lang="ru-RU" sz="2800" dirty="0" smtClean="0"/>
              <a:t>-расширение коммунальных услуг населению</a:t>
            </a:r>
          </a:p>
          <a:p>
            <a:r>
              <a:rPr lang="ru-RU" sz="2800" dirty="0" smtClean="0"/>
              <a:t>-рациональную организацию досуга</a:t>
            </a:r>
          </a:p>
          <a:p>
            <a:r>
              <a:rPr lang="ru-RU" sz="2800" dirty="0" smtClean="0"/>
              <a:t>-проведение разнообразных культурно-массовых мероприятий</a:t>
            </a:r>
          </a:p>
          <a:p>
            <a:r>
              <a:rPr lang="ru-RU" sz="2800" dirty="0" smtClean="0"/>
              <a:t>-широкую антиалкогольную пропаганду</a:t>
            </a:r>
          </a:p>
          <a:p>
            <a:r>
              <a:rPr lang="ru-RU" sz="2800" dirty="0" smtClean="0"/>
              <a:t>-целенаправленную работу по созданию здорового быта</a:t>
            </a:r>
          </a:p>
          <a:p>
            <a:r>
              <a:rPr lang="ru-RU" sz="2800" dirty="0" smtClean="0"/>
              <a:t>-организацию при жилищных конторах специальных комиссий по борьбе с бытовым травматизмом</a:t>
            </a:r>
          </a:p>
          <a:p>
            <a:r>
              <a:rPr lang="ru-RU" sz="2800" dirty="0" smtClean="0"/>
              <a:t>-широкое привлечение общественности.</a:t>
            </a:r>
            <a:endParaRPr lang="ru-RU" sz="2800" dirty="0"/>
          </a:p>
        </p:txBody>
      </p:sp>
      <p:pic>
        <p:nvPicPr>
          <p:cNvPr id="23554" name="Picture 2" descr="http://go2.imgsmail.ru/imgpreview?key=http%3A//tvoydodir.kz/images/softstep.gif&amp;mb=imgdb_preview_16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58082" y="5000636"/>
            <a:ext cx="1547810" cy="1547810"/>
          </a:xfrm>
          <a:prstGeom prst="rect">
            <a:avLst/>
          </a:prstGeom>
          <a:noFill/>
        </p:spPr>
      </p:pic>
      <p:pic>
        <p:nvPicPr>
          <p:cNvPr id="23556" name="Picture 4" descr="http://go1.imgsmail.ru/imgpreview?key=http%3A//www.revadainter.com/published/publicdata/LUKAVII11/attachments/SC/products%5Fpictures/2569%5F2f657%5Fn.jpg&amp;mb=imgdb_preview_236&amp;w=20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29520" y="2357430"/>
            <a:ext cx="1500198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36712"/>
            <a:ext cx="5869886" cy="4679238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К уличным относятся травмы, полученные на улицах, в открытых общественных местах, в поле, в лесу и пр., (кроме транспортных средств).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8434" name="Picture 2" descr="http://www.slova.by/wp-content/uploads/2012/12/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643050"/>
            <a:ext cx="2643206" cy="387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0"/>
            <a:ext cx="850112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Причины уличного травматизма</a:t>
            </a:r>
          </a:p>
          <a:p>
            <a:r>
              <a:rPr lang="ru-RU" sz="3400" dirty="0" smtClean="0"/>
              <a:t>-плохая организация уличного движения;</a:t>
            </a:r>
          </a:p>
          <a:p>
            <a:r>
              <a:rPr lang="ru-RU" sz="3400" dirty="0" smtClean="0"/>
              <a:t>-узкие улицы с интенсивным движением;</a:t>
            </a:r>
          </a:p>
          <a:p>
            <a:r>
              <a:rPr lang="ru-RU" sz="3400" dirty="0" smtClean="0"/>
              <a:t>-недостаточная освещенность и сигнализация;</a:t>
            </a:r>
          </a:p>
          <a:p>
            <a:r>
              <a:rPr lang="ru-RU" sz="3400" dirty="0" smtClean="0"/>
              <a:t>-нарушение пешеходами правил уличного движения;</a:t>
            </a:r>
          </a:p>
          <a:p>
            <a:r>
              <a:rPr lang="ru-RU" sz="3400" dirty="0" smtClean="0"/>
              <a:t>-неисправное состояние уличных покрытий, гололед и т. п.</a:t>
            </a:r>
          </a:p>
        </p:txBody>
      </p:sp>
      <p:pic>
        <p:nvPicPr>
          <p:cNvPr id="24578" name="Picture 2" descr="http://go4.imgsmail.ru/imgpreview?key=http%3A//i045.radikal.ru/0804/f1/902c487a4820.jpg&amp;mb=imgdb_preview_1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0730" y="1000108"/>
            <a:ext cx="2313270" cy="1732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072494" cy="100013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Травмы в школе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9462" name="Picture 6" descr="http://www.medvestnik.by/isimages/000317_8717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87004" y="1285860"/>
            <a:ext cx="4256995" cy="2928958"/>
          </a:xfrm>
          <a:prstGeom prst="rect">
            <a:avLst/>
          </a:prstGeom>
          <a:noFill/>
        </p:spPr>
      </p:pic>
      <p:pic>
        <p:nvPicPr>
          <p:cNvPr id="19458" name="Picture 2" descr="http://versia.ru/illustrations/0000014693-540x4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28926" y="3382638"/>
            <a:ext cx="3714776" cy="3475362"/>
          </a:xfrm>
          <a:prstGeom prst="rect">
            <a:avLst/>
          </a:prstGeom>
          <a:noFill/>
        </p:spPr>
      </p:pic>
      <p:pic>
        <p:nvPicPr>
          <p:cNvPr id="19460" name="Picture 4" descr="http://www.medvestnik.by/isimages/000317_22748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428736"/>
            <a:ext cx="3786214" cy="3138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543800" cy="12386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Причины травматизма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 школе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59340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sz="2800" dirty="0" err="1"/>
              <a:t>Неблагоустроенность</a:t>
            </a:r>
            <a:r>
              <a:rPr lang="ru-RU" sz="2800" dirty="0"/>
              <a:t> школьных </a:t>
            </a:r>
            <a:r>
              <a:rPr lang="ru-RU" sz="2800" dirty="0" smtClean="0"/>
              <a:t>помещений;</a:t>
            </a:r>
            <a:endParaRPr lang="ru-RU" sz="28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 Недисциплинированность детей;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неумение распознавать </a:t>
            </a:r>
            <a:r>
              <a:rPr lang="ru-RU" sz="2800" dirty="0" err="1"/>
              <a:t>травмоопасные</a:t>
            </a:r>
            <a:r>
              <a:rPr lang="ru-RU" sz="2800" dirty="0"/>
              <a:t>  ситуации;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необученность необходимым навыкам поведения;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недооценка степени опасности внезапно возникшей ситуации;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физическая слабость;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800" dirty="0"/>
              <a:t>определенные особенности развития.</a:t>
            </a:r>
          </a:p>
        </p:txBody>
      </p:sp>
    </p:spTree>
    <p:extLst>
      <p:ext uri="{BB962C8B-B14F-4D97-AF65-F5344CB8AC3E}">
        <p14:creationId xmlns:p14="http://schemas.microsoft.com/office/powerpoint/2010/main" xmlns="" val="426497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768</TotalTime>
  <Words>290</Words>
  <Application>Microsoft Office PowerPoint</Application>
  <PresentationFormat>Экран (4:3)</PresentationFormat>
  <Paragraphs>51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Базовая</vt:lpstr>
      <vt:lpstr>Условия безопасного поведения учащихся</vt:lpstr>
      <vt:lpstr>Травма-это любое повреждение организма</vt:lpstr>
      <vt:lpstr>     Все травмы делятся  на 5 видов:</vt:lpstr>
      <vt:lpstr>  Бытовые травмы включают несчастные случаи — в доме, квартире, во дворе и т. д</vt:lpstr>
      <vt:lpstr>Слайд 5</vt:lpstr>
      <vt:lpstr>К уличным относятся травмы, полученные на улицах, в открытых общественных местах, в поле, в лесу и пр., (кроме транспортных средств).</vt:lpstr>
      <vt:lpstr>Слайд 7</vt:lpstr>
      <vt:lpstr>Травмы в школе</vt:lpstr>
      <vt:lpstr>   Причины травматизма  в школе  </vt:lpstr>
      <vt:lpstr>Спортивные травмы -повреждение тканей вызванное физической нагрузкой, характерной для занятий спортом </vt:lpstr>
      <vt:lpstr>Причины травм в спорте</vt:lpstr>
      <vt:lpstr>Дорожно-транспортные травмы</vt:lpstr>
      <vt:lpstr>Слайд 13</vt:lpstr>
      <vt:lpstr>Каждый день - всегда, везде, на занятиях , на дорогах и в игре Азбуку безопасности помни всегда, Чтоб не случилась с тобою беда!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Условия безопасного поведения учащихся</dc:title>
  <cp:lastModifiedBy>user</cp:lastModifiedBy>
  <cp:revision>33</cp:revision>
  <dcterms:modified xsi:type="dcterms:W3CDTF">2015-12-07T13:34:53Z</dcterms:modified>
</cp:coreProperties>
</file>