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8" r:id="rId3"/>
    <p:sldId id="260" r:id="rId4"/>
    <p:sldId id="262" r:id="rId5"/>
    <p:sldId id="263" r:id="rId6"/>
    <p:sldId id="265" r:id="rId7"/>
    <p:sldId id="266" r:id="rId8"/>
    <p:sldId id="268" r:id="rId9"/>
    <p:sldId id="269" r:id="rId10"/>
    <p:sldId id="277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advClick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sadikn8.ucoz.com/about.html" TargetMode="External"/><Relationship Id="rId3" Type="http://schemas.openxmlformats.org/officeDocument/2006/relationships/hyperlink" Target="http://static.freepik.com/foto-gratuito/erba_21072452.jpg" TargetMode="External"/><Relationship Id="rId7" Type="http://schemas.openxmlformats.org/officeDocument/2006/relationships/hyperlink" Target="http://xrest.ru/original/828787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thepresenceofbutterflies.com/uploads/4/8/2/3/4823552/7596567_orig.jpg" TargetMode="External"/><Relationship Id="rId5" Type="http://schemas.openxmlformats.org/officeDocument/2006/relationships/hyperlink" Target="http://www.playcast.ru/view/2867130/2379c4b850ca03db88c869c710a72869b8379365pl" TargetMode="External"/><Relationship Id="rId4" Type="http://schemas.openxmlformats.org/officeDocument/2006/relationships/hyperlink" Target="http://detsad62.ucoz.ru/photo/novyj_god_2012_2013/3-2-0-0-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edsovet.s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95600" y="2590800"/>
            <a:ext cx="57150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b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3200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4400" i="1" dirty="0" smtClean="0">
                <a:solidFill>
                  <a:srgbClr val="002060"/>
                </a:solidFill>
                <a:latin typeface="Georgia" pitchFamily="18" charset="0"/>
              </a:rPr>
              <a:t>Т</a:t>
            </a:r>
            <a:r>
              <a:rPr lang="ru-RU" sz="4400" i="1" dirty="0" smtClean="0">
                <a:solidFill>
                  <a:srgbClr val="002060"/>
                </a:solidFill>
                <a:latin typeface="Georgia" pitchFamily="18" charset="0"/>
              </a:rPr>
              <a:t>ест.</a:t>
            </a:r>
            <a: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  <a:t>«Орфограммы в корне слова» </a:t>
            </a:r>
            <a:b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3100" i="1" dirty="0" smtClean="0">
                <a:solidFill>
                  <a:srgbClr val="002060"/>
                </a:solidFill>
                <a:latin typeface="Georgia" pitchFamily="18" charset="0"/>
              </a:rPr>
              <a:t>2 класс</a:t>
            </a: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2800" y="4038600"/>
            <a:ext cx="5410200" cy="1600200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работы: </a:t>
            </a:r>
            <a:r>
              <a:rPr lang="ru-RU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Ежкина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М.Е.</a:t>
            </a:r>
          </a:p>
          <a:p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начальных классов</a:t>
            </a:r>
          </a:p>
          <a:p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МБУ школы №24</a:t>
            </a:r>
          </a:p>
          <a:p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о. Тольятти</a:t>
            </a:r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трелка вправо 3">
            <a:hlinkClick r:id="" action="ppaction://hlinkshowjump?jump=nextslide" highlightClick="1"/>
          </p:cNvPr>
          <p:cNvSpPr/>
          <p:nvPr/>
        </p:nvSpPr>
        <p:spPr>
          <a:xfrm>
            <a:off x="3810000" y="5105400"/>
            <a:ext cx="1828800" cy="609600"/>
          </a:xfrm>
          <a:prstGeom prst="rightArrow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Начало игры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i (5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371600"/>
            <a:ext cx="1196340" cy="1143000"/>
          </a:xfrm>
          <a:prstGeom prst="rect">
            <a:avLst/>
          </a:prstGeom>
        </p:spPr>
      </p:pic>
      <p:pic>
        <p:nvPicPr>
          <p:cNvPr id="6" name="Рисунок 5" descr="i (5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3581400"/>
            <a:ext cx="967740" cy="924592"/>
          </a:xfrm>
          <a:prstGeom prst="rect">
            <a:avLst/>
          </a:prstGeom>
        </p:spPr>
      </p:pic>
      <p:pic>
        <p:nvPicPr>
          <p:cNvPr id="7" name="Рисунок 6" descr="i (5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5765668">
            <a:off x="7424300" y="527187"/>
            <a:ext cx="891540" cy="851790"/>
          </a:xfrm>
          <a:prstGeom prst="rect">
            <a:avLst/>
          </a:prstGeom>
        </p:spPr>
      </p:pic>
      <p:pic>
        <p:nvPicPr>
          <p:cNvPr id="8" name="Рисунок 7" descr="i (5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838200"/>
            <a:ext cx="877316" cy="838200"/>
          </a:xfrm>
          <a:prstGeom prst="rect">
            <a:avLst/>
          </a:prstGeom>
        </p:spPr>
      </p:pic>
      <p:pic>
        <p:nvPicPr>
          <p:cNvPr id="9" name="Рисунок 8" descr="i (5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838200"/>
            <a:ext cx="662940" cy="633382"/>
          </a:xfrm>
          <a:prstGeom prst="rect">
            <a:avLst/>
          </a:prstGeom>
        </p:spPr>
      </p:pic>
      <p:pic>
        <p:nvPicPr>
          <p:cNvPr id="10" name="Рисунок 9" descr="i (5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8243470">
            <a:off x="1524000" y="2895600"/>
            <a:ext cx="967740" cy="92459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1534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Интернет-ресурсы: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1800" dirty="0" smtClean="0">
                <a:solidFill>
                  <a:srgbClr val="002060"/>
                </a:solidFill>
                <a:hlinkClick r:id="rId3"/>
              </a:rPr>
              <a:t>http://static.freepik.com/foto-gratuito/erba_21072452.jpg</a:t>
            </a:r>
            <a:r>
              <a:rPr lang="ru-RU" sz="1800" dirty="0" smtClean="0">
                <a:solidFill>
                  <a:srgbClr val="002060"/>
                </a:solidFill>
              </a:rPr>
              <a:t> травка фон</a:t>
            </a:r>
          </a:p>
          <a:p>
            <a:pPr>
              <a:buBlip>
                <a:blip r:embed="rId2"/>
              </a:buBlip>
            </a:pPr>
            <a:r>
              <a:rPr lang="en-US" sz="1800" dirty="0" smtClean="0">
                <a:solidFill>
                  <a:srgbClr val="002060"/>
                </a:solidFill>
                <a:hlinkClick r:id="rId4"/>
              </a:rPr>
              <a:t>http://detsad62.ucoz.ru/photo/novyj_god_2012_2013/3-2-0-0-2</a:t>
            </a:r>
            <a:r>
              <a:rPr lang="ru-RU" sz="1800" dirty="0" smtClean="0">
                <a:solidFill>
                  <a:srgbClr val="002060"/>
                </a:solidFill>
              </a:rPr>
              <a:t> травка с ромашками и бабочками</a:t>
            </a:r>
          </a:p>
          <a:p>
            <a:pPr>
              <a:buBlip>
                <a:blip r:embed="rId2"/>
              </a:buBlip>
            </a:pPr>
            <a:r>
              <a:rPr lang="en-US" sz="1800" dirty="0" smtClean="0">
                <a:solidFill>
                  <a:srgbClr val="002060"/>
                </a:solidFill>
                <a:hlinkClick r:id="rId5"/>
              </a:rPr>
              <a:t>http://www.playcast.ru/view/2867130/2379c4b850ca03db88c869c710a72869b8379365pl</a:t>
            </a:r>
            <a:r>
              <a:rPr lang="ru-RU" sz="1800" dirty="0" smtClean="0">
                <a:solidFill>
                  <a:srgbClr val="002060"/>
                </a:solidFill>
              </a:rPr>
              <a:t> ромашки с божьими коровками</a:t>
            </a:r>
          </a:p>
          <a:p>
            <a:pPr>
              <a:buBlip>
                <a:blip r:embed="rId2"/>
              </a:buBlip>
            </a:pPr>
            <a:r>
              <a:rPr lang="en-US" sz="1800" dirty="0" smtClean="0">
                <a:solidFill>
                  <a:srgbClr val="002060"/>
                </a:solidFill>
                <a:hlinkClick r:id="rId6"/>
              </a:rPr>
              <a:t>http://www.inthepresenceofbutterflies.com/uploads/4/8/2/3/4823552/7596567_orig.jpg</a:t>
            </a:r>
            <a:r>
              <a:rPr lang="ru-RU" sz="1800" dirty="0" smtClean="0">
                <a:solidFill>
                  <a:srgbClr val="002060"/>
                </a:solidFill>
              </a:rPr>
              <a:t> желтая бабочка</a:t>
            </a:r>
          </a:p>
          <a:p>
            <a:pPr>
              <a:buBlip>
                <a:blip r:embed="rId2"/>
              </a:buBlip>
            </a:pPr>
            <a:r>
              <a:rPr lang="en-US" sz="1800" dirty="0" smtClean="0">
                <a:solidFill>
                  <a:srgbClr val="002060"/>
                </a:solidFill>
                <a:hlinkClick r:id="rId7"/>
              </a:rPr>
              <a:t>http://xrest.ru/original/828787/</a:t>
            </a:r>
            <a:r>
              <a:rPr lang="ru-RU" sz="1800" dirty="0" smtClean="0">
                <a:solidFill>
                  <a:srgbClr val="002060"/>
                </a:solidFill>
              </a:rPr>
              <a:t>  улитка</a:t>
            </a:r>
          </a:p>
          <a:p>
            <a:pPr>
              <a:buBlip>
                <a:blip r:embed="rId2"/>
              </a:buBlip>
            </a:pPr>
            <a:r>
              <a:rPr lang="en-US" sz="1800" dirty="0" smtClean="0">
                <a:solidFill>
                  <a:srgbClr val="002060"/>
                </a:solidFill>
                <a:hlinkClick r:id="rId8"/>
              </a:rPr>
              <a:t>http://sadikn8.ucoz.com/about.html</a:t>
            </a:r>
            <a:r>
              <a:rPr lang="ru-RU" sz="1800" dirty="0" smtClean="0">
                <a:solidFill>
                  <a:srgbClr val="002060"/>
                </a:solidFill>
              </a:rPr>
              <a:t> улитка</a:t>
            </a:r>
          </a:p>
          <a:p>
            <a:endParaRPr lang="ru-RU" sz="1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algn="ctr">
              <a:buBlip>
                <a:blip r:embed="rId2"/>
              </a:buBlip>
            </a:pPr>
            <a:r>
              <a:rPr lang="ru-RU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 шаблона:</a:t>
            </a:r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Blip>
                <a:blip r:embed="rId2"/>
              </a:buBlip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Володина Ольга Евгеньевна, МБОУ «СОШ № 12 МО «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Ахтубинский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район» пос. Верхний Баскунчак, учитель начальных классов</a:t>
            </a:r>
          </a:p>
          <a:p>
            <a:pPr algn="ctr">
              <a:buBlip>
                <a:blip r:embed="rId2"/>
              </a:buBlip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http://pedsovet.su/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14400" y="914400"/>
            <a:ext cx="7543800" cy="1371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Укажи слово, в котором пропущена буква Т. </a:t>
            </a: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71600" y="3124200"/>
            <a:ext cx="19812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Вкус…</a:t>
            </a:r>
            <a:r>
              <a:rPr lang="ru-RU" sz="2400" dirty="0" err="1" smtClean="0">
                <a:solidFill>
                  <a:srgbClr val="002060"/>
                </a:solidFill>
              </a:rPr>
              <a:t>ный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338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Мес…</a:t>
            </a:r>
            <a:r>
              <a:rPr lang="ru-RU" sz="2400" dirty="0" err="1" smtClean="0">
                <a:solidFill>
                  <a:srgbClr val="002060"/>
                </a:solidFill>
              </a:rPr>
              <a:t>ный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24600" y="3124200"/>
            <a:ext cx="20574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rgbClr val="002060"/>
                </a:solidFill>
              </a:rPr>
              <a:t>Опас</a:t>
            </a:r>
            <a:r>
              <a:rPr lang="ru-RU" sz="2400" dirty="0" smtClean="0">
                <a:solidFill>
                  <a:srgbClr val="002060"/>
                </a:solidFill>
              </a:rPr>
              <a:t>…</a:t>
            </a:r>
            <a:r>
              <a:rPr lang="ru-RU" sz="2400" dirty="0" err="1" smtClean="0">
                <a:solidFill>
                  <a:srgbClr val="002060"/>
                </a:solidFill>
              </a:rPr>
              <a:t>ный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 highlightClick="1"/>
          </p:cNvPr>
          <p:cNvSpPr/>
          <p:nvPr/>
        </p:nvSpPr>
        <p:spPr>
          <a:xfrm>
            <a:off x="4191000" y="5486400"/>
            <a:ext cx="1143000" cy="457200"/>
          </a:xfrm>
          <a:prstGeom prst="rightArrow">
            <a:avLst>
              <a:gd name="adj1" fmla="val 68750"/>
              <a:gd name="adj2" fmla="val 51042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дальше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38200" y="914400"/>
            <a:ext cx="7543800" cy="1371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Укажи слово с ошибкой. 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76400" y="3124200"/>
            <a:ext cx="20574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rgbClr val="002060"/>
                </a:solidFill>
              </a:rPr>
              <a:t>наваднение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91000" y="3124200"/>
            <a:ext cx="17526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берега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008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каток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 highlightClick="1"/>
          </p:cNvPr>
          <p:cNvSpPr/>
          <p:nvPr/>
        </p:nvSpPr>
        <p:spPr>
          <a:xfrm>
            <a:off x="4191000" y="5486400"/>
            <a:ext cx="1143000" cy="457200"/>
          </a:xfrm>
          <a:prstGeom prst="rightArrow">
            <a:avLst>
              <a:gd name="adj1" fmla="val 68750"/>
              <a:gd name="adj2" fmla="val 51042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дальше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14400" y="914400"/>
            <a:ext cx="7543800" cy="1371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Укажи слово, которое является проверочным к слову </a:t>
            </a:r>
            <a:r>
              <a:rPr lang="ru-RU" sz="28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морской</a:t>
            </a:r>
            <a:endParaRPr lang="ru-RU" sz="28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моряк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338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море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246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морячок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 highlightClick="1"/>
          </p:cNvPr>
          <p:cNvSpPr/>
          <p:nvPr/>
        </p:nvSpPr>
        <p:spPr>
          <a:xfrm>
            <a:off x="4191000" y="5486400"/>
            <a:ext cx="1143000" cy="457200"/>
          </a:xfrm>
          <a:prstGeom prst="rightArrow">
            <a:avLst>
              <a:gd name="adj1" fmla="val 68750"/>
              <a:gd name="adj2" fmla="val 51042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дальше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14400" y="914400"/>
            <a:ext cx="7543800" cy="1371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Укажи слово, в котором пропущена буква </a:t>
            </a:r>
            <a:r>
              <a:rPr lang="ru-RU" sz="28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О.</a:t>
            </a: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3124200"/>
            <a:ext cx="20574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д…</a:t>
            </a:r>
            <a:r>
              <a:rPr lang="ru-RU" sz="2400" dirty="0" err="1" smtClean="0">
                <a:solidFill>
                  <a:srgbClr val="002060"/>
                </a:solidFill>
              </a:rPr>
              <a:t>ждливый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338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с…</a:t>
            </a:r>
            <a:r>
              <a:rPr lang="ru-RU" sz="2400" dirty="0" err="1" smtClean="0">
                <a:solidFill>
                  <a:srgbClr val="002060"/>
                </a:solidFill>
              </a:rPr>
              <a:t>довник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72200" y="3124200"/>
            <a:ext cx="2209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под…</a:t>
            </a:r>
            <a:r>
              <a:rPr lang="ru-RU" sz="2400" dirty="0" err="1" smtClean="0">
                <a:solidFill>
                  <a:srgbClr val="002060"/>
                </a:solidFill>
              </a:rPr>
              <a:t>рочный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 highlightClick="1"/>
          </p:cNvPr>
          <p:cNvSpPr/>
          <p:nvPr/>
        </p:nvSpPr>
        <p:spPr>
          <a:xfrm>
            <a:off x="4191000" y="5486400"/>
            <a:ext cx="1143000" cy="457200"/>
          </a:xfrm>
          <a:prstGeom prst="rightArrow">
            <a:avLst>
              <a:gd name="adj1" fmla="val 68750"/>
              <a:gd name="adj2" fmla="val 51042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дальше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14400" y="685800"/>
            <a:ext cx="7543800" cy="14478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Укажи в какой группе слов надо проверять  парную согласную.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бокал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салазки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плащ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338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снег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шалаш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лодка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246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ватрушка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краб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стол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 highlightClick="1"/>
          </p:cNvPr>
          <p:cNvSpPr/>
          <p:nvPr/>
        </p:nvSpPr>
        <p:spPr>
          <a:xfrm>
            <a:off x="4114800" y="5486400"/>
            <a:ext cx="1295400" cy="457200"/>
          </a:xfrm>
          <a:prstGeom prst="rightArrow">
            <a:avLst>
              <a:gd name="adj1" fmla="val 62500"/>
              <a:gd name="adj2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дальше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14400" y="914400"/>
            <a:ext cx="7543800" cy="1371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Укажи, какие непроизносимые согласные нужно проверять в словах.</a:t>
            </a:r>
            <a:endParaRPr lang="ru-RU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в, к, л, т 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338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л, м,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, 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р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24600" y="32004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в,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, л, т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 highlightClick="1"/>
          </p:cNvPr>
          <p:cNvSpPr/>
          <p:nvPr/>
        </p:nvSpPr>
        <p:spPr>
          <a:xfrm>
            <a:off x="4114800" y="5486400"/>
            <a:ext cx="1295400" cy="457200"/>
          </a:xfrm>
          <a:prstGeom prst="rightArrow">
            <a:avLst>
              <a:gd name="adj1" fmla="val 62500"/>
              <a:gd name="adj2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дальше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14400" y="838200"/>
            <a:ext cx="7543800" cy="1371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Укажи  в какой группе слов  во </a:t>
            </a:r>
            <a:r>
              <a:rPr lang="ru-RU" sz="280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всех словах пропущена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буква  </a:t>
            </a:r>
            <a:r>
              <a:rPr lang="ru-RU" sz="4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ве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.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ка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   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моне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.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ка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    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сосе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.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ка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338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горо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.       </a:t>
            </a:r>
          </a:p>
          <a:p>
            <a:pPr algn="ctr"/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яго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.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ка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       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прово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.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246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салю .     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верблю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.     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дож .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ь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 highlightClick="1"/>
          </p:cNvPr>
          <p:cNvSpPr/>
          <p:nvPr/>
        </p:nvSpPr>
        <p:spPr>
          <a:xfrm>
            <a:off x="4114800" y="5486400"/>
            <a:ext cx="1295400" cy="457200"/>
          </a:xfrm>
          <a:prstGeom prst="rightArrow">
            <a:avLst>
              <a:gd name="adj1" fmla="val 62500"/>
              <a:gd name="adj2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дальше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14400" y="914400"/>
            <a:ext cx="7543800" cy="1371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какой группе словосочетаний на месте пропусков пишется Ь ?</a:t>
            </a:r>
            <a:endParaRPr lang="ru-RU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знатное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кушан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..е, дружная сем..я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33800" y="3124200"/>
            <a:ext cx="21336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с...едобный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гриб, построить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сквореч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…ник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246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берёзовые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поч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..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ки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, с..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езд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депутатов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 highlightClick="1"/>
          </p:cNvPr>
          <p:cNvSpPr/>
          <p:nvPr/>
        </p:nvSpPr>
        <p:spPr>
          <a:xfrm>
            <a:off x="4114800" y="5486400"/>
            <a:ext cx="1295400" cy="457200"/>
          </a:xfrm>
          <a:prstGeom prst="rightArrow">
            <a:avLst>
              <a:gd name="adj1" fmla="val 62500"/>
              <a:gd name="adj2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дальше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158</TotalTime>
  <Words>252</Words>
  <Application>Microsoft Office PowerPoint</Application>
  <PresentationFormat>Экран (4:3)</PresentationFormat>
  <Paragraphs>65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     Тест. «Орфограммы в корне слова»  2 класс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Интернет-ресурсы: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викторина</dc:title>
  <dc:creator>андрей</dc:creator>
  <cp:lastModifiedBy>asus pc</cp:lastModifiedBy>
  <cp:revision>27</cp:revision>
  <dcterms:created xsi:type="dcterms:W3CDTF">2014-08-08T11:31:25Z</dcterms:created>
  <dcterms:modified xsi:type="dcterms:W3CDTF">2015-12-19T00:44:16Z</dcterms:modified>
</cp:coreProperties>
</file>