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70" r:id="rId4"/>
    <p:sldId id="271" r:id="rId5"/>
    <p:sldId id="272" r:id="rId6"/>
    <p:sldId id="258" r:id="rId7"/>
    <p:sldId id="260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C1F183-C706-4359-8845-8185839271A7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764BC0-2CFB-4F05-AD6C-73DFE5A8F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58F95D-1561-48CA-9FA2-CC3BD790A5F3}" type="slidenum">
              <a:rPr lang="ru-RU" altLang="ru-RU" sz="1200">
                <a:latin typeface="Calibri" pitchFamily="34" charset="0"/>
              </a:rPr>
              <a:pPr algn="r"/>
              <a:t>2</a:t>
            </a:fld>
            <a:endParaRPr lang="ru-RU" altLang="ru-RU" sz="1200"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ru-RU" altLang="ru-RU" smtClean="0"/>
              <a:t>Мониторинг результатов эксперимента (по Чечель И.Д.)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95C8FA-8BDC-4C93-A9F1-91C21BABCD94}" type="slidenum">
              <a:rPr lang="ru-RU" altLang="ru-RU" sz="1200">
                <a:latin typeface="Calibri" pitchFamily="34" charset="0"/>
              </a:rPr>
              <a:pPr algn="r"/>
              <a:t>4</a:t>
            </a:fld>
            <a:endParaRPr lang="ru-RU" altLang="ru-RU" sz="1200">
              <a:latin typeface="Calibri" pitchFamily="34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520B-77C6-4659-8A83-5AB5CD6C58C8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48D4-CE7F-4C11-8786-37C045890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9B1D-7687-4BDE-9BA7-2D6EDDB243FC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9399-2D30-4718-B711-52C1B5C7F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1F2F-3B7B-44C5-93BA-318B2E84BF5B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21A1-BCE6-4F9E-ADC1-1EE8E04A0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0B4DB-53DA-4580-BCAC-D1F76C0F0E82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707A-342C-4C81-A2ED-A4CB069C0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4756-E974-46FA-A052-A41BC01D997E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6E79-B7B3-46E9-AA62-B655425D9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48B5-EDD9-4555-935B-074044D55D37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8F0C-3E1D-4082-8873-4261EE4B9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9B55-BFC4-4E16-BE18-30F52500A409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3DF5-7C3E-40DE-8778-B16BA04F1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BA19-CD5B-41AD-95C1-C3225E7FFE53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2210-CFD5-4014-99BB-1393A7628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8237-8418-4D97-A4FF-29043921D0AC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6CFE-E165-4407-8174-761311C6F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CDF6-1FFF-443E-ACE3-8E1772DB987A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7653-4C5C-4F3B-A600-953F4EDAF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9FAF-F39B-4046-8C21-265BE9FEFB1A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C13F-EEA9-4066-975B-D18CE9ABF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854D95-75C9-487C-88EB-B9F487FB52F8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E9505-1C8A-4BCB-ABF6-FAD59DEE3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539" y="784640"/>
            <a:ext cx="8534400" cy="55721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Picture 10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6381750"/>
            <a:ext cx="473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12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444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V="1">
            <a:off x="0" y="574675"/>
            <a:ext cx="9144000" cy="46038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7" name="Picture 3" descr="p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716338"/>
            <a:ext cx="227488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Line 12"/>
          <p:cNvSpPr>
            <a:spLocks noChangeShapeType="1"/>
          </p:cNvSpPr>
          <p:nvPr/>
        </p:nvSpPr>
        <p:spPr bwMode="auto">
          <a:xfrm flipV="1">
            <a:off x="2362200" y="5541963"/>
            <a:ext cx="571500" cy="401637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5"/>
          <p:cNvSpPr>
            <a:spLocks noChangeShapeType="1"/>
          </p:cNvSpPr>
          <p:nvPr/>
        </p:nvSpPr>
        <p:spPr bwMode="auto">
          <a:xfrm flipH="1" flipV="1">
            <a:off x="5638800" y="5551488"/>
            <a:ext cx="571500" cy="468312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H="1" flipV="1">
            <a:off x="2438400" y="3170238"/>
            <a:ext cx="604838" cy="447675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Rectangle 6"/>
          <p:cNvSpPr>
            <a:spLocks noChangeArrowheads="1"/>
          </p:cNvSpPr>
          <p:nvPr/>
        </p:nvSpPr>
        <p:spPr bwMode="auto">
          <a:xfrm>
            <a:off x="1552575" y="76200"/>
            <a:ext cx="6181725" cy="477838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31489F"/>
                </a:solidFill>
              </a:rPr>
              <a:t>НОВЫЙ ОБРАЗОВАТЕЛЬНЫЙ РЕЗУЛЬТАТ  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4267200" y="5484813"/>
            <a:ext cx="0" cy="534987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0" y="3159125"/>
            <a:ext cx="20970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Умение оценивать свои и чужие поступки, стремление к созидательной деятельности </a:t>
            </a: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4572000" y="1658938"/>
            <a:ext cx="2416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1400" b="1">
                <a:solidFill>
                  <a:srgbClr val="0000FF"/>
                </a:solidFill>
              </a:rPr>
              <a:t>Умение добывать, преобразовывать и представлять информацию</a:t>
            </a:r>
            <a:r>
              <a:rPr lang="ru-RU" altLang="ru-RU" sz="1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75" name="Text Box 18"/>
          <p:cNvSpPr txBox="1">
            <a:spLocks noChangeArrowheads="1"/>
          </p:cNvSpPr>
          <p:nvPr/>
        </p:nvSpPr>
        <p:spPr bwMode="auto">
          <a:xfrm>
            <a:off x="6096000" y="3243263"/>
            <a:ext cx="2543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1400" b="1">
                <a:solidFill>
                  <a:srgbClr val="009900"/>
                </a:solidFill>
              </a:rPr>
              <a:t>Умение донести свою позицию, понять других, договориться, чтобы сделать что-то сообща</a:t>
            </a:r>
            <a:endParaRPr lang="ru-RU" altLang="ru-RU" sz="1400" b="1">
              <a:solidFill>
                <a:srgbClr val="FF0000"/>
              </a:solidFill>
            </a:endParaRPr>
          </a:p>
        </p:txBody>
      </p:sp>
      <p:sp>
        <p:nvSpPr>
          <p:cNvPr id="15376" name="Text Box 19"/>
          <p:cNvSpPr txBox="1">
            <a:spLocks noChangeArrowheads="1"/>
          </p:cNvSpPr>
          <p:nvPr/>
        </p:nvSpPr>
        <p:spPr bwMode="auto">
          <a:xfrm>
            <a:off x="1835150" y="1544638"/>
            <a:ext cx="2416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1400" b="1">
                <a:solidFill>
                  <a:srgbClr val="FF9900"/>
                </a:solidFill>
              </a:rPr>
              <a:t>Умение организовывать свои дела: ставить цель, планировать, получать и оценивать результат </a:t>
            </a: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4563" y="857250"/>
            <a:ext cx="1149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213" y="4845050"/>
            <a:ext cx="85248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300" y="1076325"/>
            <a:ext cx="723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Line 12"/>
          <p:cNvSpPr>
            <a:spLocks noChangeShapeType="1"/>
          </p:cNvSpPr>
          <p:nvPr/>
        </p:nvSpPr>
        <p:spPr bwMode="auto">
          <a:xfrm flipH="1" flipV="1">
            <a:off x="3563938" y="2705100"/>
            <a:ext cx="354012" cy="746125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2"/>
          <p:cNvSpPr>
            <a:spLocks noChangeShapeType="1"/>
          </p:cNvSpPr>
          <p:nvPr/>
        </p:nvSpPr>
        <p:spPr bwMode="auto">
          <a:xfrm flipV="1">
            <a:off x="4819650" y="2832100"/>
            <a:ext cx="255588" cy="668338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2"/>
          <p:cNvSpPr>
            <a:spLocks noChangeShapeType="1"/>
          </p:cNvSpPr>
          <p:nvPr/>
        </p:nvSpPr>
        <p:spPr bwMode="auto">
          <a:xfrm flipV="1">
            <a:off x="5638800" y="3451225"/>
            <a:ext cx="444500" cy="333375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250825" y="2617788"/>
            <a:ext cx="2017713" cy="476250"/>
          </a:xfrm>
          <a:prstGeom prst="downArrowCallout">
            <a:avLst/>
          </a:prstGeom>
          <a:solidFill>
            <a:srgbClr val="FFCCFF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600" b="1">
                <a:solidFill>
                  <a:srgbClr val="FF0000"/>
                </a:solidFill>
                <a:latin typeface="Georgia" pitchFamily="18" charset="0"/>
                <a:cs typeface="Arial" charset="0"/>
              </a:rPr>
              <a:t>ЛИЧНОСТНЫЕ </a:t>
            </a: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1947863" y="1098550"/>
            <a:ext cx="2200275" cy="414338"/>
          </a:xfrm>
          <a:prstGeom prst="downArrowCallout">
            <a:avLst/>
          </a:prstGeom>
          <a:solidFill>
            <a:srgbClr val="FFFFCC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600" b="1">
                <a:solidFill>
                  <a:srgbClr val="FF9900"/>
                </a:solidFill>
                <a:latin typeface="Georgia" pitchFamily="18" charset="0"/>
                <a:cs typeface="Arial" charset="0"/>
              </a:rPr>
              <a:t>РЕГУЛЯТИВНЫЕ </a:t>
            </a: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4572000" y="1122363"/>
            <a:ext cx="2516188" cy="536575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600" b="1">
                <a:solidFill>
                  <a:srgbClr val="0000FF"/>
                </a:solidFill>
                <a:latin typeface="Georgia" pitchFamily="18" charset="0"/>
                <a:cs typeface="Arial" charset="0"/>
              </a:rPr>
              <a:t>ПОЗНАВАТЕЛЬНЫЕ 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5867400" y="2705100"/>
            <a:ext cx="2828925" cy="46513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600" b="1">
                <a:solidFill>
                  <a:srgbClr val="009900"/>
                </a:solidFill>
                <a:latin typeface="Georgia" pitchFamily="18" charset="0"/>
                <a:cs typeface="Arial" charset="0"/>
              </a:rPr>
              <a:t>КОММУНИКАТИВНЫЕ 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78522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ChangeArrowheads="1"/>
          </p:cNvSpPr>
          <p:nvPr/>
        </p:nvSpPr>
        <p:spPr bwMode="auto">
          <a:xfrm>
            <a:off x="0" y="1981200"/>
            <a:ext cx="2843213" cy="1200150"/>
          </a:xfrm>
          <a:prstGeom prst="wedgeRectCallout">
            <a:avLst>
              <a:gd name="adj1" fmla="val 50389"/>
              <a:gd name="adj2" fmla="val 37190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anchor="ctr">
            <a:spAutoFit/>
            <a:flatTx/>
          </a:bodyPr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CC00CC"/>
                </a:solidFill>
                <a:latin typeface="Franklin Gothic Demi" pitchFamily="34" charset="0"/>
              </a:rPr>
              <a:t>действия </a:t>
            </a: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CC00CC"/>
                </a:solidFill>
                <a:latin typeface="Franklin Gothic Demi" pitchFamily="34" charset="0"/>
              </a:rPr>
              <a:t>смыслообразования</a:t>
            </a:r>
          </a:p>
          <a:p>
            <a:pPr algn="ctr">
              <a:buFont typeface="Arial" charset="0"/>
              <a:buNone/>
            </a:pPr>
            <a:endParaRPr lang="ru-RU" altLang="ru-RU" b="1">
              <a:latin typeface="Franklin Gothic Demi" pitchFamily="34" charset="0"/>
            </a:endParaRPr>
          </a:p>
          <a:p>
            <a:pPr algn="ctr">
              <a:buFont typeface="Arial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150531" name="Freeform 3"/>
          <p:cNvSpPr>
            <a:spLocks/>
          </p:cNvSpPr>
          <p:nvPr/>
        </p:nvSpPr>
        <p:spPr bwMode="auto">
          <a:xfrm rot="967543" flipV="1">
            <a:off x="889000" y="3149600"/>
            <a:ext cx="1617663" cy="2287588"/>
          </a:xfrm>
          <a:custGeom>
            <a:avLst/>
            <a:gdLst>
              <a:gd name="T0" fmla="*/ 2147483647 w 885"/>
              <a:gd name="T1" fmla="*/ 2147483647 h 1637"/>
              <a:gd name="T2" fmla="*/ 2147483647 w 885"/>
              <a:gd name="T3" fmla="*/ 2147483647 h 1637"/>
              <a:gd name="T4" fmla="*/ 2147483647 w 885"/>
              <a:gd name="T5" fmla="*/ 2147483647 h 1637"/>
              <a:gd name="T6" fmla="*/ 2147483647 w 885"/>
              <a:gd name="T7" fmla="*/ 2147483647 h 1637"/>
              <a:gd name="T8" fmla="*/ 2147483647 w 885"/>
              <a:gd name="T9" fmla="*/ 2147483647 h 1637"/>
              <a:gd name="T10" fmla="*/ 2147483647 w 885"/>
              <a:gd name="T11" fmla="*/ 2147483647 h 1637"/>
              <a:gd name="T12" fmla="*/ 2147483647 w 885"/>
              <a:gd name="T13" fmla="*/ 2147483647 h 1637"/>
              <a:gd name="T14" fmla="*/ 2147483647 w 885"/>
              <a:gd name="T15" fmla="*/ 2147483647 h 1637"/>
              <a:gd name="T16" fmla="*/ 2147483647 w 885"/>
              <a:gd name="T17" fmla="*/ 2147483647 h 1637"/>
              <a:gd name="T18" fmla="*/ 2147483647 w 885"/>
              <a:gd name="T19" fmla="*/ 2147483647 h 1637"/>
              <a:gd name="T20" fmla="*/ 2147483647 w 885"/>
              <a:gd name="T21" fmla="*/ 2147483647 h 1637"/>
              <a:gd name="T22" fmla="*/ 2147483647 w 885"/>
              <a:gd name="T23" fmla="*/ 2147483647 h 1637"/>
              <a:gd name="T24" fmla="*/ 2147483647 w 885"/>
              <a:gd name="T25" fmla="*/ 2147483647 h 1637"/>
              <a:gd name="T26" fmla="*/ 2147483647 w 885"/>
              <a:gd name="T27" fmla="*/ 2147483647 h 1637"/>
              <a:gd name="T28" fmla="*/ 2147483647 w 885"/>
              <a:gd name="T29" fmla="*/ 2147483647 h 1637"/>
              <a:gd name="T30" fmla="*/ 2147483647 w 885"/>
              <a:gd name="T31" fmla="*/ 2147483647 h 1637"/>
              <a:gd name="T32" fmla="*/ 2147483647 w 885"/>
              <a:gd name="T33" fmla="*/ 2147483647 h 1637"/>
              <a:gd name="T34" fmla="*/ 2147483647 w 885"/>
              <a:gd name="T35" fmla="*/ 2147483647 h 1637"/>
              <a:gd name="T36" fmla="*/ 2147483647 w 885"/>
              <a:gd name="T37" fmla="*/ 2147483647 h 1637"/>
              <a:gd name="T38" fmla="*/ 2147483647 w 885"/>
              <a:gd name="T39" fmla="*/ 2147483647 h 1637"/>
              <a:gd name="T40" fmla="*/ 2147483647 w 885"/>
              <a:gd name="T41" fmla="*/ 2147483647 h 1637"/>
              <a:gd name="T42" fmla="*/ 2147483647 w 885"/>
              <a:gd name="T43" fmla="*/ 2147483647 h 1637"/>
              <a:gd name="T44" fmla="*/ 2147483647 w 885"/>
              <a:gd name="T45" fmla="*/ 2147483647 h 1637"/>
              <a:gd name="T46" fmla="*/ 2147483647 w 885"/>
              <a:gd name="T47" fmla="*/ 2147483647 h 1637"/>
              <a:gd name="T48" fmla="*/ 2147483647 w 885"/>
              <a:gd name="T49" fmla="*/ 2147483647 h 1637"/>
              <a:gd name="T50" fmla="*/ 2147483647 w 885"/>
              <a:gd name="T51" fmla="*/ 2147483647 h 1637"/>
              <a:gd name="T52" fmla="*/ 2147483647 w 885"/>
              <a:gd name="T53" fmla="*/ 2147483647 h 1637"/>
              <a:gd name="T54" fmla="*/ 2147483647 w 885"/>
              <a:gd name="T55" fmla="*/ 2147483647 h 1637"/>
              <a:gd name="T56" fmla="*/ 2147483647 w 885"/>
              <a:gd name="T57" fmla="*/ 2147483647 h 1637"/>
              <a:gd name="T58" fmla="*/ 2147483647 w 885"/>
              <a:gd name="T59" fmla="*/ 2147483647 h 1637"/>
              <a:gd name="T60" fmla="*/ 2147483647 w 885"/>
              <a:gd name="T61" fmla="*/ 2147483647 h 1637"/>
              <a:gd name="T62" fmla="*/ 2147483647 w 885"/>
              <a:gd name="T63" fmla="*/ 2147483647 h 1637"/>
              <a:gd name="T64" fmla="*/ 2147483647 w 885"/>
              <a:gd name="T65" fmla="*/ 2147483647 h 1637"/>
              <a:gd name="T66" fmla="*/ 2147483647 w 885"/>
              <a:gd name="T67" fmla="*/ 2147483647 h 1637"/>
              <a:gd name="T68" fmla="*/ 2147483647 w 885"/>
              <a:gd name="T69" fmla="*/ 2147483647 h 1637"/>
              <a:gd name="T70" fmla="*/ 2147483647 w 885"/>
              <a:gd name="T71" fmla="*/ 2147483647 h 1637"/>
              <a:gd name="T72" fmla="*/ 2147483647 w 885"/>
              <a:gd name="T73" fmla="*/ 2147483647 h 1637"/>
              <a:gd name="T74" fmla="*/ 2147483647 w 885"/>
              <a:gd name="T75" fmla="*/ 2147483647 h 1637"/>
              <a:gd name="T76" fmla="*/ 2147483647 w 885"/>
              <a:gd name="T77" fmla="*/ 2147483647 h 1637"/>
              <a:gd name="T78" fmla="*/ 2147483647 w 885"/>
              <a:gd name="T79" fmla="*/ 2147483647 h 1637"/>
              <a:gd name="T80" fmla="*/ 2147483647 w 885"/>
              <a:gd name="T81" fmla="*/ 2147483647 h 1637"/>
              <a:gd name="T82" fmla="*/ 2147483647 w 885"/>
              <a:gd name="T83" fmla="*/ 2147483647 h 1637"/>
              <a:gd name="T84" fmla="*/ 2147483647 w 885"/>
              <a:gd name="T85" fmla="*/ 2147483647 h 1637"/>
              <a:gd name="T86" fmla="*/ 2147483647 w 885"/>
              <a:gd name="T87" fmla="*/ 2147483647 h 1637"/>
              <a:gd name="T88" fmla="*/ 2147483647 w 885"/>
              <a:gd name="T89" fmla="*/ 2147483647 h 1637"/>
              <a:gd name="T90" fmla="*/ 2147483647 w 885"/>
              <a:gd name="T91" fmla="*/ 2147483647 h 16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85" h="1637">
                <a:moveTo>
                  <a:pt x="885" y="0"/>
                </a:moveTo>
                <a:lnTo>
                  <a:pt x="866" y="3"/>
                </a:lnTo>
                <a:lnTo>
                  <a:pt x="847" y="6"/>
                </a:lnTo>
                <a:lnTo>
                  <a:pt x="821" y="12"/>
                </a:lnTo>
                <a:lnTo>
                  <a:pt x="802" y="16"/>
                </a:lnTo>
                <a:lnTo>
                  <a:pt x="782" y="22"/>
                </a:lnTo>
                <a:lnTo>
                  <a:pt x="763" y="28"/>
                </a:lnTo>
                <a:lnTo>
                  <a:pt x="743" y="33"/>
                </a:lnTo>
                <a:lnTo>
                  <a:pt x="724" y="39"/>
                </a:lnTo>
                <a:lnTo>
                  <a:pt x="704" y="47"/>
                </a:lnTo>
                <a:lnTo>
                  <a:pt x="680" y="56"/>
                </a:lnTo>
                <a:lnTo>
                  <a:pt x="660" y="65"/>
                </a:lnTo>
                <a:lnTo>
                  <a:pt x="639" y="74"/>
                </a:lnTo>
                <a:lnTo>
                  <a:pt x="617" y="84"/>
                </a:lnTo>
                <a:lnTo>
                  <a:pt x="595" y="95"/>
                </a:lnTo>
                <a:lnTo>
                  <a:pt x="575" y="105"/>
                </a:lnTo>
                <a:lnTo>
                  <a:pt x="556" y="117"/>
                </a:lnTo>
                <a:lnTo>
                  <a:pt x="539" y="127"/>
                </a:lnTo>
                <a:lnTo>
                  <a:pt x="522" y="139"/>
                </a:lnTo>
                <a:lnTo>
                  <a:pt x="503" y="150"/>
                </a:lnTo>
                <a:lnTo>
                  <a:pt x="482" y="164"/>
                </a:lnTo>
                <a:lnTo>
                  <a:pt x="463" y="179"/>
                </a:lnTo>
                <a:lnTo>
                  <a:pt x="445" y="193"/>
                </a:lnTo>
                <a:lnTo>
                  <a:pt x="428" y="205"/>
                </a:lnTo>
                <a:lnTo>
                  <a:pt x="400" y="228"/>
                </a:lnTo>
                <a:lnTo>
                  <a:pt x="372" y="255"/>
                </a:lnTo>
                <a:lnTo>
                  <a:pt x="350" y="275"/>
                </a:lnTo>
                <a:lnTo>
                  <a:pt x="324" y="304"/>
                </a:lnTo>
                <a:lnTo>
                  <a:pt x="306" y="325"/>
                </a:lnTo>
                <a:lnTo>
                  <a:pt x="286" y="349"/>
                </a:lnTo>
                <a:lnTo>
                  <a:pt x="264" y="376"/>
                </a:lnTo>
                <a:lnTo>
                  <a:pt x="246" y="401"/>
                </a:lnTo>
                <a:lnTo>
                  <a:pt x="228" y="430"/>
                </a:lnTo>
                <a:lnTo>
                  <a:pt x="210" y="458"/>
                </a:lnTo>
                <a:lnTo>
                  <a:pt x="192" y="488"/>
                </a:lnTo>
                <a:lnTo>
                  <a:pt x="177" y="514"/>
                </a:lnTo>
                <a:lnTo>
                  <a:pt x="163" y="546"/>
                </a:lnTo>
                <a:lnTo>
                  <a:pt x="149" y="577"/>
                </a:lnTo>
                <a:lnTo>
                  <a:pt x="137" y="609"/>
                </a:lnTo>
                <a:lnTo>
                  <a:pt x="125" y="644"/>
                </a:lnTo>
                <a:lnTo>
                  <a:pt x="110" y="687"/>
                </a:lnTo>
                <a:lnTo>
                  <a:pt x="100" y="727"/>
                </a:lnTo>
                <a:lnTo>
                  <a:pt x="90" y="768"/>
                </a:lnTo>
                <a:lnTo>
                  <a:pt x="85" y="808"/>
                </a:lnTo>
                <a:lnTo>
                  <a:pt x="78" y="855"/>
                </a:lnTo>
                <a:lnTo>
                  <a:pt x="73" y="913"/>
                </a:lnTo>
                <a:lnTo>
                  <a:pt x="72" y="959"/>
                </a:lnTo>
                <a:lnTo>
                  <a:pt x="73" y="1004"/>
                </a:lnTo>
                <a:lnTo>
                  <a:pt x="77" y="1047"/>
                </a:lnTo>
                <a:lnTo>
                  <a:pt x="82" y="1087"/>
                </a:lnTo>
                <a:lnTo>
                  <a:pt x="87" y="1129"/>
                </a:lnTo>
                <a:lnTo>
                  <a:pt x="96" y="1172"/>
                </a:lnTo>
                <a:lnTo>
                  <a:pt x="108" y="1218"/>
                </a:lnTo>
                <a:lnTo>
                  <a:pt x="123" y="1265"/>
                </a:lnTo>
                <a:lnTo>
                  <a:pt x="138" y="1309"/>
                </a:lnTo>
                <a:lnTo>
                  <a:pt x="155" y="1352"/>
                </a:lnTo>
                <a:lnTo>
                  <a:pt x="175" y="1394"/>
                </a:lnTo>
                <a:lnTo>
                  <a:pt x="199" y="1434"/>
                </a:lnTo>
                <a:lnTo>
                  <a:pt x="0" y="1547"/>
                </a:lnTo>
                <a:lnTo>
                  <a:pt x="607" y="1637"/>
                </a:lnTo>
                <a:lnTo>
                  <a:pt x="830" y="1079"/>
                </a:lnTo>
                <a:lnTo>
                  <a:pt x="597" y="1204"/>
                </a:lnTo>
                <a:lnTo>
                  <a:pt x="574" y="1168"/>
                </a:lnTo>
                <a:lnTo>
                  <a:pt x="560" y="1136"/>
                </a:lnTo>
                <a:lnTo>
                  <a:pt x="547" y="1103"/>
                </a:lnTo>
                <a:lnTo>
                  <a:pt x="538" y="1070"/>
                </a:lnTo>
                <a:lnTo>
                  <a:pt x="532" y="1038"/>
                </a:lnTo>
                <a:lnTo>
                  <a:pt x="530" y="1007"/>
                </a:lnTo>
                <a:lnTo>
                  <a:pt x="527" y="976"/>
                </a:lnTo>
                <a:lnTo>
                  <a:pt x="527" y="945"/>
                </a:lnTo>
                <a:lnTo>
                  <a:pt x="529" y="908"/>
                </a:lnTo>
                <a:lnTo>
                  <a:pt x="533" y="872"/>
                </a:lnTo>
                <a:lnTo>
                  <a:pt x="541" y="832"/>
                </a:lnTo>
                <a:lnTo>
                  <a:pt x="550" y="800"/>
                </a:lnTo>
                <a:lnTo>
                  <a:pt x="564" y="764"/>
                </a:lnTo>
                <a:lnTo>
                  <a:pt x="576" y="733"/>
                </a:lnTo>
                <a:lnTo>
                  <a:pt x="593" y="703"/>
                </a:lnTo>
                <a:lnTo>
                  <a:pt x="607" y="680"/>
                </a:lnTo>
                <a:lnTo>
                  <a:pt x="621" y="661"/>
                </a:lnTo>
                <a:lnTo>
                  <a:pt x="635" y="642"/>
                </a:lnTo>
                <a:lnTo>
                  <a:pt x="651" y="623"/>
                </a:lnTo>
                <a:lnTo>
                  <a:pt x="668" y="603"/>
                </a:lnTo>
                <a:lnTo>
                  <a:pt x="683" y="589"/>
                </a:lnTo>
                <a:lnTo>
                  <a:pt x="700" y="571"/>
                </a:lnTo>
                <a:lnTo>
                  <a:pt x="717" y="557"/>
                </a:lnTo>
                <a:lnTo>
                  <a:pt x="737" y="542"/>
                </a:lnTo>
                <a:lnTo>
                  <a:pt x="761" y="526"/>
                </a:lnTo>
                <a:lnTo>
                  <a:pt x="781" y="513"/>
                </a:lnTo>
                <a:lnTo>
                  <a:pt x="798" y="503"/>
                </a:lnTo>
                <a:lnTo>
                  <a:pt x="823" y="489"/>
                </a:lnTo>
                <a:lnTo>
                  <a:pt x="847" y="479"/>
                </a:lnTo>
                <a:lnTo>
                  <a:pt x="885" y="468"/>
                </a:lnTo>
                <a:lnTo>
                  <a:pt x="885" y="0"/>
                </a:ln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90C890"/>
              </a:gs>
            </a:gsLst>
            <a:path path="rect">
              <a:fillToRect r="100000" b="100000"/>
            </a:path>
          </a:gradFill>
          <a:ln w="19050" cmpd="sng">
            <a:solidFill>
              <a:srgbClr val="663300"/>
            </a:solidFill>
            <a:round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2314575" y="5257800"/>
            <a:ext cx="4103688" cy="1101725"/>
          </a:xfrm>
          <a:prstGeom prst="wedgeRectCallout">
            <a:avLst>
              <a:gd name="adj1" fmla="val -36653"/>
              <a:gd name="adj2" fmla="val -61458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CC00CC"/>
                </a:solidFill>
                <a:latin typeface="Franklin Gothic Demi" pitchFamily="34" charset="0"/>
              </a:rPr>
              <a:t>действия </a:t>
            </a:r>
          </a:p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CC00CC"/>
                </a:solidFill>
                <a:latin typeface="Franklin Gothic Demi" pitchFamily="34" charset="0"/>
              </a:rPr>
              <a:t>нравственно-этического </a:t>
            </a:r>
          </a:p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CC00CC"/>
                </a:solidFill>
                <a:latin typeface="Franklin Gothic Demi" pitchFamily="34" charset="0"/>
              </a:rPr>
              <a:t>оценивания</a:t>
            </a:r>
          </a:p>
          <a:p>
            <a:pPr algn="ctr">
              <a:buFont typeface="Arial" charset="0"/>
              <a:buNone/>
            </a:pPr>
            <a:endParaRPr lang="ru-RU" altLang="ru-RU" sz="2000" b="1">
              <a:latin typeface="Times New Roman" pitchFamily="18" charset="0"/>
            </a:endParaRPr>
          </a:p>
        </p:txBody>
      </p:sp>
      <p:sp>
        <p:nvSpPr>
          <p:cNvPr id="150533" name="Freeform 5"/>
          <p:cNvSpPr>
            <a:spLocks/>
          </p:cNvSpPr>
          <p:nvPr/>
        </p:nvSpPr>
        <p:spPr bwMode="auto">
          <a:xfrm rot="19230985" flipV="1">
            <a:off x="6178550" y="2932113"/>
            <a:ext cx="2311400" cy="2732087"/>
          </a:xfrm>
          <a:custGeom>
            <a:avLst/>
            <a:gdLst>
              <a:gd name="T0" fmla="*/ 2147483647 w 1315"/>
              <a:gd name="T1" fmla="*/ 2147483647 h 1653"/>
              <a:gd name="T2" fmla="*/ 2147483647 w 1315"/>
              <a:gd name="T3" fmla="*/ 2147483647 h 1653"/>
              <a:gd name="T4" fmla="*/ 2147483647 w 1315"/>
              <a:gd name="T5" fmla="*/ 2147483647 h 1653"/>
              <a:gd name="T6" fmla="*/ 2147483647 w 1315"/>
              <a:gd name="T7" fmla="*/ 2147483647 h 1653"/>
              <a:gd name="T8" fmla="*/ 2147483647 w 1315"/>
              <a:gd name="T9" fmla="*/ 2147483647 h 1653"/>
              <a:gd name="T10" fmla="*/ 2147483647 w 1315"/>
              <a:gd name="T11" fmla="*/ 2147483647 h 1653"/>
              <a:gd name="T12" fmla="*/ 2147483647 w 1315"/>
              <a:gd name="T13" fmla="*/ 2147483647 h 1653"/>
              <a:gd name="T14" fmla="*/ 2147483647 w 1315"/>
              <a:gd name="T15" fmla="*/ 2147483647 h 1653"/>
              <a:gd name="T16" fmla="*/ 2147483647 w 1315"/>
              <a:gd name="T17" fmla="*/ 2147483647 h 1653"/>
              <a:gd name="T18" fmla="*/ 2147483647 w 1315"/>
              <a:gd name="T19" fmla="*/ 2147483647 h 1653"/>
              <a:gd name="T20" fmla="*/ 2147483647 w 1315"/>
              <a:gd name="T21" fmla="*/ 2147483647 h 1653"/>
              <a:gd name="T22" fmla="*/ 2147483647 w 1315"/>
              <a:gd name="T23" fmla="*/ 2147483647 h 1653"/>
              <a:gd name="T24" fmla="*/ 2147483647 w 1315"/>
              <a:gd name="T25" fmla="*/ 2147483647 h 1653"/>
              <a:gd name="T26" fmla="*/ 2147483647 w 1315"/>
              <a:gd name="T27" fmla="*/ 2147483647 h 1653"/>
              <a:gd name="T28" fmla="*/ 2147483647 w 1315"/>
              <a:gd name="T29" fmla="*/ 2147483647 h 1653"/>
              <a:gd name="T30" fmla="*/ 2147483647 w 1315"/>
              <a:gd name="T31" fmla="*/ 2147483647 h 1653"/>
              <a:gd name="T32" fmla="*/ 2147483647 w 1315"/>
              <a:gd name="T33" fmla="*/ 2147483647 h 1653"/>
              <a:gd name="T34" fmla="*/ 2147483647 w 1315"/>
              <a:gd name="T35" fmla="*/ 2147483647 h 1653"/>
              <a:gd name="T36" fmla="*/ 2147483647 w 1315"/>
              <a:gd name="T37" fmla="*/ 2147483647 h 1653"/>
              <a:gd name="T38" fmla="*/ 2147483647 w 1315"/>
              <a:gd name="T39" fmla="*/ 2147483647 h 1653"/>
              <a:gd name="T40" fmla="*/ 2147483647 w 1315"/>
              <a:gd name="T41" fmla="*/ 2147483647 h 1653"/>
              <a:gd name="T42" fmla="*/ 2147483647 w 1315"/>
              <a:gd name="T43" fmla="*/ 2147483647 h 1653"/>
              <a:gd name="T44" fmla="*/ 2147483647 w 1315"/>
              <a:gd name="T45" fmla="*/ 2147483647 h 1653"/>
              <a:gd name="T46" fmla="*/ 2147483647 w 1315"/>
              <a:gd name="T47" fmla="*/ 2147483647 h 1653"/>
              <a:gd name="T48" fmla="*/ 2147483647 w 1315"/>
              <a:gd name="T49" fmla="*/ 2147483647 h 1653"/>
              <a:gd name="T50" fmla="*/ 2147483647 w 1315"/>
              <a:gd name="T51" fmla="*/ 2147483647 h 1653"/>
              <a:gd name="T52" fmla="*/ 2147483647 w 1315"/>
              <a:gd name="T53" fmla="*/ 2147483647 h 1653"/>
              <a:gd name="T54" fmla="*/ 2147483647 w 1315"/>
              <a:gd name="T55" fmla="*/ 2147483647 h 1653"/>
              <a:gd name="T56" fmla="*/ 2147483647 w 1315"/>
              <a:gd name="T57" fmla="*/ 2147483647 h 1653"/>
              <a:gd name="T58" fmla="*/ 2147483647 w 1315"/>
              <a:gd name="T59" fmla="*/ 2147483647 h 1653"/>
              <a:gd name="T60" fmla="*/ 2147483647 w 1315"/>
              <a:gd name="T61" fmla="*/ 2147483647 h 1653"/>
              <a:gd name="T62" fmla="*/ 2147483647 w 1315"/>
              <a:gd name="T63" fmla="*/ 2147483647 h 1653"/>
              <a:gd name="T64" fmla="*/ 2147483647 w 1315"/>
              <a:gd name="T65" fmla="*/ 2147483647 h 1653"/>
              <a:gd name="T66" fmla="*/ 2147483647 w 1315"/>
              <a:gd name="T67" fmla="*/ 2147483647 h 1653"/>
              <a:gd name="T68" fmla="*/ 2147483647 w 1315"/>
              <a:gd name="T69" fmla="*/ 2147483647 h 1653"/>
              <a:gd name="T70" fmla="*/ 2147483647 w 1315"/>
              <a:gd name="T71" fmla="*/ 2147483647 h 1653"/>
              <a:gd name="T72" fmla="*/ 2147483647 w 1315"/>
              <a:gd name="T73" fmla="*/ 2147483647 h 1653"/>
              <a:gd name="T74" fmla="*/ 2147483647 w 1315"/>
              <a:gd name="T75" fmla="*/ 2147483647 h 1653"/>
              <a:gd name="T76" fmla="*/ 2147483647 w 1315"/>
              <a:gd name="T77" fmla="*/ 2147483647 h 1653"/>
              <a:gd name="T78" fmla="*/ 2147483647 w 1315"/>
              <a:gd name="T79" fmla="*/ 2147483647 h 1653"/>
              <a:gd name="T80" fmla="*/ 2147483647 w 1315"/>
              <a:gd name="T81" fmla="*/ 2147483647 h 1653"/>
              <a:gd name="T82" fmla="*/ 2147483647 w 1315"/>
              <a:gd name="T83" fmla="*/ 2147483647 h 1653"/>
              <a:gd name="T84" fmla="*/ 2147483647 w 1315"/>
              <a:gd name="T85" fmla="*/ 2147483647 h 1653"/>
              <a:gd name="T86" fmla="*/ 2147483647 w 1315"/>
              <a:gd name="T87" fmla="*/ 2147483647 h 1653"/>
              <a:gd name="T88" fmla="*/ 2147483647 w 1315"/>
              <a:gd name="T89" fmla="*/ 2147483647 h 1653"/>
              <a:gd name="T90" fmla="*/ 2147483647 w 1315"/>
              <a:gd name="T91" fmla="*/ 2147483647 h 1653"/>
              <a:gd name="T92" fmla="*/ 2147483647 w 1315"/>
              <a:gd name="T93" fmla="*/ 2147483647 h 1653"/>
              <a:gd name="T94" fmla="*/ 2147483647 w 1315"/>
              <a:gd name="T95" fmla="*/ 2147483647 h 1653"/>
              <a:gd name="T96" fmla="*/ 2147483647 w 1315"/>
              <a:gd name="T97" fmla="*/ 0 h 1653"/>
              <a:gd name="T98" fmla="*/ 2147483647 w 1315"/>
              <a:gd name="T99" fmla="*/ 2147483647 h 1653"/>
              <a:gd name="T100" fmla="*/ 2147483647 w 1315"/>
              <a:gd name="T101" fmla="*/ 2147483647 h 1653"/>
              <a:gd name="T102" fmla="*/ 2147483647 w 1315"/>
              <a:gd name="T103" fmla="*/ 2147483647 h 16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15" h="1653">
                <a:moveTo>
                  <a:pt x="501" y="217"/>
                </a:moveTo>
                <a:lnTo>
                  <a:pt x="519" y="220"/>
                </a:lnTo>
                <a:lnTo>
                  <a:pt x="543" y="224"/>
                </a:lnTo>
                <a:lnTo>
                  <a:pt x="567" y="230"/>
                </a:lnTo>
                <a:lnTo>
                  <a:pt x="584" y="234"/>
                </a:lnTo>
                <a:lnTo>
                  <a:pt x="604" y="239"/>
                </a:lnTo>
                <a:lnTo>
                  <a:pt x="623" y="245"/>
                </a:lnTo>
                <a:lnTo>
                  <a:pt x="643" y="251"/>
                </a:lnTo>
                <a:lnTo>
                  <a:pt x="661" y="256"/>
                </a:lnTo>
                <a:lnTo>
                  <a:pt x="682" y="264"/>
                </a:lnTo>
                <a:lnTo>
                  <a:pt x="706" y="274"/>
                </a:lnTo>
                <a:lnTo>
                  <a:pt x="727" y="282"/>
                </a:lnTo>
                <a:lnTo>
                  <a:pt x="747" y="291"/>
                </a:lnTo>
                <a:lnTo>
                  <a:pt x="770" y="301"/>
                </a:lnTo>
                <a:lnTo>
                  <a:pt x="792" y="312"/>
                </a:lnTo>
                <a:lnTo>
                  <a:pt x="812" y="322"/>
                </a:lnTo>
                <a:lnTo>
                  <a:pt x="831" y="334"/>
                </a:lnTo>
                <a:lnTo>
                  <a:pt x="848" y="344"/>
                </a:lnTo>
                <a:lnTo>
                  <a:pt x="865" y="356"/>
                </a:lnTo>
                <a:lnTo>
                  <a:pt x="884" y="367"/>
                </a:lnTo>
                <a:lnTo>
                  <a:pt x="905" y="382"/>
                </a:lnTo>
                <a:lnTo>
                  <a:pt x="924" y="396"/>
                </a:lnTo>
                <a:lnTo>
                  <a:pt x="942" y="410"/>
                </a:lnTo>
                <a:lnTo>
                  <a:pt x="959" y="422"/>
                </a:lnTo>
                <a:lnTo>
                  <a:pt x="986" y="445"/>
                </a:lnTo>
                <a:lnTo>
                  <a:pt x="1014" y="471"/>
                </a:lnTo>
                <a:lnTo>
                  <a:pt x="1036" y="491"/>
                </a:lnTo>
                <a:lnTo>
                  <a:pt x="1062" y="520"/>
                </a:lnTo>
                <a:lnTo>
                  <a:pt x="1080" y="541"/>
                </a:lnTo>
                <a:lnTo>
                  <a:pt x="1100" y="565"/>
                </a:lnTo>
                <a:lnTo>
                  <a:pt x="1122" y="592"/>
                </a:lnTo>
                <a:lnTo>
                  <a:pt x="1140" y="618"/>
                </a:lnTo>
                <a:lnTo>
                  <a:pt x="1158" y="647"/>
                </a:lnTo>
                <a:lnTo>
                  <a:pt x="1177" y="675"/>
                </a:lnTo>
                <a:lnTo>
                  <a:pt x="1193" y="705"/>
                </a:lnTo>
                <a:lnTo>
                  <a:pt x="1209" y="731"/>
                </a:lnTo>
                <a:lnTo>
                  <a:pt x="1224" y="763"/>
                </a:lnTo>
                <a:lnTo>
                  <a:pt x="1238" y="794"/>
                </a:lnTo>
                <a:lnTo>
                  <a:pt x="1250" y="826"/>
                </a:lnTo>
                <a:lnTo>
                  <a:pt x="1262" y="861"/>
                </a:lnTo>
                <a:lnTo>
                  <a:pt x="1277" y="904"/>
                </a:lnTo>
                <a:lnTo>
                  <a:pt x="1287" y="944"/>
                </a:lnTo>
                <a:lnTo>
                  <a:pt x="1297" y="985"/>
                </a:lnTo>
                <a:lnTo>
                  <a:pt x="1302" y="1025"/>
                </a:lnTo>
                <a:lnTo>
                  <a:pt x="1309" y="1072"/>
                </a:lnTo>
                <a:lnTo>
                  <a:pt x="1314" y="1131"/>
                </a:lnTo>
                <a:lnTo>
                  <a:pt x="1315" y="1176"/>
                </a:lnTo>
                <a:lnTo>
                  <a:pt x="1314" y="1221"/>
                </a:lnTo>
                <a:lnTo>
                  <a:pt x="1310" y="1263"/>
                </a:lnTo>
                <a:lnTo>
                  <a:pt x="1305" y="1303"/>
                </a:lnTo>
                <a:lnTo>
                  <a:pt x="1300" y="1345"/>
                </a:lnTo>
                <a:lnTo>
                  <a:pt x="1291" y="1388"/>
                </a:lnTo>
                <a:lnTo>
                  <a:pt x="1279" y="1434"/>
                </a:lnTo>
                <a:lnTo>
                  <a:pt x="1264" y="1482"/>
                </a:lnTo>
                <a:lnTo>
                  <a:pt x="1249" y="1526"/>
                </a:lnTo>
                <a:lnTo>
                  <a:pt x="1232" y="1569"/>
                </a:lnTo>
                <a:lnTo>
                  <a:pt x="1207" y="1611"/>
                </a:lnTo>
                <a:lnTo>
                  <a:pt x="1182" y="1653"/>
                </a:lnTo>
                <a:lnTo>
                  <a:pt x="795" y="1429"/>
                </a:lnTo>
                <a:lnTo>
                  <a:pt x="816" y="1387"/>
                </a:lnTo>
                <a:lnTo>
                  <a:pt x="830" y="1355"/>
                </a:lnTo>
                <a:lnTo>
                  <a:pt x="840" y="1320"/>
                </a:lnTo>
                <a:lnTo>
                  <a:pt x="849" y="1286"/>
                </a:lnTo>
                <a:lnTo>
                  <a:pt x="855" y="1255"/>
                </a:lnTo>
                <a:lnTo>
                  <a:pt x="857" y="1224"/>
                </a:lnTo>
                <a:lnTo>
                  <a:pt x="860" y="1194"/>
                </a:lnTo>
                <a:lnTo>
                  <a:pt x="860" y="1162"/>
                </a:lnTo>
                <a:lnTo>
                  <a:pt x="858" y="1125"/>
                </a:lnTo>
                <a:lnTo>
                  <a:pt x="853" y="1089"/>
                </a:lnTo>
                <a:lnTo>
                  <a:pt x="846" y="1049"/>
                </a:lnTo>
                <a:lnTo>
                  <a:pt x="837" y="1017"/>
                </a:lnTo>
                <a:lnTo>
                  <a:pt x="823" y="981"/>
                </a:lnTo>
                <a:lnTo>
                  <a:pt x="810" y="950"/>
                </a:lnTo>
                <a:lnTo>
                  <a:pt x="794" y="920"/>
                </a:lnTo>
                <a:lnTo>
                  <a:pt x="780" y="897"/>
                </a:lnTo>
                <a:lnTo>
                  <a:pt x="766" y="878"/>
                </a:lnTo>
                <a:lnTo>
                  <a:pt x="752" y="859"/>
                </a:lnTo>
                <a:lnTo>
                  <a:pt x="736" y="840"/>
                </a:lnTo>
                <a:lnTo>
                  <a:pt x="718" y="820"/>
                </a:lnTo>
                <a:lnTo>
                  <a:pt x="703" y="806"/>
                </a:lnTo>
                <a:lnTo>
                  <a:pt x="686" y="789"/>
                </a:lnTo>
                <a:lnTo>
                  <a:pt x="669" y="774"/>
                </a:lnTo>
                <a:lnTo>
                  <a:pt x="649" y="759"/>
                </a:lnTo>
                <a:lnTo>
                  <a:pt x="625" y="744"/>
                </a:lnTo>
                <a:lnTo>
                  <a:pt x="605" y="730"/>
                </a:lnTo>
                <a:lnTo>
                  <a:pt x="588" y="721"/>
                </a:lnTo>
                <a:lnTo>
                  <a:pt x="563" y="706"/>
                </a:lnTo>
                <a:lnTo>
                  <a:pt x="541" y="698"/>
                </a:lnTo>
                <a:lnTo>
                  <a:pt x="522" y="691"/>
                </a:lnTo>
                <a:lnTo>
                  <a:pt x="502" y="684"/>
                </a:lnTo>
                <a:lnTo>
                  <a:pt x="472" y="677"/>
                </a:lnTo>
                <a:lnTo>
                  <a:pt x="444" y="672"/>
                </a:lnTo>
                <a:lnTo>
                  <a:pt x="415" y="669"/>
                </a:lnTo>
                <a:lnTo>
                  <a:pt x="386" y="667"/>
                </a:lnTo>
                <a:lnTo>
                  <a:pt x="370" y="666"/>
                </a:lnTo>
                <a:lnTo>
                  <a:pt x="370" y="907"/>
                </a:lnTo>
                <a:lnTo>
                  <a:pt x="0" y="460"/>
                </a:lnTo>
                <a:lnTo>
                  <a:pt x="369" y="0"/>
                </a:lnTo>
                <a:lnTo>
                  <a:pt x="369" y="207"/>
                </a:lnTo>
                <a:lnTo>
                  <a:pt x="389" y="208"/>
                </a:lnTo>
                <a:lnTo>
                  <a:pt x="418" y="209"/>
                </a:lnTo>
                <a:lnTo>
                  <a:pt x="448" y="211"/>
                </a:lnTo>
                <a:lnTo>
                  <a:pt x="477" y="214"/>
                </a:lnTo>
                <a:lnTo>
                  <a:pt x="501" y="217"/>
                </a:lnTo>
                <a:close/>
              </a:path>
            </a:pathLst>
          </a:custGeom>
          <a:solidFill>
            <a:srgbClr val="009900"/>
          </a:solidFill>
          <a:ln w="19050" cmpd="sng">
            <a:solidFill>
              <a:srgbClr val="663300"/>
            </a:solidFill>
            <a:round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flipV="1">
            <a:off x="762000" y="115888"/>
            <a:ext cx="7620000" cy="112712"/>
          </a:xfrm>
          <a:prstGeom prst="cube">
            <a:avLst>
              <a:gd name="adj" fmla="val 10458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 rot="10800000" wrap="none" anchor="ctr"/>
          <a:lstStyle/>
          <a:p>
            <a:pPr algn="ctr">
              <a:buFont typeface="Arial" charset="0"/>
              <a:buNone/>
              <a:defRPr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150535" name="AutoShape 7"/>
          <p:cNvSpPr>
            <a:spLocks noChangeArrowheads="1"/>
          </p:cNvSpPr>
          <p:nvPr/>
        </p:nvSpPr>
        <p:spPr bwMode="auto">
          <a:xfrm>
            <a:off x="2819400" y="1600200"/>
            <a:ext cx="3505200" cy="3657600"/>
          </a:xfrm>
          <a:prstGeom prst="star24">
            <a:avLst>
              <a:gd name="adj" fmla="val 37500"/>
            </a:avLst>
          </a:prstGeom>
          <a:gradFill rotWithShape="0">
            <a:gsLst>
              <a:gs pos="0">
                <a:srgbClr val="95FF95"/>
              </a:gs>
              <a:gs pos="100000">
                <a:srgbClr val="FFE0B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800" b="1">
                <a:solidFill>
                  <a:srgbClr val="C00000"/>
                </a:solidFill>
                <a:latin typeface="Franklin Gothic Demi" pitchFamily="34" charset="0"/>
              </a:rPr>
              <a:t>Личностные УУД</a:t>
            </a:r>
          </a:p>
          <a:p>
            <a:pPr algn="ctr">
              <a:buFont typeface="Arial" charset="0"/>
              <a:buNone/>
              <a:defRPr/>
            </a:pPr>
            <a:endParaRPr lang="ru-RU" altLang="ru-RU" sz="2400" b="1">
              <a:latin typeface="Times New Roman" pitchFamily="18" charset="0"/>
            </a:endParaRPr>
          </a:p>
        </p:txBody>
      </p:sp>
      <p:sp>
        <p:nvSpPr>
          <p:cNvPr id="150536" name="AutoShape 8"/>
          <p:cNvSpPr>
            <a:spLocks noChangeArrowheads="1"/>
          </p:cNvSpPr>
          <p:nvPr/>
        </p:nvSpPr>
        <p:spPr bwMode="auto">
          <a:xfrm>
            <a:off x="6438900" y="1930400"/>
            <a:ext cx="2517775" cy="650875"/>
          </a:xfrm>
          <a:prstGeom prst="wedgeRectCallout">
            <a:avLst>
              <a:gd name="adj1" fmla="val -67593"/>
              <a:gd name="adj2" fmla="val 18634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anchor="ctr">
            <a:spAutoFit/>
            <a:flatTx/>
          </a:bodyPr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CC00CC"/>
                </a:solidFill>
                <a:latin typeface="Franklin Gothic Demi" pitchFamily="34" charset="0"/>
              </a:rPr>
              <a:t>Действия</a:t>
            </a: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CC00CC"/>
                </a:solidFill>
                <a:latin typeface="Franklin Gothic Demi" pitchFamily="34" charset="0"/>
              </a:rPr>
              <a:t>самоопределения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 autoUpdateAnimBg="0"/>
      <p:bldP spid="150531" grpId="0" animBg="1"/>
      <p:bldP spid="150532" grpId="0" animBg="1" autoUpdateAnimBg="0"/>
      <p:bldP spid="150533" grpId="0" animBg="1"/>
      <p:bldP spid="150535" grpId="0" animBg="1" autoUpdateAnimBg="0"/>
      <p:bldP spid="15053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4"/>
          <p:cNvSpPr>
            <a:spLocks noChangeArrowheads="1"/>
          </p:cNvSpPr>
          <p:nvPr/>
        </p:nvSpPr>
        <p:spPr bwMode="auto">
          <a:xfrm>
            <a:off x="2466975" y="2565400"/>
            <a:ext cx="3498850" cy="15319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sz="2400" b="1">
                <a:solidFill>
                  <a:srgbClr val="0000FF"/>
                </a:solidFill>
                <a:latin typeface="Century Schoolbook" pitchFamily="18" charset="0"/>
              </a:rPr>
              <a:t>Познавательные УУД</a:t>
            </a: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468313" y="404813"/>
            <a:ext cx="3587750" cy="1511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9933FF"/>
                </a:solidFill>
                <a:latin typeface="Century Schoolbook" pitchFamily="18" charset="0"/>
              </a:rPr>
              <a:t>обще-</a:t>
            </a:r>
          </a:p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9933FF"/>
                </a:solidFill>
                <a:latin typeface="Century Schoolbook" pitchFamily="18" charset="0"/>
              </a:rPr>
              <a:t>учебные, включая</a:t>
            </a:r>
          </a:p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9933FF"/>
                </a:solidFill>
                <a:latin typeface="Century Schoolbook" pitchFamily="18" charset="0"/>
              </a:rPr>
              <a:t> специально-предметные</a:t>
            </a:r>
          </a:p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9933FF"/>
                </a:solidFill>
                <a:latin typeface="Century Schoolbook" pitchFamily="18" charset="0"/>
              </a:rPr>
              <a:t> действия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5219700" y="404813"/>
            <a:ext cx="3486150" cy="1511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9933FF"/>
                </a:solidFill>
                <a:latin typeface="Century Schoolbook" pitchFamily="18" charset="0"/>
              </a:rPr>
              <a:t>логические, включая</a:t>
            </a:r>
            <a:endParaRPr lang="en-US" altLang="ru-RU" sz="2000" b="1">
              <a:solidFill>
                <a:srgbClr val="9933FF"/>
              </a:solidFill>
              <a:latin typeface="Century Schoolbook" pitchFamily="18" charset="0"/>
            </a:endParaRPr>
          </a:p>
          <a:p>
            <a:pPr algn="ctr">
              <a:buFont typeface="Arial" charset="0"/>
              <a:buNone/>
            </a:pPr>
            <a:r>
              <a:rPr lang="en-US" altLang="ru-RU" sz="2000" b="1">
                <a:solidFill>
                  <a:srgbClr val="9933FF"/>
                </a:solidFill>
                <a:latin typeface="Century Schoolbook" pitchFamily="18" charset="0"/>
              </a:rPr>
              <a:t> </a:t>
            </a:r>
            <a:r>
              <a:rPr lang="ru-RU" altLang="ru-RU" sz="2000" b="1">
                <a:solidFill>
                  <a:srgbClr val="9933FF"/>
                </a:solidFill>
                <a:latin typeface="Century Schoolbook" pitchFamily="18" charset="0"/>
              </a:rPr>
              <a:t>знаково-символические </a:t>
            </a:r>
          </a:p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9933FF"/>
                </a:solidFill>
                <a:latin typeface="Century Schoolbook" pitchFamily="18" charset="0"/>
              </a:rPr>
              <a:t>действия</a:t>
            </a:r>
            <a:r>
              <a:rPr lang="en-US" altLang="ru-RU" sz="2000" b="1">
                <a:solidFill>
                  <a:srgbClr val="9933FF"/>
                </a:solidFill>
                <a:latin typeface="Century Schoolbook" pitchFamily="18" charset="0"/>
              </a:rPr>
              <a:t> </a:t>
            </a:r>
            <a:endParaRPr lang="ru-RU" altLang="ru-RU" sz="2000" b="1">
              <a:solidFill>
                <a:srgbClr val="9933FF"/>
              </a:solidFill>
              <a:latin typeface="Century Schoolbook" pitchFamily="18" charset="0"/>
            </a:endParaRP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916238" y="5229225"/>
            <a:ext cx="3049587" cy="1079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9933FF"/>
                </a:solidFill>
                <a:latin typeface="Century Schoolbook" pitchFamily="18" charset="0"/>
              </a:rPr>
              <a:t>постановка</a:t>
            </a:r>
          </a:p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9933FF"/>
                </a:solidFill>
                <a:latin typeface="Century Schoolbook" pitchFamily="18" charset="0"/>
              </a:rPr>
              <a:t>и решение</a:t>
            </a:r>
          </a:p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9933FF"/>
                </a:solidFill>
                <a:latin typeface="Century Schoolbook" pitchFamily="18" charset="0"/>
              </a:rPr>
              <a:t> проблем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71550" y="2035175"/>
            <a:ext cx="1944688" cy="1296988"/>
            <a:chOff x="1109" y="1171"/>
            <a:chExt cx="1645" cy="924"/>
          </a:xfrm>
        </p:grpSpPr>
        <p:sp>
          <p:nvSpPr>
            <p:cNvPr id="18450" name="Freeform 10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11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12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13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rot="5400000">
            <a:off x="5886450" y="2055813"/>
            <a:ext cx="2147888" cy="1643062"/>
            <a:chOff x="1109" y="1171"/>
            <a:chExt cx="1645" cy="924"/>
          </a:xfrm>
        </p:grpSpPr>
        <p:sp>
          <p:nvSpPr>
            <p:cNvPr id="18446" name="Freeform 15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16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17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18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-9663311">
            <a:off x="3684588" y="4152900"/>
            <a:ext cx="1727200" cy="935038"/>
            <a:chOff x="1109" y="1171"/>
            <a:chExt cx="1645" cy="924"/>
          </a:xfrm>
        </p:grpSpPr>
        <p:sp>
          <p:nvSpPr>
            <p:cNvPr id="18442" name="Freeform 20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21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Freeform 22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23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4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863" y="4102100"/>
            <a:ext cx="2671762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4213225"/>
            <a:ext cx="24479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"/>
          <p:cNvSpPr>
            <a:spLocks noChangeArrowheads="1" noChangeShapeType="1" noTextEdit="1"/>
          </p:cNvSpPr>
          <p:nvPr/>
        </p:nvSpPr>
        <p:spPr bwMode="auto">
          <a:xfrm>
            <a:off x="900113" y="990600"/>
            <a:ext cx="4464050" cy="2509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>
                <a:rot lat="1500000" lon="0" rev="0"/>
              </a:camera>
              <a:lightRig rig="legacyFlat3" dir="t"/>
            </a:scene3d>
            <a:sp3d extrusionH="121893000" prstMaterial="legacyMatte">
              <a:extrusionClr>
                <a:srgbClr val="A2FF85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Регулятивные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универсальные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учебные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действия</a:t>
            </a:r>
          </a:p>
        </p:txBody>
      </p: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4284663" y="2276475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endParaRPr lang="ru-RU" altLang="ru-RU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5508625" y="692150"/>
            <a:ext cx="2663825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sz="2400" b="1">
                <a:solidFill>
                  <a:srgbClr val="CC00CC"/>
                </a:solidFill>
                <a:latin typeface="Century Schoolbook" pitchFamily="18" charset="0"/>
              </a:rPr>
              <a:t>Целеполагание</a:t>
            </a:r>
          </a:p>
          <a:p>
            <a:pPr algn="ctr">
              <a:buFont typeface="Arial" charset="0"/>
              <a:buNone/>
            </a:pPr>
            <a:endParaRPr lang="ru-RU" altLang="ru-RU" b="1">
              <a:latin typeface="Franklin Gothic Demi" pitchFamily="34" charset="0"/>
            </a:endParaRPr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5435600" y="2565400"/>
            <a:ext cx="2520950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sz="2400" b="1">
                <a:solidFill>
                  <a:srgbClr val="CC00CC"/>
                </a:solidFill>
                <a:latin typeface="Century Schoolbook" pitchFamily="18" charset="0"/>
              </a:rPr>
              <a:t>Планирование</a:t>
            </a:r>
          </a:p>
          <a:p>
            <a:pPr algn="ctr">
              <a:buFont typeface="Arial" charset="0"/>
              <a:buNone/>
            </a:pPr>
            <a:endParaRPr lang="ru-RU" altLang="ru-RU" b="1">
              <a:latin typeface="Franklin Gothic Demi" pitchFamily="34" charset="0"/>
            </a:endParaRPr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5435600" y="4724400"/>
            <a:ext cx="2736850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sz="2400" b="1">
                <a:solidFill>
                  <a:srgbClr val="CC00CC"/>
                </a:solidFill>
                <a:latin typeface="Century Schoolbook" pitchFamily="18" charset="0"/>
              </a:rPr>
              <a:t>Контроль</a:t>
            </a:r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3779838" y="3551238"/>
            <a:ext cx="3060700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endParaRPr lang="ru-RU" altLang="ru-RU" sz="2400" b="1">
              <a:latin typeface="Century Schoolbook" pitchFamily="18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2400" b="1">
                <a:solidFill>
                  <a:srgbClr val="CC00CC"/>
                </a:solidFill>
                <a:latin typeface="Century Schoolbook" pitchFamily="18" charset="0"/>
              </a:rPr>
              <a:t>Прогнозирование</a:t>
            </a:r>
          </a:p>
          <a:p>
            <a:pPr algn="ctr">
              <a:buFont typeface="Arial" charset="0"/>
              <a:buNone/>
            </a:pPr>
            <a:endParaRPr lang="ru-RU" altLang="ru-RU" b="1">
              <a:latin typeface="Franklin Gothic Demi" pitchFamily="34" charset="0"/>
            </a:endParaRPr>
          </a:p>
          <a:p>
            <a:pPr algn="ctr">
              <a:buFont typeface="Arial" charset="0"/>
              <a:buNone/>
            </a:pPr>
            <a:endParaRPr lang="ru-RU" altLang="ru-RU" b="1">
              <a:latin typeface="Franklin Gothic Demi" pitchFamily="34" charset="0"/>
            </a:endParaRPr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2843213" y="5661025"/>
            <a:ext cx="2376487" cy="720725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sz="2400" b="1">
                <a:solidFill>
                  <a:srgbClr val="CC00CC"/>
                </a:solidFill>
                <a:latin typeface="Century Schoolbook" pitchFamily="18" charset="0"/>
              </a:rPr>
              <a:t>Коррекция</a:t>
            </a:r>
          </a:p>
          <a:p>
            <a:pPr algn="ctr">
              <a:buFont typeface="Arial" charset="0"/>
              <a:buNone/>
            </a:pPr>
            <a:endParaRPr lang="ru-RU" altLang="ru-RU" b="1">
              <a:latin typeface="Franklin Gothic Demi" pitchFamily="34" charset="0"/>
            </a:endParaRPr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755650" y="3716338"/>
            <a:ext cx="2663825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sz="2400" b="1">
                <a:solidFill>
                  <a:srgbClr val="CC00CC"/>
                </a:solidFill>
                <a:latin typeface="Century Schoolbook" pitchFamily="18" charset="0"/>
              </a:rPr>
              <a:t>Волевая </a:t>
            </a:r>
          </a:p>
          <a:p>
            <a:pPr algn="ctr">
              <a:buFont typeface="Arial" charset="0"/>
              <a:buNone/>
            </a:pPr>
            <a:r>
              <a:rPr lang="ru-RU" altLang="ru-RU" sz="2400" b="1">
                <a:solidFill>
                  <a:srgbClr val="CC00CC"/>
                </a:solidFill>
                <a:latin typeface="Century Schoolbook" pitchFamily="18" charset="0"/>
              </a:rPr>
              <a:t>саморегуляция</a:t>
            </a:r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179388" y="5661025"/>
            <a:ext cx="2160587" cy="720725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sz="2400" b="1">
                <a:solidFill>
                  <a:srgbClr val="CC00CC"/>
                </a:solidFill>
                <a:latin typeface="Century Schoolbook" pitchFamily="18" charset="0"/>
              </a:rPr>
              <a:t>Оценка</a:t>
            </a:r>
          </a:p>
          <a:p>
            <a:pPr algn="ctr">
              <a:buFont typeface="Arial" charset="0"/>
              <a:buNone/>
            </a:pPr>
            <a:endParaRPr lang="ru-RU" altLang="ru-RU" b="1"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683" grpId="0" animBg="1"/>
      <p:bldP spid="156684" grpId="0" animBg="1"/>
      <p:bldP spid="156685" grpId="0" animBg="1"/>
      <p:bldP spid="156686" grpId="0" animBg="1"/>
      <p:bldP spid="156687" grpId="0" animBg="1"/>
      <p:bldP spid="156688" grpId="0" animBg="1"/>
      <p:bldP spid="1566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8163" y="341313"/>
            <a:ext cx="82296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CC00CC"/>
                </a:solidFill>
              </a:rPr>
              <a:t>Коммуникативные УУД</a:t>
            </a:r>
          </a:p>
        </p:txBody>
      </p:sp>
      <p:pic>
        <p:nvPicPr>
          <p:cNvPr id="2150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2276475"/>
            <a:ext cx="2087563" cy="1800225"/>
          </a:xfrm>
        </p:spPr>
      </p:pic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468313" y="1484313"/>
            <a:ext cx="2663825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Планирование</a:t>
            </a: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учебного</a:t>
            </a: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сотрудничества</a:t>
            </a:r>
          </a:p>
          <a:p>
            <a:pPr algn="ctr">
              <a:buFont typeface="Arial" charset="0"/>
              <a:buNone/>
            </a:pPr>
            <a:endParaRPr lang="ru-RU" altLang="ru-RU" b="1">
              <a:latin typeface="Franklin Gothic Demi" pitchFamily="34" charset="0"/>
            </a:endParaRPr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6372225" y="1484313"/>
            <a:ext cx="2232025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Постановка </a:t>
            </a: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вопросов</a:t>
            </a:r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395288" y="5084763"/>
            <a:ext cx="2520950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endParaRPr lang="ru-RU" altLang="ru-RU" b="1">
              <a:latin typeface="Franklin Gothic Demi" pitchFamily="34" charset="0"/>
            </a:endParaRP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Построение</a:t>
            </a: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речевых</a:t>
            </a: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высказываний</a:t>
            </a:r>
          </a:p>
          <a:p>
            <a:pPr algn="ctr">
              <a:buFont typeface="Arial" charset="0"/>
              <a:buNone/>
            </a:pPr>
            <a:endParaRPr lang="ru-RU" altLang="ru-RU" b="1">
              <a:latin typeface="Franklin Gothic Demi" pitchFamily="34" charset="0"/>
            </a:endParaRPr>
          </a:p>
        </p:txBody>
      </p:sp>
      <p:sp>
        <p:nvSpPr>
          <p:cNvPr id="158727" name="Oval 7"/>
          <p:cNvSpPr>
            <a:spLocks noChangeArrowheads="1"/>
          </p:cNvSpPr>
          <p:nvPr/>
        </p:nvSpPr>
        <p:spPr bwMode="auto">
          <a:xfrm>
            <a:off x="6084888" y="5013325"/>
            <a:ext cx="2735262" cy="1274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Лидерство и</a:t>
            </a: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согласование</a:t>
            </a: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действий с</a:t>
            </a: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FFFF00"/>
                </a:solidFill>
                <a:latin typeface="Franklin Gothic Demi" pitchFamily="34" charset="0"/>
              </a:rPr>
              <a:t>партнером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391114">
            <a:off x="839788" y="2792413"/>
            <a:ext cx="2808287" cy="1223962"/>
            <a:chOff x="1109" y="1171"/>
            <a:chExt cx="1645" cy="924"/>
          </a:xfrm>
        </p:grpSpPr>
        <p:sp>
          <p:nvSpPr>
            <p:cNvPr id="21527" name="Freeform 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Freeform 1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Freeform 1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Freeform 1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4821583">
            <a:off x="5668169" y="2421731"/>
            <a:ext cx="1438275" cy="1903413"/>
            <a:chOff x="1109" y="1171"/>
            <a:chExt cx="1645" cy="924"/>
          </a:xfrm>
        </p:grpSpPr>
        <p:sp>
          <p:nvSpPr>
            <p:cNvPr id="21523" name="Freeform 14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Freeform 15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Freeform 16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Freeform 17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9519034">
            <a:off x="3933825" y="4111625"/>
            <a:ext cx="2349500" cy="1603375"/>
            <a:chOff x="1109" y="1171"/>
            <a:chExt cx="1645" cy="924"/>
          </a:xfrm>
        </p:grpSpPr>
        <p:sp>
          <p:nvSpPr>
            <p:cNvPr id="21519" name="Freeform 1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Freeform 2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Freeform 2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Freeform 2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-6245717">
            <a:off x="2312987" y="3590926"/>
            <a:ext cx="1006475" cy="2120900"/>
            <a:chOff x="1109" y="1171"/>
            <a:chExt cx="1645" cy="924"/>
          </a:xfrm>
        </p:grpSpPr>
        <p:sp>
          <p:nvSpPr>
            <p:cNvPr id="21515" name="Freeform 25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Freeform 26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Freeform 27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Freeform 28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  <p:bldP spid="158725" grpId="0" animBg="1"/>
      <p:bldP spid="158726" grpId="0" animBg="1"/>
      <p:bldP spid="1587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101</Words>
  <Application>Microsoft Office PowerPoint</Application>
  <PresentationFormat>Экран (4:3)</PresentationFormat>
  <Paragraphs>54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Franklin Gothic Demi</vt:lpstr>
      <vt:lpstr>Times New Roman</vt:lpstr>
      <vt:lpstr>Century Schoolbook</vt:lpstr>
      <vt:lpstr>Тема Office</vt:lpstr>
      <vt:lpstr>Слайд 1</vt:lpstr>
      <vt:lpstr>Слайд 2</vt:lpstr>
      <vt:lpstr>Слайд 3</vt:lpstr>
      <vt:lpstr>Слайд 4</vt:lpstr>
      <vt:lpstr>Коммуникативные УУД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Борисовна</dc:creator>
  <cp:lastModifiedBy>Alexei</cp:lastModifiedBy>
  <cp:revision>7</cp:revision>
  <dcterms:created xsi:type="dcterms:W3CDTF">2015-10-08T04:35:42Z</dcterms:created>
  <dcterms:modified xsi:type="dcterms:W3CDTF">2015-10-09T08:40:55Z</dcterms:modified>
</cp:coreProperties>
</file>