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72" r:id="rId4"/>
    <p:sldId id="273" r:id="rId5"/>
    <p:sldId id="262" r:id="rId6"/>
    <p:sldId id="267" r:id="rId7"/>
    <p:sldId id="269" r:id="rId8"/>
    <p:sldId id="266" r:id="rId9"/>
    <p:sldId id="274" r:id="rId10"/>
    <p:sldId id="275" r:id="rId11"/>
    <p:sldId id="277" r:id="rId12"/>
    <p:sldId id="278" r:id="rId13"/>
    <p:sldId id="263" r:id="rId14"/>
    <p:sldId id="264" r:id="rId15"/>
    <p:sldId id="259" r:id="rId16"/>
    <p:sldId id="260" r:id="rId17"/>
    <p:sldId id="261" r:id="rId18"/>
    <p:sldId id="289" r:id="rId19"/>
    <p:sldId id="290" r:id="rId20"/>
    <p:sldId id="291" r:id="rId21"/>
    <p:sldId id="292" r:id="rId22"/>
    <p:sldId id="293" r:id="rId23"/>
    <p:sldId id="296" r:id="rId24"/>
    <p:sldId id="302" r:id="rId25"/>
    <p:sldId id="303" r:id="rId26"/>
    <p:sldId id="304" r:id="rId27"/>
    <p:sldId id="27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E40F8B-EC7B-4E85-9B0E-5BBC0D692239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D57CF4-0ED6-4447-9B68-F5A5E2C8A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7D3A5-DEDE-4C44-B220-5584400533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92DE-732B-455B-BDE9-C75B9E9B976F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0A57-6629-4FE4-B858-E10B0FCD5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39C4-3437-4F9E-B0FC-9B0009E3E001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0110-FD63-48D3-9815-0B1E9C26A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981B-97B6-4706-944C-AE615FCD26A6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4044-7C38-4073-91B0-0A0D6FAD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E1B9-359C-458F-9FD3-710A66651715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FEA8-8CED-434F-80BC-B25EE5F51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F1FF-E7BB-4504-96C6-96657D298CC2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54BC-CCAF-4966-90BC-E41205572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5FFA-A059-4E6C-A30C-2675995EAD27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589A-B0D0-4A9F-9826-5F7F59780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6E6A-3D76-4C34-B861-A7E6A66225B6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113A-C671-482F-A0F9-AC657273D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A70B-C4C0-4075-A627-529B9E57E08B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1A38-5DB1-47F7-9934-9E1BFBC72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52D0-BE4B-4C7C-965D-81703BB1F9F0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1AEA-970C-4825-AB33-F5C29A519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3795-454C-4FEB-9EB4-0356EEFF626F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C542-ADF2-4154-AB32-1CA19A4DE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31B5-DE96-41A2-A78C-C5BE142F731B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064A-6498-4939-B23E-57E31DC65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CFB5D3-BEDA-4844-8191-8AAB3A8D6723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6FFC3-F8ED-4290-AF00-B6A69753B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Doc1.docx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ce\&#1073;&#1091;&#1082;&#1074;&#1072;%20&#1094;\&#1094;&#1074;&#1077;&#1090;&#1080;&#1082;-&#1089;&#1077;&#1084;&#1080;&#1094;&#1074;&#1077;&#1090;&#1080;&#1082;%20&#1092;&#1088;&#1072;&#1075;&#1084;&#1077;&#1085;&#1090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 descr="10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76" y="3501008"/>
            <a:ext cx="3353610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БУКВА </a:t>
            </a:r>
            <a:r>
              <a:rPr lang="ru-RU" sz="6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Ц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64817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C:\Users\Лидия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z="4400" b="1" smtClean="0"/>
          </a:p>
          <a:p>
            <a:pPr eaLnBrk="1" hangingPunct="1">
              <a:buFont typeface="Arial" charset="0"/>
              <a:buNone/>
            </a:pPr>
            <a:r>
              <a:rPr lang="ru-RU" sz="4400" b="1" smtClean="0"/>
              <a:t>     </a:t>
            </a:r>
            <a:r>
              <a:rPr lang="ru-RU" sz="4400" b="1" smtClean="0">
                <a:solidFill>
                  <a:srgbClr val="FF0000"/>
                </a:solidFill>
              </a:rPr>
              <a:t>Десять</a:t>
            </a:r>
            <a:r>
              <a:rPr lang="ru-RU" sz="4400" b="1" smtClean="0"/>
              <a:t> их, но братья эти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/>
              <a:t>     Сосчитают всё на свете.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C:\Users\Лидия\Desktop\zifra_list_color_m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60350"/>
            <a:ext cx="7056438" cy="63373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14313"/>
            <a:ext cx="4041775" cy="571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00188" y="6143625"/>
            <a:ext cx="1524000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5072063" y="285750"/>
            <a:ext cx="34290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Буква "Пэ" пустилась в пляс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И плясала целый час.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Буква "Пэ" домой вернулась,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Раз-два-три! Перевернулась,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Прыг да скок на табурет.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Где она? Была и нет!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Превратилась в букву "Цэ"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С ножкой маленькой в конце. </a:t>
            </a:r>
          </a:p>
        </p:txBody>
      </p:sp>
      <p:pic>
        <p:nvPicPr>
          <p:cNvPr id="26629" name="Рисунок 6" descr="a2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214938" y="3000375"/>
            <a:ext cx="30845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цветик-семицветик фрагмен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5001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" y="285750"/>
            <a:ext cx="102870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/>
              <a:t>Цц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91371" flipV="1">
            <a:off x="6372225" y="4437063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58125" y="6357938"/>
            <a:ext cx="69215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0313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-0.6457 C -0.31267 -0.61078 -0.32205 -0.57562 -0.33194 -0.54533 C -0.34184 -0.51526 -0.35347 -0.48936 -0.36215 -0.46323 C -0.37083 -0.43733 -0.3809 -0.40726 -0.38403 -0.39061 C -0.38715 -0.37419 -0.38351 -0.37118 -0.38125 -0.36332 C -0.37899 -0.35453 -0.37639 -0.34528 -0.37031 -0.34089 C -0.36424 -0.33673 -0.35347 -0.33511 -0.34427 -0.33742 C -0.33507 -0.34019 -0.32726 -0.34459 -0.31545 -0.35615 C -0.30365 -0.36772 -0.28611 -0.38784 -0.27309 -0.4068 C -0.26007 -0.42599 -0.24948 -0.44334 -0.23733 -0.47063 C -0.22517 -0.49792 -0.21059 -0.54209 -0.20035 -0.571 C -0.1901 -0.59991 -0.17813 -0.63714 -0.17569 -0.64385 C -0.17326 -0.65056 -0.17934 -0.63159 -0.18542 -0.61101 C -0.19149 -0.59043 -0.20122 -0.55389 -0.21267 -0.51989 C -0.22413 -0.48612 -0.24583 -0.43363 -0.25382 -0.4068 C -0.26181 -0.37997 -0.26007 -0.37003 -0.26076 -0.35916 C -0.26146 -0.34829 -0.2625 -0.34459 -0.25799 -0.34089 C -0.25347 -0.33811 -0.24219 -0.33673 -0.23333 -0.3395 C -0.22448 -0.34228 -0.21302 -0.35037 -0.20451 -0.35754 C -0.19601 -0.36471 -0.18507 -0.38136 -0.18264 -0.38298 C -0.18021 -0.38483 -0.18351 -0.38205 -0.18941 -0.36679 C -0.19531 -0.35106 -0.20955 -0.31429 -0.21823 -0.29024 C -0.22691 -0.26642 -0.23472 -0.23774 -0.24149 -0.2241 C -0.24826 -0.21045 -0.25417 -0.21138 -0.25938 -0.20768 C -0.26458 -0.20398 -0.26979 -0.19843 -0.27309 -0.20236 C -0.27639 -0.20629 -0.28629 -0.21762 -0.27986 -0.2315 C -0.27344 -0.24561 -0.24809 -0.27243 -0.23472 -0.28654 C -0.22135 -0.30042 -0.21354 -0.30273 -0.19913 -0.31568 C -0.18472 -0.32817 -0.16667 -0.34598 -0.14844 -0.36332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11033" flipV="1">
            <a:off x="6372225" y="4581525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812088" y="5732463"/>
            <a:ext cx="792162" cy="75565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8976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76 -0.48844 C -0.38195 -0.49723 -0.37396 -0.50602 -0.36632 -0.51388 C -0.35868 -0.52174 -0.35174 -0.52937 -0.34445 -0.53585 C -0.33716 -0.54233 -0.33073 -0.54903 -0.32257 -0.55227 C -0.31441 -0.55551 -0.30191 -0.55828 -0.29514 -0.55597 C -0.28837 -0.55366 -0.2842 -0.54464 -0.28143 -0.5377 C -0.27865 -0.53076 -0.27622 -0.52776 -0.27865 -0.51388 C -0.28108 -0.5 -0.28768 -0.4822 -0.29653 -0.45375 C -0.30538 -0.4253 -0.31823 -0.38668 -0.33212 -0.34251 C -0.34601 -0.29834 -0.36684 -0.23035 -0.38004 -0.18918 C -0.39323 -0.14801 -0.4066 -0.11911 -0.41163 -0.09598 C -0.41667 -0.07285 -0.41389 -0.05967 -0.41025 -0.05065 C -0.4066 -0.0414 -0.39792 -0.04094 -0.38976 -0.0414 C -0.3816 -0.04209 -0.37483 -0.04279 -0.36094 -0.05412 C -0.34705 -0.06545 -0.32344 -0.08442 -0.30608 -0.10893 C -0.28872 -0.13344 -0.27327 -0.16975 -0.25677 -0.2019 C -0.24028 -0.23405 -0.22396 -0.26157 -0.20747 -0.30227 C -0.19097 -0.34297 -0.17292 -0.4031 -0.15816 -0.44635 C -0.14341 -0.4896 -0.12292 -0.54926 -0.11841 -0.56152 C -0.11389 -0.57378 -0.11841 -0.55713 -0.13073 -0.51943 C -0.14306 -0.48173 -0.17361 -0.39177 -0.19236 -0.33534 C -0.21111 -0.27845 -0.23004 -0.21994 -0.24306 -0.17993 C -0.25608 -0.13992 -0.26545 -0.11309 -0.27049 -0.09459 C -0.27552 -0.07586 -0.27275 -0.07424 -0.27327 -0.06684 C -0.27379 -0.05967 -0.27448 -0.05481 -0.27327 -0.05065 C -0.27205 -0.04626 -0.26997 -0.04348 -0.26632 -0.0414 C -0.26268 -0.03955 -0.25799 -0.03724 -0.25139 -0.03955 C -0.24479 -0.04186 -0.23542 -0.04903 -0.22674 -0.05597 C -0.21806 -0.06291 -0.19722 -0.09575 -0.19931 -0.08141 C -0.20139 -0.06707 -0.23056 0.0074 -0.23906 0.02983 C -0.24757 0.0518 -0.24566 0.04602 -0.2507 0.05157 C -0.25573 0.05758 -0.26563 0.06521 -0.2691 0.06452 C -0.27257 0.06336 -0.27205 0.05342 -0.27188 0.04625 C -0.2717 0.03908 -0.27222 0.03029 -0.26771 0.02081 C -0.2632 0.01133 -0.25347 -0.00185 -0.24445 -0.01064 C -0.23542 -0.0192 -0.22535 -0.0229 -0.21302 -0.03215 C -0.2007 -0.04163 -0.18559 -0.05435 -0.17049 -0.06684 " pathEditMode="relative" rAng="0" ptsTypes="aaaaaaaaaaaaaaaaaaaaaaaaaaaaaaaaaaaaa">
                                      <p:cBhvr>
                                        <p:cTn id="10" dur="8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54721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B050"/>
                </a:solidFill>
              </a:rPr>
              <a:t>Найди слова, которые отвечают на вопрос </a:t>
            </a:r>
            <a:br>
              <a:rPr lang="ru-RU" sz="3200" b="1" smtClean="0">
                <a:solidFill>
                  <a:srgbClr val="00B050"/>
                </a:solidFill>
              </a:rPr>
            </a:br>
            <a:r>
              <a:rPr lang="ru-RU" sz="3200" b="1" smtClean="0">
                <a:solidFill>
                  <a:srgbClr val="00B050"/>
                </a:solidFill>
              </a:rPr>
              <a:t/>
            </a:r>
            <a:br>
              <a:rPr lang="ru-RU" sz="3200" b="1" smtClean="0">
                <a:solidFill>
                  <a:srgbClr val="00B05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ЧТО?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smtClean="0"/>
              <a:t>Цирк, цапля, овца, цыплёнок, синица, на цыпочках, цокает, кольцо, циновка, корица, царица, столица, лица, цифры, блюдце, сестрица, кузнецы.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КТО?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Слова из разных сказок с буквой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Жар – птица, Царевна Лебедь, …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Елена       Ерошина        Юлия Ярославовна</a:t>
            </a:r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Юрий       Яковлев         Юлия Яковлевна</a:t>
            </a:r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Юлия        Ёлкина           Екатерина Юрьевна</a:t>
            </a:r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Яна           Юрская           Егор Юльевич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Корней Иванович Чуковский </a:t>
            </a:r>
          </a:p>
        </p:txBody>
      </p:sp>
      <p:pic>
        <p:nvPicPr>
          <p:cNvPr id="33794" name="Picture 2" descr="C:\Users\Лидия\Desktop\author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268413"/>
            <a:ext cx="3960812" cy="50403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«</a:t>
            </a:r>
            <a:r>
              <a:rPr lang="ru-RU" sz="4400" b="1" dirty="0" err="1" smtClean="0">
                <a:solidFill>
                  <a:srgbClr val="FF0000"/>
                </a:solidFill>
              </a:rPr>
              <a:t>М</a:t>
            </a:r>
            <a:r>
              <a:rPr lang="ru-RU" sz="4400" b="1" dirty="0" err="1" smtClean="0">
                <a:solidFill>
                  <a:srgbClr val="00B0F0"/>
                </a:solidFill>
              </a:rPr>
              <a:t>о</a:t>
            </a:r>
            <a:r>
              <a:rPr lang="ru-RU" sz="4400" b="1" dirty="0" err="1" smtClean="0">
                <a:solidFill>
                  <a:srgbClr val="00B050"/>
                </a:solidFill>
              </a:rPr>
              <a:t>й</a:t>
            </a:r>
            <a:r>
              <a:rPr lang="ru-RU" sz="4400" b="1" dirty="0" err="1" smtClean="0">
                <a:solidFill>
                  <a:srgbClr val="FFC000"/>
                </a:solidFill>
              </a:rPr>
              <a:t>д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4400" b="1" dirty="0" err="1" smtClean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ы</a:t>
            </a:r>
            <a:r>
              <a:rPr lang="ru-RU" sz="4400" b="1" dirty="0" err="1" smtClean="0">
                <a:solidFill>
                  <a:srgbClr val="7030A0"/>
                </a:solidFill>
              </a:rPr>
              <a:t>р</a:t>
            </a:r>
            <a:r>
              <a:rPr lang="ru-RU" dirty="0" smtClean="0"/>
              <a:t>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Найди слова, которые отвечают на вопрос </a:t>
            </a:r>
            <a:r>
              <a:rPr lang="ru-RU" b="1" dirty="0" smtClean="0">
                <a:solidFill>
                  <a:srgbClr val="00B0F0"/>
                </a:solidFill>
              </a:rPr>
              <a:t>ЧТО?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Подберите слова, которые отвечают на                                               вопрос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КАКОЙ?   КАКАЯ?    КАКОЕ?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МЫЛО</a:t>
            </a:r>
            <a:r>
              <a:rPr lang="ru-RU" smtClean="0"/>
              <a:t>  (</a:t>
            </a:r>
            <a:r>
              <a:rPr lang="ru-RU" b="1" smtClean="0">
                <a:solidFill>
                  <a:srgbClr val="FF0000"/>
                </a:solidFill>
              </a:rPr>
              <a:t>какое?</a:t>
            </a:r>
            <a:r>
              <a:rPr lang="ru-RU" smtClean="0"/>
              <a:t>)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ПОЛОТЕНЦЕ</a:t>
            </a:r>
            <a:r>
              <a:rPr lang="ru-RU" smtClean="0"/>
              <a:t>  (</a:t>
            </a:r>
            <a:r>
              <a:rPr lang="ru-RU" b="1" smtClean="0">
                <a:solidFill>
                  <a:srgbClr val="FF0000"/>
                </a:solidFill>
              </a:rPr>
              <a:t>какое?</a:t>
            </a:r>
            <a:r>
              <a:rPr lang="ru-RU" smtClean="0"/>
              <a:t>)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ГРЕБЕШОК</a:t>
            </a:r>
            <a:r>
              <a:rPr lang="ru-RU" smtClean="0"/>
              <a:t>  (</a:t>
            </a:r>
            <a:r>
              <a:rPr lang="ru-RU" b="1" smtClean="0">
                <a:solidFill>
                  <a:srgbClr val="FF0000"/>
                </a:solidFill>
              </a:rPr>
              <a:t>какой?</a:t>
            </a:r>
            <a:r>
              <a:rPr lang="ru-RU" smtClean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/>
              <a:t>Тигр прыгнул сквозь огонь,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/>
              <a:t>Медведь на мотоцикле мчится.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/>
              <a:t>Клоун вышел на поклон.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/>
              <a:t>Где чудо то творится?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Встанет на листочек,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Начертит кружочек.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8914" name="Picture 2" descr="C:\Users\Лидия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4221163"/>
            <a:ext cx="2160587" cy="2016125"/>
          </a:xfrm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44839" y="2551837"/>
            <a:ext cx="665432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Жёлтенький комочек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Петуха сыночек.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2" name="Picture 2" descr="C:\Users\Лидия\Desktop\418994_2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484313"/>
            <a:ext cx="5688013" cy="468153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Лидия\Desktop\м-л для през по математ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b="1" smtClean="0"/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Вот какая буква </a:t>
            </a:r>
            <a:r>
              <a:rPr lang="ru-RU" b="1" smtClean="0">
                <a:solidFill>
                  <a:srgbClr val="0070C0"/>
                </a:solidFill>
              </a:rPr>
              <a:t>Ц</a:t>
            </a:r>
            <a:r>
              <a:rPr lang="ru-RU" b="1" smtClean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         С коготочком на конце.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Коготок – царапка,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 Как кошачья лапка.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b="1" smtClean="0"/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Эта буковка – цеплялка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 С хитрой, цепкой лапою.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   - Подходи, кому не жалко,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Мигом оцарапаю.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e3c3e6bb93ad1e39cce11c626871f9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207168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21dd9b60b91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643313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 descr="12_04_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85750"/>
            <a:ext cx="418941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 descr="circle55770big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3786188"/>
            <a:ext cx="17256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 descr="122634_x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786188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627313" y="1700213"/>
            <a:ext cx="540067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7700" b="1">
                <a:solidFill>
                  <a:srgbClr val="000099"/>
                </a:solidFill>
                <a:latin typeface="Calibri" pitchFamily="34" charset="0"/>
              </a:rPr>
              <a:t>ц</a:t>
            </a:r>
            <a:r>
              <a:rPr kumimoji="1" lang="ru-RU" sz="27700" b="1">
                <a:solidFill>
                  <a:srgbClr val="FF33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33CC"/>
                </a:solidFill>
              </a:rPr>
              <a:t>Ц</a:t>
            </a:r>
            <a:r>
              <a:rPr lang="ru-RU" sz="4800" b="1" smtClean="0">
                <a:solidFill>
                  <a:srgbClr val="FF0000"/>
                </a:solidFill>
              </a:rPr>
              <a:t>а</a:t>
            </a:r>
            <a:r>
              <a:rPr lang="ru-RU" sz="4800" b="1" smtClean="0">
                <a:solidFill>
                  <a:schemeClr val="hlink"/>
                </a:solidFill>
              </a:rPr>
              <a:t>пля ходит по болоту,</a:t>
            </a:r>
          </a:p>
        </p:txBody>
      </p:sp>
      <p:pic>
        <p:nvPicPr>
          <p:cNvPr id="18436" name="Picture 4" descr="0005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412875"/>
            <a:ext cx="65532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506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46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  <p:bldLst>
      <p:bldP spid="184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hlink"/>
                </a:solidFill>
              </a:rPr>
              <a:t>Ждут в гнезде её птен</a:t>
            </a:r>
            <a:r>
              <a:rPr lang="ru-RU" sz="4800" b="1" smtClean="0">
                <a:solidFill>
                  <a:srgbClr val="0033CC"/>
                </a:solidFill>
              </a:rPr>
              <a:t>ц</a:t>
            </a:r>
            <a:r>
              <a:rPr lang="ru-RU" sz="4800" b="1" smtClean="0">
                <a:solidFill>
                  <a:srgbClr val="FF0000"/>
                </a:solidFill>
              </a:rPr>
              <a:t>ы</a:t>
            </a:r>
            <a:r>
              <a:rPr lang="ru-RU" sz="4800" b="1" smtClean="0">
                <a:solidFill>
                  <a:schemeClr val="hlink"/>
                </a:solidFill>
              </a:rPr>
              <a:t>;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557338"/>
            <a:ext cx="5976938" cy="35290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7700" smtClean="0">
                <a:solidFill>
                  <a:srgbClr val="000099"/>
                </a:solidFill>
              </a:rPr>
              <a:t>ц</a:t>
            </a:r>
            <a:r>
              <a:rPr lang="ru-RU" sz="27700" smtClean="0">
                <a:solidFill>
                  <a:srgbClr val="FF3300"/>
                </a:solidFill>
              </a:rPr>
              <a:t>ы</a:t>
            </a:r>
          </a:p>
        </p:txBody>
      </p:sp>
      <p:pic>
        <p:nvPicPr>
          <p:cNvPr id="19460" name="Picture 4" descr="birds_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268413"/>
            <a:ext cx="67691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489825" cy="597693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hlink"/>
                </a:solidFill>
              </a:rPr>
              <a:t>Букв немало мы узнали,</a:t>
            </a:r>
            <a:br>
              <a:rPr lang="ru-RU" sz="5400" b="1" smtClean="0">
                <a:solidFill>
                  <a:schemeClr val="hlink"/>
                </a:solidFill>
              </a:rPr>
            </a:br>
            <a:r>
              <a:rPr lang="ru-RU" sz="5400" b="1" smtClean="0">
                <a:solidFill>
                  <a:schemeClr val="hlink"/>
                </a:solidFill>
              </a:rPr>
              <a:t>Добрались до буквы</a:t>
            </a:r>
            <a:r>
              <a:rPr lang="ru-RU" sz="5400" smtClean="0">
                <a:solidFill>
                  <a:schemeClr val="hlink"/>
                </a:solidFill>
              </a:rPr>
              <a:t> </a:t>
            </a:r>
            <a:r>
              <a:rPr lang="ru-RU" sz="5400" b="1" smtClean="0">
                <a:solidFill>
                  <a:srgbClr val="0033CC"/>
                </a:solidFill>
              </a:rPr>
              <a:t>Ц.</a:t>
            </a:r>
            <a:r>
              <a:rPr lang="ru-RU" sz="5400" b="1" smtClean="0">
                <a:solidFill>
                  <a:schemeClr val="hlink"/>
                </a:solidFill>
              </a:rPr>
              <a:t/>
            </a:r>
            <a:br>
              <a:rPr lang="ru-RU" sz="5400" b="1" smtClean="0">
                <a:solidFill>
                  <a:schemeClr val="hlink"/>
                </a:solidFill>
              </a:rPr>
            </a:br>
            <a:r>
              <a:rPr lang="ru-RU" sz="5400" b="1" smtClean="0">
                <a:solidFill>
                  <a:schemeClr val="hlink"/>
                </a:solidFill>
              </a:rPr>
              <a:t>Есть слова, где</a:t>
            </a:r>
            <a:r>
              <a:rPr lang="ru-RU" sz="5400" b="1" smtClean="0">
                <a:solidFill>
                  <a:srgbClr val="0033CC"/>
                </a:solidFill>
              </a:rPr>
              <a:t> Ц – </a:t>
            </a:r>
            <a:r>
              <a:rPr lang="ru-RU" sz="5400" b="1" smtClean="0">
                <a:solidFill>
                  <a:schemeClr val="hlink"/>
                </a:solidFill>
              </a:rPr>
              <a:t>в начале,</a:t>
            </a:r>
            <a:br>
              <a:rPr lang="ru-RU" sz="5400" b="1" smtClean="0">
                <a:solidFill>
                  <a:schemeClr val="hlink"/>
                </a:solidFill>
              </a:rPr>
            </a:br>
            <a:r>
              <a:rPr lang="ru-RU" sz="5400" b="1" smtClean="0">
                <a:solidFill>
                  <a:schemeClr val="hlink"/>
                </a:solidFill>
              </a:rPr>
              <a:t>Есть слова, где </a:t>
            </a:r>
            <a:r>
              <a:rPr lang="ru-RU" sz="5400" b="1" smtClean="0">
                <a:solidFill>
                  <a:srgbClr val="0033CC"/>
                </a:solidFill>
              </a:rPr>
              <a:t>Ц</a:t>
            </a:r>
            <a:r>
              <a:rPr lang="ru-RU" sz="5400" b="1" smtClean="0">
                <a:solidFill>
                  <a:schemeClr val="hlink"/>
                </a:solidFill>
              </a:rPr>
              <a:t> – в конце…</a:t>
            </a:r>
          </a:p>
        </p:txBody>
      </p:sp>
      <p:pic>
        <p:nvPicPr>
          <p:cNvPr id="21506" name="Picture 3" descr="7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860800"/>
            <a:ext cx="17272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7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981075"/>
            <a:ext cx="21605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Отгадай загадки:</a:t>
            </a:r>
          </a:p>
          <a:p>
            <a:pPr eaLnBrk="1" hangingPunct="1">
              <a:buFont typeface="Arial" charset="0"/>
              <a:buNone/>
            </a:pPr>
            <a:r>
              <a:rPr lang="ru-RU" sz="4800" b="1" smtClean="0"/>
              <a:t>На одной ноге стоит.</a:t>
            </a:r>
          </a:p>
          <a:p>
            <a:pPr eaLnBrk="1" hangingPunct="1">
              <a:buFont typeface="Arial" charset="0"/>
              <a:buNone/>
            </a:pPr>
            <a:r>
              <a:rPr lang="ru-RU" sz="4800" b="1" smtClean="0"/>
              <a:t>В воду пристально глядит.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</TotalTime>
  <Words>208</Words>
  <Application>Microsoft Office PowerPoint</Application>
  <PresentationFormat>Экран (4:3)</PresentationFormat>
  <Paragraphs>52</Paragraphs>
  <Slides>27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Цапля ходит по болоту,</vt:lpstr>
      <vt:lpstr>Ждут в гнезде её птенцы;</vt:lpstr>
      <vt:lpstr>Букв немало мы узнали, Добрались до буквы Ц. Есть слова, где Ц – в начале, Есть слова, где Ц – в конце…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Найди слова, которые отвечают на вопрос   ЧТО? Цирк, цапля, овца, цыплёнок, синица, на цыпочках, цокает, кольцо, циновка, корица, царица, столица, лица, цифры, блюдце, сестрица, кузнецы.</vt:lpstr>
      <vt:lpstr>Слайд 19</vt:lpstr>
      <vt:lpstr>Корней Иванович Чуковский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ц</dc:title>
  <dc:creator>Бойкова О. В.</dc:creator>
  <cp:lastModifiedBy>1</cp:lastModifiedBy>
  <cp:revision>22</cp:revision>
  <dcterms:created xsi:type="dcterms:W3CDTF">2010-08-20T10:31:37Z</dcterms:created>
  <dcterms:modified xsi:type="dcterms:W3CDTF">2015-12-18T10:44:51Z</dcterms:modified>
</cp:coreProperties>
</file>