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1" r:id="rId2"/>
    <p:sldId id="262" r:id="rId3"/>
    <p:sldId id="272" r:id="rId4"/>
    <p:sldId id="273" r:id="rId5"/>
    <p:sldId id="278" r:id="rId6"/>
    <p:sldId id="270" r:id="rId7"/>
    <p:sldId id="281" r:id="rId8"/>
    <p:sldId id="274" r:id="rId9"/>
    <p:sldId id="276" r:id="rId10"/>
    <p:sldId id="280" r:id="rId11"/>
    <p:sldId id="277" r:id="rId12"/>
    <p:sldId id="279" r:id="rId13"/>
    <p:sldId id="282" r:id="rId14"/>
    <p:sldId id="283" r:id="rId15"/>
    <p:sldId id="284" r:id="rId16"/>
    <p:sldId id="289" r:id="rId17"/>
    <p:sldId id="285" r:id="rId18"/>
    <p:sldId id="286" r:id="rId19"/>
    <p:sldId id="287" r:id="rId20"/>
    <p:sldId id="271"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8757" autoAdjust="0"/>
  </p:normalViewPr>
  <p:slideViewPr>
    <p:cSldViewPr>
      <p:cViewPr varScale="1">
        <p:scale>
          <a:sx n="73" d="100"/>
          <a:sy n="73" d="100"/>
        </p:scale>
        <p:origin x="-42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19.12.2015</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19.12.2015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19.12.2015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19.12.2015</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19.12.2015</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19.12.2015</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19.12.2015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19.12.2015</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19.12.2015</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19.12.2015</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19.12.2015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19.12.2015</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6.jpeg"/><Relationship Id="rId2" Type="http://schemas.openxmlformats.org/officeDocument/2006/relationships/hyperlink" Target="http://lubimoe-delo.ru/wp-content/uploads/2007/10/294.jpg" TargetMode="External"/><Relationship Id="rId1" Type="http://schemas.openxmlformats.org/officeDocument/2006/relationships/slideLayout" Target="../slideLayouts/slideLayout2.xml"/><Relationship Id="rId6" Type="http://schemas.openxmlformats.org/officeDocument/2006/relationships/hyperlink" Target="http://lubimoe-delo.ru/wp-content/uploads/2007/10/2961.jpg" TargetMode="External"/><Relationship Id="rId5" Type="http://schemas.openxmlformats.org/officeDocument/2006/relationships/image" Target="../media/image15.jpeg"/><Relationship Id="rId4" Type="http://schemas.openxmlformats.org/officeDocument/2006/relationships/hyperlink" Target="http://lubimoe-delo.ru/wp-content/uploads/2007/10/295.jpg"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www.linens.ru/catalogue/vologda_laces/421/" TargetMode="External"/><Relationship Id="rId3" Type="http://schemas.openxmlformats.org/officeDocument/2006/relationships/image" Target="../media/image17.jpeg"/><Relationship Id="rId7" Type="http://schemas.openxmlformats.org/officeDocument/2006/relationships/image" Target="../media/image7.jpeg"/><Relationship Id="rId2" Type="http://schemas.openxmlformats.org/officeDocument/2006/relationships/hyperlink" Target="http://www.linens.ru/catalogue/vologda_laces/1609/" TargetMode="External"/><Relationship Id="rId1" Type="http://schemas.openxmlformats.org/officeDocument/2006/relationships/slideLayout" Target="../slideLayouts/slideLayout2.xml"/><Relationship Id="rId6" Type="http://schemas.openxmlformats.org/officeDocument/2006/relationships/hyperlink" Target="http://www.linens.ru/catalogue/vologda_laces/1613/" TargetMode="External"/><Relationship Id="rId5" Type="http://schemas.openxmlformats.org/officeDocument/2006/relationships/image" Target="../media/image18.jpeg"/><Relationship Id="rId4" Type="http://schemas.openxmlformats.org/officeDocument/2006/relationships/hyperlink" Target="http://www.linens.ru/catalogue/vologda_laces/431/" TargetMode="External"/><Relationship Id="rId9" Type="http://schemas.openxmlformats.org/officeDocument/2006/relationships/image" Target="../media/image19.jpeg"/></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4.xml"/><Relationship Id="rId1" Type="http://schemas.openxmlformats.org/officeDocument/2006/relationships/audio" Target="file:///G:\&#1050;&#1088;&#1091;&#1078;&#1077;&#1074;&#1085;&#1080;&#1094;&#1072;\Sleep%20Away.mp3"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www.linens.ru/catalogue/vologda_laces/1613/" TargetMode="External"/><Relationship Id="rId3" Type="http://schemas.openxmlformats.org/officeDocument/2006/relationships/image" Target="../media/image4.jpeg"/><Relationship Id="rId7" Type="http://schemas.openxmlformats.org/officeDocument/2006/relationships/image" Target="../media/image6.jpeg"/><Relationship Id="rId2" Type="http://schemas.openxmlformats.org/officeDocument/2006/relationships/hyperlink" Target="http://www.linens.ru/catalogue/vologda_laces/432/" TargetMode="External"/><Relationship Id="rId1" Type="http://schemas.openxmlformats.org/officeDocument/2006/relationships/slideLayout" Target="../slideLayouts/slideLayout2.xml"/><Relationship Id="rId6" Type="http://schemas.openxmlformats.org/officeDocument/2006/relationships/hyperlink" Target="http://www.linens.ru/catalogue/vologda_laces/353/" TargetMode="External"/><Relationship Id="rId5" Type="http://schemas.openxmlformats.org/officeDocument/2006/relationships/image" Target="../media/image5.jpeg"/><Relationship Id="rId4" Type="http://schemas.openxmlformats.org/officeDocument/2006/relationships/hyperlink" Target="http://www.linens.ru/catalogue/vologda_laces/433/" TargetMode="External"/><Relationship Id="rId9"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lubimoe-delo.ru/wp-content/uploads/2007/10/292.jpg" TargetMode="Externa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hyperlink" Target="http://www.linens.ru/catalogue/vologda_laces/1603/"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lubimoe-delo.ru/wp-content/uploads/2007/10/293.jpg" TargetMode="Externa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hyperlink" Target="http://www.linens.ru/catalogue/vologda_laces/35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Прямоугольник 13"/>
          <p:cNvSpPr/>
          <p:nvPr/>
        </p:nvSpPr>
        <p:spPr>
          <a:xfrm>
            <a:off x="1115616" y="764704"/>
            <a:ext cx="7560840" cy="92333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МКОУ Полянская ООШ</a:t>
            </a:r>
            <a:endParaRPr lang="ru-R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 name="Прямоугольник 1"/>
          <p:cNvSpPr/>
          <p:nvPr/>
        </p:nvSpPr>
        <p:spPr>
          <a:xfrm>
            <a:off x="1677718" y="2092034"/>
            <a:ext cx="6488379" cy="923330"/>
          </a:xfrm>
          <a:prstGeom prst="rect">
            <a:avLst/>
          </a:prstGeom>
          <a:noFill/>
        </p:spPr>
        <p:txBody>
          <a:bodyPr wrap="none" lIns="91440" tIns="45720" rIns="91440" bIns="45720">
            <a:spAutoFit/>
          </a:bodyPr>
          <a:lstStyle/>
          <a:p>
            <a:pPr algn="ctr"/>
            <a:r>
              <a:rPr lang="ru-RU" sz="5400" b="1" dirty="0" smtClean="0">
                <a:ln w="22225">
                  <a:solidFill>
                    <a:schemeClr val="accent2"/>
                  </a:solidFill>
                  <a:prstDash val="solid"/>
                </a:ln>
                <a:solidFill>
                  <a:schemeClr val="accent2">
                    <a:lumMod val="40000"/>
                    <a:lumOff val="60000"/>
                  </a:schemeClr>
                </a:solidFill>
              </a:rPr>
              <a:t>Урок русского языка </a:t>
            </a:r>
            <a:endParaRPr lang="ru-RU" sz="5400" b="1" dirty="0">
              <a:ln w="22225">
                <a:solidFill>
                  <a:schemeClr val="accent2"/>
                </a:solidFill>
                <a:prstDash val="solid"/>
              </a:ln>
              <a:solidFill>
                <a:schemeClr val="accent2">
                  <a:lumMod val="40000"/>
                  <a:lumOff val="60000"/>
                </a:schemeClr>
              </a:solidFill>
            </a:endParaRPr>
          </a:p>
        </p:txBody>
      </p:sp>
      <p:sp>
        <p:nvSpPr>
          <p:cNvPr id="10" name="Прямоугольник 9"/>
          <p:cNvSpPr/>
          <p:nvPr/>
        </p:nvSpPr>
        <p:spPr>
          <a:xfrm>
            <a:off x="2286000" y="3286124"/>
            <a:ext cx="4572000" cy="2308324"/>
          </a:xfrm>
          <a:prstGeom prst="rect">
            <a:avLst/>
          </a:prstGeom>
        </p:spPr>
        <p:txBody>
          <a:bodyPr wrap="square">
            <a:spAutoFit/>
          </a:bodyPr>
          <a:lstStyle/>
          <a:p>
            <a:pPr algn="ctr"/>
            <a:r>
              <a:rPr lang="ru-RU" sz="3600" b="1" u="sng" dirty="0" smtClean="0">
                <a:solidFill>
                  <a:schemeClr val="accent2"/>
                </a:solidFill>
                <a:uFill>
                  <a:solidFill>
                    <a:schemeClr val="tx1">
                      <a:lumMod val="85000"/>
                      <a:lumOff val="15000"/>
                    </a:schemeClr>
                  </a:solidFill>
                </a:uFill>
              </a:rPr>
              <a:t>Сочинение- описание по картине </a:t>
            </a:r>
          </a:p>
          <a:p>
            <a:pPr algn="ctr"/>
            <a:r>
              <a:rPr lang="ru-RU" sz="3600" b="1" u="sng" dirty="0" smtClean="0">
                <a:solidFill>
                  <a:schemeClr val="accent2"/>
                </a:solidFill>
                <a:uFill>
                  <a:solidFill>
                    <a:schemeClr val="tx1">
                      <a:lumMod val="85000"/>
                      <a:lumOff val="15000"/>
                    </a:schemeClr>
                  </a:solidFill>
                </a:uFill>
              </a:rPr>
              <a:t>В.А. </a:t>
            </a:r>
            <a:r>
              <a:rPr lang="ru-RU" sz="3600" b="1" u="sng" dirty="0" err="1" smtClean="0">
                <a:solidFill>
                  <a:schemeClr val="accent2"/>
                </a:solidFill>
                <a:uFill>
                  <a:solidFill>
                    <a:schemeClr val="tx1">
                      <a:lumMod val="85000"/>
                      <a:lumOff val="15000"/>
                    </a:schemeClr>
                  </a:solidFill>
                </a:uFill>
              </a:rPr>
              <a:t>Тропинина</a:t>
            </a:r>
            <a:r>
              <a:rPr lang="ru-RU" sz="3600" b="1" u="sng" dirty="0" smtClean="0">
                <a:solidFill>
                  <a:schemeClr val="accent2"/>
                </a:solidFill>
                <a:uFill>
                  <a:solidFill>
                    <a:schemeClr val="tx1">
                      <a:lumMod val="85000"/>
                      <a:lumOff val="15000"/>
                    </a:schemeClr>
                  </a:solidFill>
                </a:uFill>
              </a:rPr>
              <a:t> «Кружевница</a:t>
            </a:r>
            <a:r>
              <a:rPr lang="ru-RU" dirty="0" smtClean="0">
                <a:solidFill>
                  <a:schemeClr val="accent2"/>
                </a:solidFill>
              </a:rPr>
              <a:t>» </a:t>
            </a:r>
            <a:endParaRPr lang="ru-RU" dirty="0">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heckerboard(across)">
                                      <p:cBhvr>
                                        <p:cTn id="7" dur="3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3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checkerboard(across)">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Содержимое 4"/>
          <p:cNvSpPr>
            <a:spLocks noGrp="1"/>
          </p:cNvSpPr>
          <p:nvPr>
            <p:ph idx="1"/>
          </p:nvPr>
        </p:nvSpPr>
        <p:spPr>
          <a:xfrm>
            <a:off x="457200" y="1071563"/>
            <a:ext cx="8229600" cy="5143500"/>
          </a:xfrm>
        </p:spPr>
        <p:txBody>
          <a:bodyPr/>
          <a:lstStyle/>
          <a:p>
            <a:pPr>
              <a:buFont typeface="Wingdings 2" panose="05020102010507070707" pitchFamily="18" charset="2"/>
              <a:buNone/>
            </a:pPr>
            <a:r>
              <a:rPr lang="ru-RU" sz="2000" dirty="0" smtClean="0"/>
              <a:t>Чтобы удобно было работать, подушку надо класть на подставку. </a:t>
            </a:r>
            <a:endParaRPr lang="ru-RU" sz="2000" b="1" dirty="0" smtClean="0"/>
          </a:p>
          <a:p>
            <a:pPr>
              <a:buFont typeface="Wingdings 2" panose="05020102010507070707" pitchFamily="18" charset="2"/>
              <a:buNone/>
            </a:pPr>
            <a:endParaRPr lang="ru-RU" sz="2000" b="1" dirty="0" smtClean="0"/>
          </a:p>
          <a:p>
            <a:pPr>
              <a:buFont typeface="Wingdings 2" panose="05020102010507070707" pitchFamily="18" charset="2"/>
              <a:buNone/>
            </a:pPr>
            <a:endParaRPr lang="ru-RU" sz="2000" b="1" dirty="0" smtClean="0"/>
          </a:p>
          <a:p>
            <a:pPr>
              <a:buFont typeface="Wingdings 2" panose="05020102010507070707" pitchFamily="18" charset="2"/>
              <a:buNone/>
            </a:pPr>
            <a:endParaRPr lang="ru-RU" sz="2000" b="1" dirty="0" smtClean="0"/>
          </a:p>
          <a:p>
            <a:pPr>
              <a:buFont typeface="Wingdings 2" panose="05020102010507070707" pitchFamily="18" charset="2"/>
              <a:buNone/>
            </a:pPr>
            <a:endParaRPr lang="ru-RU" sz="2000" b="1" dirty="0" smtClean="0"/>
          </a:p>
          <a:p>
            <a:pPr>
              <a:buFont typeface="Wingdings 2" panose="05020102010507070707" pitchFamily="18" charset="2"/>
              <a:buNone/>
            </a:pPr>
            <a:endParaRPr lang="ru-RU" sz="2000" b="1" dirty="0" smtClean="0"/>
          </a:p>
          <a:p>
            <a:pPr>
              <a:buFont typeface="Wingdings 2" panose="05020102010507070707" pitchFamily="18" charset="2"/>
              <a:buNone/>
            </a:pPr>
            <a:endParaRPr lang="ru-RU" sz="2000" dirty="0" smtClean="0"/>
          </a:p>
          <a:p>
            <a:pPr>
              <a:buFont typeface="Wingdings 2" panose="05020102010507070707" pitchFamily="18" charset="2"/>
              <a:buNone/>
            </a:pPr>
            <a:endParaRPr lang="ru-RU" sz="2000" dirty="0" smtClean="0"/>
          </a:p>
          <a:p>
            <a:pPr>
              <a:buFont typeface="Wingdings 2" panose="05020102010507070707" pitchFamily="18" charset="2"/>
              <a:buNone/>
            </a:pPr>
            <a:endParaRPr lang="ru-RU" sz="2000" dirty="0"/>
          </a:p>
          <a:p>
            <a:pPr>
              <a:buFont typeface="Wingdings 2" panose="05020102010507070707" pitchFamily="18" charset="2"/>
              <a:buNone/>
            </a:pPr>
            <a:endParaRPr lang="ru-RU" sz="2000" dirty="0" smtClean="0"/>
          </a:p>
          <a:p>
            <a:pPr>
              <a:buFont typeface="Wingdings 2" panose="05020102010507070707" pitchFamily="18" charset="2"/>
              <a:buNone/>
            </a:pPr>
            <a:endParaRPr lang="ru-RU" sz="2000" dirty="0"/>
          </a:p>
          <a:p>
            <a:pPr>
              <a:buFont typeface="Wingdings 2" panose="05020102010507070707" pitchFamily="18" charset="2"/>
              <a:buNone/>
            </a:pPr>
            <a:r>
              <a:rPr lang="ru-RU" sz="2000" dirty="0" smtClean="0"/>
              <a:t>Для закрепления переплетённых </a:t>
            </a:r>
          </a:p>
          <a:p>
            <a:pPr>
              <a:buFont typeface="Wingdings 2" panose="05020102010507070707" pitchFamily="18" charset="2"/>
              <a:buNone/>
            </a:pPr>
            <a:r>
              <a:rPr lang="ru-RU" sz="2000" dirty="0" smtClean="0"/>
              <a:t>ниток в кружеве используют</a:t>
            </a:r>
            <a:r>
              <a:rPr lang="ru-RU" sz="2000" b="1" dirty="0" smtClean="0"/>
              <a:t> булавки</a:t>
            </a:r>
            <a:r>
              <a:rPr lang="ru-RU" sz="2000" dirty="0" smtClean="0"/>
              <a:t>.</a:t>
            </a:r>
          </a:p>
        </p:txBody>
      </p:sp>
      <p:pic>
        <p:nvPicPr>
          <p:cNvPr id="14339" name="Рисунок 4" descr="294">
            <a:hlinkClick r:id="rId2"/>
          </p:cNvPr>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857250" y="2143125"/>
            <a:ext cx="3357563" cy="2000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340" name="Рисунок 5" descr="295">
            <a:hlinkClick r:id="rId4"/>
          </p:cNvPr>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5286375" y="1857375"/>
            <a:ext cx="2857500" cy="2000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341" name="Рисунок 6" descr="296">
            <a:hlinkClick r:id="rId6"/>
          </p:cNvPr>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5643563" y="4214813"/>
            <a:ext cx="2173287" cy="2493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20569651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4"/>
          <p:cNvSpPr>
            <a:spLocks noChangeArrowheads="1"/>
          </p:cNvSpPr>
          <p:nvPr/>
        </p:nvSpPr>
        <p:spPr bwMode="auto">
          <a:xfrm>
            <a:off x="0" y="0"/>
            <a:ext cx="91440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Tahoma" panose="020B0604030504040204" pitchFamily="34" charset="0"/>
                <a:cs typeface="Arial" panose="020B0604020202020204" pitchFamily="34" charset="0"/>
              </a:defRPr>
            </a:lvl1pPr>
            <a:lvl2pPr marL="742950" indent="-285750" eaLnBrk="0" hangingPunct="0">
              <a:defRPr>
                <a:solidFill>
                  <a:schemeClr val="tx1"/>
                </a:solidFill>
                <a:latin typeface="Tahoma" panose="020B0604030504040204" pitchFamily="34" charset="0"/>
                <a:cs typeface="Arial" panose="020B0604020202020204" pitchFamily="34" charset="0"/>
              </a:defRPr>
            </a:lvl2pPr>
            <a:lvl3pPr marL="1143000" indent="-228600" eaLnBrk="0" hangingPunct="0">
              <a:defRPr>
                <a:solidFill>
                  <a:schemeClr val="tx1"/>
                </a:solidFill>
                <a:latin typeface="Tahoma" panose="020B0604030504040204" pitchFamily="34" charset="0"/>
                <a:cs typeface="Arial" panose="020B0604020202020204" pitchFamily="34" charset="0"/>
              </a:defRPr>
            </a:lvl3pPr>
            <a:lvl4pPr marL="1600200" indent="-228600" eaLnBrk="0" hangingPunct="0">
              <a:defRPr>
                <a:solidFill>
                  <a:schemeClr val="tx1"/>
                </a:solidFill>
                <a:latin typeface="Tahoma" panose="020B0604030504040204" pitchFamily="34" charset="0"/>
                <a:cs typeface="Arial" panose="020B0604020202020204" pitchFamily="34" charset="0"/>
              </a:defRPr>
            </a:lvl4pPr>
            <a:lvl5pPr marL="2057400" indent="-228600" eaLnBrk="0" hangingPunct="0">
              <a:defRPr>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cs typeface="Arial" panose="020B0604020202020204" pitchFamily="34" charset="0"/>
              </a:defRPr>
            </a:lvl9pPr>
          </a:lstStyle>
          <a:p>
            <a:pPr eaLnBrk="1" hangingPunct="1"/>
            <a:endParaRPr lang="ru-RU"/>
          </a:p>
        </p:txBody>
      </p:sp>
      <p:pic>
        <p:nvPicPr>
          <p:cNvPr id="20483" name="Содержимое 5" descr="6НХП-348 Дорожка">
            <a:hlinkClick r:id="rId2"/>
          </p:cNvPr>
          <p:cNvPicPr>
            <a:picLocks noGrp="1"/>
          </p:cNvPicPr>
          <p:nvPr>
            <p:ph idx="1"/>
          </p:nvPr>
        </p:nvPicPr>
        <p:blipFill>
          <a:blip r:embed="rId3">
            <a:extLst>
              <a:ext uri="{28A0092B-C50C-407E-A947-70E740481C1C}">
                <a14:useLocalDpi xmlns="" xmlns:a14="http://schemas.microsoft.com/office/drawing/2010/main" val="0"/>
              </a:ext>
            </a:extLst>
          </a:blip>
          <a:srcRect/>
          <a:stretch>
            <a:fillRect/>
          </a:stretch>
        </p:blipFill>
        <p:spPr>
          <a:xfrm>
            <a:off x="242789" y="228600"/>
            <a:ext cx="4401219" cy="3290888"/>
          </a:xfrm>
        </p:spPr>
      </p:pic>
      <p:pic>
        <p:nvPicPr>
          <p:cNvPr id="20484" name="Рисунок 6" descr="6НХП-370 Салфетка">
            <a:hlinkClick r:id="rId4"/>
          </p:cNvPr>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242789" y="3748088"/>
            <a:ext cx="4178399" cy="29932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5" name="Рисунок 9" descr="6НХП-279 Дорожка">
            <a:hlinkClick r:id="rId6"/>
          </p:cNvPr>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4644008" y="3758230"/>
            <a:ext cx="4346227" cy="2983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486" name="Рисунок 10" descr="6НХП-219 Салфетка">
            <a:hlinkClick r:id="rId8"/>
          </p:cNvPr>
          <p:cNvPicPr>
            <a:picLocks noChangeAspect="1" noChangeArrowheads="1"/>
          </p:cNvPicPr>
          <p:nvPr/>
        </p:nvPicPr>
        <p:blipFill>
          <a:blip r:embed="rId9">
            <a:extLst>
              <a:ext uri="{28A0092B-C50C-407E-A947-70E740481C1C}">
                <a14:useLocalDpi xmlns="" xmlns:a14="http://schemas.microsoft.com/office/drawing/2010/main" val="0"/>
              </a:ext>
            </a:extLst>
          </a:blip>
          <a:srcRect/>
          <a:stretch>
            <a:fillRect/>
          </a:stretch>
        </p:blipFill>
        <p:spPr bwMode="auto">
          <a:xfrm>
            <a:off x="4811489" y="250340"/>
            <a:ext cx="4178746" cy="3257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25908683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po-kartine.ru/images/krujevnica.jpg"/>
          <p:cNvPicPr/>
          <p:nvPr/>
        </p:nvPicPr>
        <p:blipFill>
          <a:blip r:embed="rId2"/>
          <a:srcRect/>
          <a:stretch>
            <a:fillRect/>
          </a:stretch>
        </p:blipFill>
        <p:spPr bwMode="auto">
          <a:xfrm>
            <a:off x="1115616" y="-387424"/>
            <a:ext cx="7272808" cy="7416824"/>
          </a:xfrm>
          <a:prstGeom prst="rect">
            <a:avLst/>
          </a:prstGeom>
          <a:noFill/>
          <a:ln w="9525">
            <a:noFill/>
            <a:miter lim="800000"/>
            <a:headEnd/>
            <a:tailEnd/>
          </a:ln>
        </p:spPr>
      </p:pic>
      <p:pic>
        <p:nvPicPr>
          <p:cNvPr id="3" name="Рисунок 2" descr="http://po-kartine.ru/images/krujevnica.jpg"/>
          <p:cNvPicPr/>
          <p:nvPr/>
        </p:nvPicPr>
        <p:blipFill>
          <a:blip r:embed="rId2"/>
          <a:srcRect/>
          <a:stretch>
            <a:fillRect/>
          </a:stretch>
        </p:blipFill>
        <p:spPr bwMode="auto">
          <a:xfrm>
            <a:off x="1142976" y="-558824"/>
            <a:ext cx="7272808" cy="7416824"/>
          </a:xfrm>
          <a:prstGeom prst="rect">
            <a:avLst/>
          </a:prstGeom>
          <a:noFill/>
          <a:ln w="9525">
            <a:noFill/>
            <a:miter lim="800000"/>
            <a:headEnd/>
            <a:tailEnd/>
          </a:ln>
        </p:spPr>
      </p:pic>
    </p:spTree>
    <p:extLst>
      <p:ext uri="{BB962C8B-B14F-4D97-AF65-F5344CB8AC3E}">
        <p14:creationId xmlns="" xmlns:p14="http://schemas.microsoft.com/office/powerpoint/2010/main" val="3190003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500034" y="5572140"/>
            <a:ext cx="8458200" cy="520700"/>
          </a:xfrm>
        </p:spPr>
        <p:txBody>
          <a:bodyPr>
            <a:noAutofit/>
          </a:bodyPr>
          <a:lstStyle/>
          <a:p>
            <a:pPr algn="ctr"/>
            <a:r>
              <a:rPr lang="ru-RU" sz="4800" dirty="0" smtClean="0"/>
              <a:t>                                                                </a:t>
            </a:r>
            <a:r>
              <a:rPr lang="ru-RU" sz="4800" dirty="0" smtClean="0">
                <a:solidFill>
                  <a:schemeClr val="accent2"/>
                </a:solidFill>
              </a:rPr>
              <a:t>Цветовая гамма</a:t>
            </a:r>
            <a:endParaRPr lang="ru-RU" sz="4800" dirty="0">
              <a:solidFill>
                <a:schemeClr val="accent2"/>
              </a:solidFill>
            </a:endParaRPr>
          </a:p>
        </p:txBody>
      </p:sp>
      <p:sp>
        <p:nvSpPr>
          <p:cNvPr id="6" name="Текст 5"/>
          <p:cNvSpPr>
            <a:spLocks noGrp="1"/>
          </p:cNvSpPr>
          <p:nvPr>
            <p:ph type="body" idx="2"/>
          </p:nvPr>
        </p:nvSpPr>
        <p:spPr/>
        <p:txBody>
          <a:bodyPr>
            <a:normAutofit/>
          </a:bodyPr>
          <a:lstStyle/>
          <a:p>
            <a:pPr lvl="0"/>
            <a:endParaRPr lang="ru-RU" sz="5400" b="1" dirty="0" smtClean="0">
              <a:solidFill>
                <a:schemeClr val="accent2"/>
              </a:solidFill>
            </a:endParaRPr>
          </a:p>
          <a:p>
            <a:endParaRPr lang="ru-RU" sz="5400" b="1" dirty="0"/>
          </a:p>
        </p:txBody>
      </p:sp>
      <p:sp>
        <p:nvSpPr>
          <p:cNvPr id="4" name="Подзаголовок 3"/>
          <p:cNvSpPr>
            <a:spLocks noGrp="1"/>
          </p:cNvSpPr>
          <p:nvPr>
            <p:ph sz="half" idx="1"/>
          </p:nvPr>
        </p:nvSpPr>
        <p:spPr/>
        <p:txBody>
          <a:bodyPr>
            <a:normAutofit/>
          </a:bodyPr>
          <a:lstStyle/>
          <a:p>
            <a:r>
              <a:rPr lang="en-US" dirty="0" err="1" smtClean="0"/>
              <a:t>Перед</a:t>
            </a:r>
            <a:r>
              <a:rPr lang="en-US" dirty="0" smtClean="0"/>
              <a:t> </a:t>
            </a:r>
            <a:r>
              <a:rPr lang="en-US" dirty="0" err="1" smtClean="0"/>
              <a:t>нами</a:t>
            </a:r>
            <a:r>
              <a:rPr lang="en-US" dirty="0" smtClean="0"/>
              <a:t> </a:t>
            </a:r>
            <a:r>
              <a:rPr lang="en-US" dirty="0" err="1" smtClean="0"/>
              <a:t>предстает</a:t>
            </a:r>
            <a:r>
              <a:rPr lang="en-US" dirty="0" smtClean="0"/>
              <a:t> </a:t>
            </a:r>
            <a:r>
              <a:rPr lang="en-US" dirty="0" err="1" smtClean="0"/>
              <a:t>удивительная</a:t>
            </a:r>
            <a:r>
              <a:rPr lang="en-US" dirty="0" smtClean="0"/>
              <a:t> </a:t>
            </a:r>
            <a:r>
              <a:rPr lang="en-US" dirty="0" err="1" smtClean="0"/>
              <a:t>картинка</a:t>
            </a:r>
            <a:r>
              <a:rPr lang="en-US" dirty="0" smtClean="0"/>
              <a:t> с </a:t>
            </a:r>
            <a:r>
              <a:rPr lang="en-US" dirty="0" err="1" smtClean="0"/>
              <a:t>натуральностью</a:t>
            </a:r>
            <a:r>
              <a:rPr lang="en-US" dirty="0" smtClean="0"/>
              <a:t> </a:t>
            </a:r>
            <a:r>
              <a:rPr lang="en-US" dirty="0" err="1" smtClean="0"/>
              <a:t>колорита</a:t>
            </a:r>
            <a:r>
              <a:rPr lang="en-US" dirty="0" smtClean="0"/>
              <a:t> и </a:t>
            </a:r>
            <a:r>
              <a:rPr lang="en-US" dirty="0" err="1" smtClean="0"/>
              <a:t>отличным</a:t>
            </a:r>
            <a:r>
              <a:rPr lang="en-US" dirty="0" smtClean="0"/>
              <a:t> </a:t>
            </a:r>
            <a:r>
              <a:rPr lang="en-US" dirty="0" err="1" smtClean="0"/>
              <a:t>освещением</a:t>
            </a:r>
            <a:r>
              <a:rPr lang="en-US" dirty="0" smtClean="0"/>
              <a:t>. </a:t>
            </a:r>
            <a:r>
              <a:rPr lang="en-US" dirty="0" err="1" smtClean="0"/>
              <a:t>При</a:t>
            </a:r>
            <a:r>
              <a:rPr lang="en-US" dirty="0" smtClean="0"/>
              <a:t> </a:t>
            </a:r>
            <a:r>
              <a:rPr lang="en-US" dirty="0" err="1" smtClean="0"/>
              <a:t>изображении</a:t>
            </a:r>
            <a:r>
              <a:rPr lang="en-US" dirty="0" smtClean="0"/>
              <a:t> </a:t>
            </a:r>
            <a:r>
              <a:rPr lang="en-US" dirty="0" err="1" smtClean="0"/>
              <a:t>героини</a:t>
            </a:r>
            <a:r>
              <a:rPr lang="en-US" dirty="0" smtClean="0"/>
              <a:t> </a:t>
            </a:r>
            <a:r>
              <a:rPr lang="en-US" dirty="0" err="1" smtClean="0"/>
              <a:t>Тропинин</a:t>
            </a:r>
            <a:r>
              <a:rPr lang="en-US" dirty="0" smtClean="0"/>
              <a:t> </a:t>
            </a:r>
            <a:r>
              <a:rPr lang="en-US" dirty="0" err="1" smtClean="0"/>
              <a:t>использует</a:t>
            </a:r>
            <a:r>
              <a:rPr lang="en-US" dirty="0" smtClean="0"/>
              <a:t> </a:t>
            </a:r>
            <a:r>
              <a:rPr lang="en-US" dirty="0" err="1" smtClean="0"/>
              <a:t>светлую</a:t>
            </a:r>
            <a:r>
              <a:rPr lang="en-US" dirty="0" smtClean="0"/>
              <a:t> </a:t>
            </a:r>
            <a:r>
              <a:rPr lang="en-US" dirty="0" err="1" smtClean="0"/>
              <a:t>палитру</a:t>
            </a:r>
            <a:r>
              <a:rPr lang="en-US" dirty="0" smtClean="0"/>
              <a:t>, </a:t>
            </a:r>
            <a:r>
              <a:rPr lang="en-US" dirty="0" err="1" smtClean="0"/>
              <a:t>вводя</a:t>
            </a:r>
            <a:r>
              <a:rPr lang="en-US" dirty="0" smtClean="0"/>
              <a:t> в </a:t>
            </a:r>
            <a:r>
              <a:rPr lang="en-US" dirty="0" err="1" smtClean="0"/>
              <a:t>нее</a:t>
            </a:r>
            <a:r>
              <a:rPr lang="en-US" dirty="0" smtClean="0"/>
              <a:t> </a:t>
            </a:r>
            <a:r>
              <a:rPr lang="en-US" dirty="0" err="1" smtClean="0"/>
              <a:t>оттенки</a:t>
            </a:r>
            <a:r>
              <a:rPr lang="en-US" dirty="0" smtClean="0"/>
              <a:t> </a:t>
            </a:r>
            <a:r>
              <a:rPr lang="en-US" dirty="0" err="1" smtClean="0"/>
              <a:t>серебристого</a:t>
            </a:r>
            <a:r>
              <a:rPr lang="en-US" dirty="0" smtClean="0"/>
              <a:t> и </a:t>
            </a:r>
            <a:r>
              <a:rPr lang="en-US" dirty="0" err="1" smtClean="0"/>
              <a:t>сиреневого</a:t>
            </a:r>
            <a:r>
              <a:rPr lang="en-US" dirty="0" smtClean="0"/>
              <a:t> </a:t>
            </a:r>
            <a:r>
              <a:rPr lang="en-US" dirty="0" err="1" smtClean="0"/>
              <a:t>цветов</a:t>
            </a:r>
            <a:r>
              <a:rPr lang="en-US" dirty="0" smtClean="0"/>
              <a:t>.</a:t>
            </a:r>
            <a:endParaRPr lang="ru-RU" dirty="0"/>
          </a:p>
        </p:txBody>
      </p:sp>
      <p:pic>
        <p:nvPicPr>
          <p:cNvPr id="7" name="Рисунок 6" descr="http://isoch.ru/uploads/posts/2014-10/1412681181_v.a.-tropinina-kruzhevnica.jpg"/>
          <p:cNvPicPr/>
          <p:nvPr/>
        </p:nvPicPr>
        <p:blipFill>
          <a:blip r:embed="rId2"/>
          <a:srcRect/>
          <a:stretch>
            <a:fillRect/>
          </a:stretch>
        </p:blipFill>
        <p:spPr bwMode="auto">
          <a:xfrm>
            <a:off x="928662" y="1142984"/>
            <a:ext cx="2525579" cy="37195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4000" dirty="0" smtClean="0">
                <a:solidFill>
                  <a:schemeClr val="accent2"/>
                </a:solidFill>
              </a:rPr>
              <a:t>ОПИСАНИЕ ДЕВУШКИ</a:t>
            </a:r>
            <a:endParaRPr lang="ru-RU" sz="4000" dirty="0">
              <a:solidFill>
                <a:schemeClr val="accent2"/>
              </a:solidFill>
            </a:endParaRPr>
          </a:p>
        </p:txBody>
      </p:sp>
      <p:sp>
        <p:nvSpPr>
          <p:cNvPr id="3" name="Текст 2"/>
          <p:cNvSpPr>
            <a:spLocks noGrp="1"/>
          </p:cNvSpPr>
          <p:nvPr>
            <p:ph type="body" idx="2"/>
          </p:nvPr>
        </p:nvSpPr>
        <p:spPr>
          <a:xfrm>
            <a:off x="500034" y="642918"/>
            <a:ext cx="3008313" cy="4800600"/>
          </a:xfrm>
        </p:spPr>
        <p:txBody>
          <a:bodyPr>
            <a:normAutofit/>
          </a:bodyPr>
          <a:lstStyle/>
          <a:p>
            <a:endParaRPr lang="ru-RU" dirty="0" smtClean="0"/>
          </a:p>
        </p:txBody>
      </p:sp>
      <p:sp>
        <p:nvSpPr>
          <p:cNvPr id="4" name="Содержимое 3"/>
          <p:cNvSpPr>
            <a:spLocks noGrp="1"/>
          </p:cNvSpPr>
          <p:nvPr>
            <p:ph sz="half" idx="1"/>
          </p:nvPr>
        </p:nvSpPr>
        <p:spPr/>
        <p:txBody>
          <a:bodyPr>
            <a:normAutofit fontScale="85000" lnSpcReduction="20000"/>
          </a:bodyPr>
          <a:lstStyle/>
          <a:p>
            <a:r>
              <a:rPr lang="ru-RU" dirty="0" smtClean="0"/>
              <a:t>Удивительно женственное, миловидное __________, сразу привлекающее взгляд</a:t>
            </a:r>
            <a:r>
              <a:rPr lang="ru-RU" smtClean="0"/>
              <a:t>; </a:t>
            </a:r>
          </a:p>
          <a:p>
            <a:r>
              <a:rPr lang="ru-RU" smtClean="0"/>
              <a:t>полулукавая</a:t>
            </a:r>
            <a:r>
              <a:rPr lang="ru-RU" dirty="0" smtClean="0"/>
              <a:t>, </a:t>
            </a:r>
            <a:r>
              <a:rPr lang="ru-RU" dirty="0" err="1" smtClean="0"/>
              <a:t>полутаинственная________________</a:t>
            </a:r>
            <a:r>
              <a:rPr lang="ru-RU" dirty="0" smtClean="0"/>
              <a:t>, освещающая лицо; </a:t>
            </a:r>
          </a:p>
          <a:p>
            <a:r>
              <a:rPr lang="ru-RU" dirty="0" err="1" smtClean="0"/>
              <a:t>быстрый______________</a:t>
            </a:r>
            <a:r>
              <a:rPr lang="ru-RU" dirty="0" smtClean="0"/>
              <a:t> девушки, на мгновенье оторвавшейся от работы; </a:t>
            </a:r>
          </a:p>
          <a:p>
            <a:r>
              <a:rPr lang="ru-RU" dirty="0" smtClean="0"/>
              <a:t>темные, гладко причесанные _____________; </a:t>
            </a:r>
          </a:p>
          <a:p>
            <a:r>
              <a:rPr lang="ru-RU" dirty="0" smtClean="0"/>
              <a:t>непокорные ____________, выбивающиеся из прически.</a:t>
            </a:r>
          </a:p>
          <a:p>
            <a:endParaRPr lang="ru-RU" dirty="0"/>
          </a:p>
        </p:txBody>
      </p:sp>
      <p:pic>
        <p:nvPicPr>
          <p:cNvPr id="5" name="Рисунок 4" descr="http://isoch.ru/uploads/posts/2014-10/1412681181_v.a.-tropinina-kruzhevnica.jpg"/>
          <p:cNvPicPr/>
          <p:nvPr/>
        </p:nvPicPr>
        <p:blipFill>
          <a:blip r:embed="rId2"/>
          <a:srcRect/>
          <a:stretch>
            <a:fillRect/>
          </a:stretch>
        </p:blipFill>
        <p:spPr bwMode="auto">
          <a:xfrm>
            <a:off x="500034" y="642918"/>
            <a:ext cx="3000396" cy="43577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4000" dirty="0" smtClean="0">
                <a:solidFill>
                  <a:schemeClr val="accent2"/>
                </a:solidFill>
              </a:rPr>
              <a:t>ОДЕЖДА КРУЖЕВНИЦЫ</a:t>
            </a:r>
            <a:endParaRPr lang="ru-RU" sz="4000" dirty="0">
              <a:solidFill>
                <a:schemeClr val="accent2"/>
              </a:solidFill>
            </a:endParaRPr>
          </a:p>
        </p:txBody>
      </p:sp>
      <p:sp>
        <p:nvSpPr>
          <p:cNvPr id="3" name="Текст 2"/>
          <p:cNvSpPr>
            <a:spLocks noGrp="1"/>
          </p:cNvSpPr>
          <p:nvPr>
            <p:ph type="body" idx="2"/>
          </p:nvPr>
        </p:nvSpPr>
        <p:spPr/>
        <p:txBody>
          <a:bodyPr>
            <a:normAutofit/>
          </a:bodyPr>
          <a:lstStyle/>
          <a:p>
            <a:endParaRPr lang="ru-RU" dirty="0" smtClean="0"/>
          </a:p>
          <a:p>
            <a:endParaRPr lang="ru-RU" sz="6200" dirty="0" smtClean="0">
              <a:solidFill>
                <a:schemeClr val="accent2"/>
              </a:solidFill>
            </a:endParaRPr>
          </a:p>
        </p:txBody>
      </p:sp>
      <p:sp>
        <p:nvSpPr>
          <p:cNvPr id="4" name="Содержимое 3"/>
          <p:cNvSpPr>
            <a:spLocks noGrp="1"/>
          </p:cNvSpPr>
          <p:nvPr>
            <p:ph sz="half" idx="1"/>
          </p:nvPr>
        </p:nvSpPr>
        <p:spPr/>
        <p:txBody>
          <a:bodyPr/>
          <a:lstStyle/>
          <a:p>
            <a:endParaRPr lang="ru-RU" i="1" dirty="0" smtClean="0"/>
          </a:p>
          <a:p>
            <a:endParaRPr lang="ru-RU" i="1" dirty="0" smtClean="0"/>
          </a:p>
          <a:p>
            <a:r>
              <a:rPr lang="ru-RU" i="1" dirty="0" smtClean="0"/>
              <a:t>на ней (одето, </a:t>
            </a:r>
            <a:r>
              <a:rPr lang="ru-RU" b="1" i="1" dirty="0" smtClean="0"/>
              <a:t>надето)</a:t>
            </a:r>
            <a:r>
              <a:rPr lang="ru-RU" i="1" dirty="0" smtClean="0"/>
              <a:t> платье;</a:t>
            </a:r>
            <a:endParaRPr lang="ru-RU" dirty="0" smtClean="0"/>
          </a:p>
          <a:p>
            <a:r>
              <a:rPr lang="ru-RU" i="1" dirty="0" smtClean="0"/>
              <a:t>на плечи (</a:t>
            </a:r>
            <a:r>
              <a:rPr lang="ru-RU" b="1" i="1" dirty="0" smtClean="0"/>
              <a:t>накинута, наброшена</a:t>
            </a:r>
            <a:r>
              <a:rPr lang="ru-RU" i="1" dirty="0" smtClean="0"/>
              <a:t>) косынка</a:t>
            </a:r>
            <a:endParaRPr lang="ru-RU" dirty="0"/>
          </a:p>
        </p:txBody>
      </p:sp>
      <p:pic>
        <p:nvPicPr>
          <p:cNvPr id="5" name="Рисунок 4" descr="http://isoch.ru/uploads/posts/2014-10/1412681181_v.a.-tropinina-kruzhevnica.jpg"/>
          <p:cNvPicPr/>
          <p:nvPr/>
        </p:nvPicPr>
        <p:blipFill>
          <a:blip r:embed="rId2"/>
          <a:srcRect/>
          <a:stretch>
            <a:fillRect/>
          </a:stretch>
        </p:blipFill>
        <p:spPr bwMode="auto">
          <a:xfrm>
            <a:off x="500034" y="857232"/>
            <a:ext cx="3071834" cy="41434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accent2"/>
                </a:solidFill>
              </a:rPr>
              <a:t>СИНОНИМЫ</a:t>
            </a:r>
            <a:endParaRPr lang="ru-RU" dirty="0">
              <a:solidFill>
                <a:schemeClr val="accent2"/>
              </a:solidFill>
            </a:endParaRPr>
          </a:p>
        </p:txBody>
      </p:sp>
      <p:sp>
        <p:nvSpPr>
          <p:cNvPr id="3" name="Содержимое 2"/>
          <p:cNvSpPr>
            <a:spLocks noGrp="1"/>
          </p:cNvSpPr>
          <p:nvPr>
            <p:ph sz="half" idx="1"/>
          </p:nvPr>
        </p:nvSpPr>
        <p:spPr/>
        <p:txBody>
          <a:bodyPr/>
          <a:lstStyle/>
          <a:p>
            <a:r>
              <a:rPr lang="ru-RU" dirty="0" smtClean="0">
                <a:solidFill>
                  <a:schemeClr val="accent2"/>
                </a:solidFill>
              </a:rPr>
              <a:t>Кружевница, </a:t>
            </a:r>
          </a:p>
          <a:p>
            <a:endParaRPr lang="ru-RU" dirty="0" smtClean="0">
              <a:solidFill>
                <a:schemeClr val="accent2"/>
              </a:solidFill>
            </a:endParaRPr>
          </a:p>
          <a:p>
            <a:r>
              <a:rPr lang="ru-RU" dirty="0" smtClean="0">
                <a:solidFill>
                  <a:schemeClr val="accent2"/>
                </a:solidFill>
              </a:rPr>
              <a:t>мастерица, </a:t>
            </a:r>
          </a:p>
          <a:p>
            <a:endParaRPr lang="ru-RU" dirty="0" smtClean="0">
              <a:solidFill>
                <a:schemeClr val="accent2"/>
              </a:solidFill>
            </a:endParaRPr>
          </a:p>
          <a:p>
            <a:r>
              <a:rPr lang="ru-RU" dirty="0" smtClean="0">
                <a:solidFill>
                  <a:schemeClr val="accent2"/>
                </a:solidFill>
              </a:rPr>
              <a:t>работница, </a:t>
            </a:r>
          </a:p>
          <a:p>
            <a:endParaRPr lang="ru-RU" dirty="0" smtClean="0">
              <a:solidFill>
                <a:schemeClr val="accent2"/>
              </a:solidFill>
            </a:endParaRPr>
          </a:p>
          <a:p>
            <a:r>
              <a:rPr lang="ru-RU" dirty="0" smtClean="0">
                <a:solidFill>
                  <a:schemeClr val="accent2"/>
                </a:solidFill>
              </a:rPr>
              <a:t>тружениц</a:t>
            </a:r>
            <a:endParaRPr lang="ru-RU" dirty="0"/>
          </a:p>
        </p:txBody>
      </p:sp>
      <p:pic>
        <p:nvPicPr>
          <p:cNvPr id="5" name="Содержимое 7" descr="http://isoch.ru/uploads/posts/2014-10/1412681181_v.a.-tropinina-kruzhevnica.jpg"/>
          <p:cNvPicPr>
            <a:picLocks noGrp="1"/>
          </p:cNvPicPr>
          <p:nvPr>
            <p:ph sz="half" idx="2"/>
          </p:nvPr>
        </p:nvPicPr>
        <p:blipFill>
          <a:blip r:embed="rId2"/>
          <a:stretch>
            <a:fillRect/>
          </a:stretch>
        </p:blipFill>
        <p:spPr bwMode="auto">
          <a:xfrm>
            <a:off x="4924073" y="1600200"/>
            <a:ext cx="3791653"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p:txBody>
          <a:bodyPr/>
          <a:lstStyle/>
          <a:p>
            <a:pPr algn="ctr"/>
            <a:r>
              <a:rPr lang="ru-RU" dirty="0" smtClean="0">
                <a:solidFill>
                  <a:schemeClr val="accent2"/>
                </a:solidFill>
              </a:rPr>
              <a:t>ОПИСАНИЕ РУК ДЕВУШКИ</a:t>
            </a:r>
            <a:endParaRPr lang="ru-RU" dirty="0">
              <a:solidFill>
                <a:schemeClr val="accent2"/>
              </a:solidFill>
            </a:endParaRPr>
          </a:p>
        </p:txBody>
      </p:sp>
      <p:sp>
        <p:nvSpPr>
          <p:cNvPr id="4" name="Содержимое 3"/>
          <p:cNvSpPr>
            <a:spLocks noGrp="1"/>
          </p:cNvSpPr>
          <p:nvPr>
            <p:ph sz="half" idx="1"/>
          </p:nvPr>
        </p:nvSpPr>
        <p:spPr/>
        <p:txBody>
          <a:bodyPr/>
          <a:lstStyle/>
          <a:p>
            <a:endParaRPr lang="ru-RU" dirty="0" smtClean="0"/>
          </a:p>
          <a:p>
            <a:endParaRPr lang="ru-RU" dirty="0" smtClean="0"/>
          </a:p>
          <a:p>
            <a:endParaRPr lang="ru-RU" dirty="0" smtClean="0"/>
          </a:p>
          <a:p>
            <a:pPr>
              <a:buNone/>
            </a:pPr>
            <a:endParaRPr lang="ru-RU" dirty="0" smtClean="0"/>
          </a:p>
        </p:txBody>
      </p:sp>
      <p:pic>
        <p:nvPicPr>
          <p:cNvPr id="8" name="Содержимое 7" descr="http://isoch.ru/uploads/posts/2014-10/1412681181_v.a.-tropinina-kruzhevnica.jpg"/>
          <p:cNvPicPr>
            <a:picLocks noGrp="1"/>
          </p:cNvPicPr>
          <p:nvPr>
            <p:ph sz="half" idx="2"/>
          </p:nvPr>
        </p:nvPicPr>
        <p:blipFill>
          <a:blip r:embed="rId2"/>
          <a:stretch>
            <a:fillRect/>
          </a:stretch>
        </p:blipFill>
        <p:spPr bwMode="auto">
          <a:xfrm>
            <a:off x="4924073" y="1600200"/>
            <a:ext cx="3791653" cy="4724400"/>
          </a:xfrm>
          <a:prstGeom prst="rect">
            <a:avLst/>
          </a:prstGeom>
          <a:noFill/>
          <a:ln w="9525">
            <a:noFill/>
            <a:miter lim="800000"/>
            <a:headEnd/>
            <a:tailEnd/>
          </a:ln>
        </p:spPr>
      </p:pic>
      <p:sp>
        <p:nvSpPr>
          <p:cNvPr id="3" name="Текст 2"/>
          <p:cNvSpPr>
            <a:spLocks noGrp="1"/>
          </p:cNvSpPr>
          <p:nvPr>
            <p:ph type="body" sz="half" idx="4294967295"/>
          </p:nvPr>
        </p:nvSpPr>
        <p:spPr>
          <a:xfrm>
            <a:off x="500034" y="1785926"/>
            <a:ext cx="4143404" cy="4554549"/>
          </a:xfrm>
        </p:spPr>
        <p:txBody>
          <a:bodyPr>
            <a:normAutofit fontScale="92500" lnSpcReduction="20000"/>
          </a:bodyPr>
          <a:lstStyle/>
          <a:p>
            <a:pPr>
              <a:buNone/>
            </a:pPr>
            <a:r>
              <a:rPr lang="ru-RU" dirty="0" smtClean="0"/>
              <a:t>   Ловко и умело проворные пальчики ………плетут кружево.  </a:t>
            </a:r>
          </a:p>
          <a:p>
            <a:pPr>
              <a:buNone/>
            </a:pPr>
            <a:r>
              <a:rPr lang="ru-RU" dirty="0" smtClean="0"/>
              <a:t>   </a:t>
            </a:r>
          </a:p>
          <a:p>
            <a:pPr>
              <a:buNone/>
            </a:pPr>
            <a:r>
              <a:rPr lang="ru-RU" dirty="0" smtClean="0"/>
              <a:t>У …………. на картине маленькая изящная рука. </a:t>
            </a:r>
          </a:p>
          <a:p>
            <a:pPr>
              <a:buNone/>
            </a:pPr>
            <a:endParaRPr lang="ru-RU" dirty="0" smtClean="0"/>
          </a:p>
          <a:p>
            <a:pPr>
              <a:buNone/>
            </a:pPr>
            <a:r>
              <a:rPr lang="ru-RU" dirty="0" smtClean="0"/>
              <a:t>Движения рук ………, плетущей кружева, грациозны и изящны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endParaRPr lang="ru-RU" dirty="0">
              <a:solidFill>
                <a:schemeClr val="accent2"/>
              </a:solidFill>
            </a:endParaRPr>
          </a:p>
        </p:txBody>
      </p:sp>
      <p:sp>
        <p:nvSpPr>
          <p:cNvPr id="6" name="Содержимое 5"/>
          <p:cNvSpPr>
            <a:spLocks noGrp="1"/>
          </p:cNvSpPr>
          <p:nvPr>
            <p:ph sz="half" idx="1"/>
          </p:nvPr>
        </p:nvSpPr>
        <p:spPr/>
        <p:txBody>
          <a:bodyPr/>
          <a:lstStyle/>
          <a:p>
            <a:r>
              <a:rPr lang="ru-RU" dirty="0" smtClean="0"/>
              <a:t>«Образ девушки, на мгновение оторвавшейся от своего занятия и взглянувшей на зрителя, наводит на мысль, что ей труд ничуть не в тяжесть, что это всего лишь игра.»</a:t>
            </a:r>
          </a:p>
          <a:p>
            <a:endParaRPr lang="ru-RU" dirty="0"/>
          </a:p>
        </p:txBody>
      </p:sp>
      <p:pic>
        <p:nvPicPr>
          <p:cNvPr id="8" name="Содержимое 7" descr="http://isoch.ru/uploads/posts/2014-10/1412681181_v.a.-tropinina-kruzhevnica.jpg"/>
          <p:cNvPicPr>
            <a:picLocks noGrp="1"/>
          </p:cNvPicPr>
          <p:nvPr>
            <p:ph sz="half" idx="2"/>
          </p:nvPr>
        </p:nvPicPr>
        <p:blipFill>
          <a:blip r:embed="rId2"/>
          <a:stretch>
            <a:fillRect/>
          </a:stretch>
        </p:blipFill>
        <p:spPr bwMode="auto">
          <a:xfrm>
            <a:off x="4924073" y="1600200"/>
            <a:ext cx="3791653"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accent2"/>
                </a:solidFill>
              </a:rPr>
              <a:t>ПЛАН</a:t>
            </a:r>
            <a:endParaRPr lang="ru-RU" dirty="0">
              <a:solidFill>
                <a:schemeClr val="accent2"/>
              </a:solidFill>
            </a:endParaRPr>
          </a:p>
        </p:txBody>
      </p:sp>
      <p:sp>
        <p:nvSpPr>
          <p:cNvPr id="3" name="Содержимое 2"/>
          <p:cNvSpPr>
            <a:spLocks noGrp="1"/>
          </p:cNvSpPr>
          <p:nvPr>
            <p:ph sz="half" idx="1"/>
          </p:nvPr>
        </p:nvSpPr>
        <p:spPr/>
        <p:txBody>
          <a:bodyPr>
            <a:normAutofit/>
          </a:bodyPr>
          <a:lstStyle/>
          <a:p>
            <a:pPr lvl="0">
              <a:buNone/>
            </a:pPr>
            <a:r>
              <a:rPr lang="ru-RU" b="1" dirty="0" smtClean="0"/>
              <a:t>1.Творчество       </a:t>
            </a:r>
            <a:r>
              <a:rPr lang="ru-RU" b="1" dirty="0" err="1" smtClean="0"/>
              <a:t>В.А.Тропинина</a:t>
            </a:r>
            <a:endParaRPr lang="ru-RU" b="1" dirty="0" smtClean="0"/>
          </a:p>
          <a:p>
            <a:pPr lvl="0"/>
            <a:endParaRPr lang="ru-RU" b="1" dirty="0" smtClean="0"/>
          </a:p>
          <a:p>
            <a:pPr>
              <a:buNone/>
            </a:pPr>
            <a:r>
              <a:rPr lang="ru-RU" b="1" dirty="0" smtClean="0"/>
              <a:t>2.Колорит картины</a:t>
            </a:r>
          </a:p>
          <a:p>
            <a:endParaRPr lang="ru-RU" b="1" dirty="0" smtClean="0"/>
          </a:p>
          <a:p>
            <a:pPr>
              <a:buNone/>
            </a:pPr>
            <a:r>
              <a:rPr lang="ru-RU" b="1" dirty="0" smtClean="0"/>
              <a:t>3.Описание девушки</a:t>
            </a:r>
          </a:p>
          <a:p>
            <a:pPr lvl="0"/>
            <a:endParaRPr lang="ru-RU" b="1" dirty="0" smtClean="0"/>
          </a:p>
          <a:p>
            <a:pPr lvl="0">
              <a:buNone/>
            </a:pPr>
            <a:r>
              <a:rPr lang="ru-RU" b="1" dirty="0" smtClean="0"/>
              <a:t>4.Моё впечатление.</a:t>
            </a:r>
          </a:p>
          <a:p>
            <a:endParaRPr lang="ru-RU" dirty="0"/>
          </a:p>
        </p:txBody>
      </p:sp>
      <p:sp>
        <p:nvSpPr>
          <p:cNvPr id="4" name="Содержимое 3"/>
          <p:cNvSpPr>
            <a:spLocks noGrp="1"/>
          </p:cNvSpPr>
          <p:nvPr>
            <p:ph sz="half" idx="2"/>
          </p:nvPr>
        </p:nvSpPr>
        <p:spPr/>
        <p:txBody>
          <a:bodyPr>
            <a:normAutofit/>
          </a:bodyPr>
          <a:lstStyle/>
          <a:p>
            <a:pPr algn="ctr">
              <a:buNone/>
            </a:pPr>
            <a:r>
              <a:rPr lang="ru-RU" dirty="0" smtClean="0"/>
              <a:t> </a:t>
            </a:r>
            <a:r>
              <a:rPr lang="ru-RU" b="1" dirty="0" smtClean="0">
                <a:solidFill>
                  <a:schemeClr val="accent2"/>
                </a:solidFill>
              </a:rPr>
              <a:t>Художник </a:t>
            </a:r>
            <a:r>
              <a:rPr lang="en-US" b="1" dirty="0" err="1" smtClean="0">
                <a:solidFill>
                  <a:schemeClr val="accent2"/>
                </a:solidFill>
              </a:rPr>
              <a:t>буквально</a:t>
            </a:r>
            <a:r>
              <a:rPr lang="en-US" b="1" dirty="0" smtClean="0">
                <a:solidFill>
                  <a:schemeClr val="accent2"/>
                </a:solidFill>
              </a:rPr>
              <a:t> </a:t>
            </a:r>
            <a:endParaRPr lang="ru-RU" b="1" dirty="0" smtClean="0">
              <a:solidFill>
                <a:schemeClr val="accent2"/>
              </a:solidFill>
            </a:endParaRPr>
          </a:p>
          <a:p>
            <a:pPr algn="ctr">
              <a:buNone/>
            </a:pPr>
            <a:endParaRPr lang="ru-RU" b="1" dirty="0" smtClean="0">
              <a:solidFill>
                <a:schemeClr val="accent2"/>
              </a:solidFill>
            </a:endParaRPr>
          </a:p>
          <a:p>
            <a:pPr algn="ctr">
              <a:buNone/>
            </a:pPr>
            <a:r>
              <a:rPr lang="ru-RU" b="1" dirty="0" smtClean="0">
                <a:solidFill>
                  <a:schemeClr val="accent2"/>
                </a:solidFill>
              </a:rPr>
              <a:t>       </a:t>
            </a:r>
            <a:r>
              <a:rPr lang="en-US" b="1" dirty="0" err="1" smtClean="0">
                <a:solidFill>
                  <a:schemeClr val="accent2"/>
                </a:solidFill>
              </a:rPr>
              <a:t>воспевает</a:t>
            </a:r>
            <a:r>
              <a:rPr lang="en-US" b="1" dirty="0" smtClean="0">
                <a:solidFill>
                  <a:schemeClr val="accent2"/>
                </a:solidFill>
              </a:rPr>
              <a:t> </a:t>
            </a:r>
            <a:r>
              <a:rPr lang="en-US" b="1" dirty="0" err="1" smtClean="0">
                <a:solidFill>
                  <a:schemeClr val="accent2"/>
                </a:solidFill>
              </a:rPr>
              <a:t>любовь</a:t>
            </a:r>
            <a:r>
              <a:rPr lang="en-US" b="1" dirty="0" smtClean="0">
                <a:solidFill>
                  <a:schemeClr val="accent2"/>
                </a:solidFill>
              </a:rPr>
              <a:t> к </a:t>
            </a:r>
            <a:endParaRPr lang="ru-RU" b="1" dirty="0" smtClean="0">
              <a:solidFill>
                <a:schemeClr val="accent2"/>
              </a:solidFill>
            </a:endParaRPr>
          </a:p>
          <a:p>
            <a:pPr algn="ctr">
              <a:buNone/>
            </a:pPr>
            <a:endParaRPr lang="ru-RU" b="1" dirty="0" smtClean="0">
              <a:solidFill>
                <a:schemeClr val="accent2"/>
              </a:solidFill>
            </a:endParaRPr>
          </a:p>
          <a:p>
            <a:pPr algn="ctr">
              <a:buNone/>
            </a:pPr>
            <a:r>
              <a:rPr lang="en-US" b="1" dirty="0" err="1" smtClean="0">
                <a:solidFill>
                  <a:schemeClr val="accent2"/>
                </a:solidFill>
              </a:rPr>
              <a:t>труду</a:t>
            </a:r>
            <a:r>
              <a:rPr lang="en-US" b="1" dirty="0" smtClean="0">
                <a:solidFill>
                  <a:schemeClr val="accent2"/>
                </a:solidFill>
              </a:rPr>
              <a:t>, </a:t>
            </a:r>
            <a:r>
              <a:rPr lang="en-US" b="1" dirty="0" err="1" smtClean="0">
                <a:solidFill>
                  <a:schemeClr val="accent2"/>
                </a:solidFill>
              </a:rPr>
              <a:t>старается</a:t>
            </a:r>
            <a:r>
              <a:rPr lang="en-US" b="1" dirty="0" smtClean="0">
                <a:solidFill>
                  <a:schemeClr val="accent2"/>
                </a:solidFill>
              </a:rPr>
              <a:t> </a:t>
            </a:r>
            <a:r>
              <a:rPr lang="en-US" b="1" dirty="0" err="1" smtClean="0">
                <a:solidFill>
                  <a:schemeClr val="accent2"/>
                </a:solidFill>
              </a:rPr>
              <a:t>привить</a:t>
            </a:r>
            <a:r>
              <a:rPr lang="en-US" b="1" dirty="0" smtClean="0">
                <a:solidFill>
                  <a:schemeClr val="accent2"/>
                </a:solidFill>
              </a:rPr>
              <a:t> </a:t>
            </a:r>
            <a:endParaRPr lang="ru-RU" b="1" dirty="0" smtClean="0">
              <a:solidFill>
                <a:schemeClr val="accent2"/>
              </a:solidFill>
            </a:endParaRPr>
          </a:p>
          <a:p>
            <a:pPr algn="ctr">
              <a:buNone/>
            </a:pPr>
            <a:endParaRPr lang="ru-RU" b="1" dirty="0" smtClean="0">
              <a:solidFill>
                <a:schemeClr val="accent2"/>
              </a:solidFill>
            </a:endParaRPr>
          </a:p>
          <a:p>
            <a:pPr algn="ctr">
              <a:buNone/>
            </a:pPr>
            <a:r>
              <a:rPr lang="en-US" b="1" dirty="0" err="1" smtClean="0">
                <a:solidFill>
                  <a:schemeClr val="accent2"/>
                </a:solidFill>
              </a:rPr>
              <a:t>ее</a:t>
            </a:r>
            <a:r>
              <a:rPr lang="en-US" b="1" dirty="0" smtClean="0">
                <a:solidFill>
                  <a:schemeClr val="accent2"/>
                </a:solidFill>
              </a:rPr>
              <a:t> и </a:t>
            </a:r>
            <a:r>
              <a:rPr lang="en-US" b="1" dirty="0" err="1" smtClean="0">
                <a:solidFill>
                  <a:schemeClr val="accent2"/>
                </a:solidFill>
              </a:rPr>
              <a:t>нам</a:t>
            </a:r>
            <a:r>
              <a:rPr lang="en-US" b="1" dirty="0" smtClean="0">
                <a:solidFill>
                  <a:schemeClr val="accent2"/>
                </a:solidFill>
              </a:rPr>
              <a:t>,</a:t>
            </a:r>
            <a:endParaRPr lang="ru-RU" b="1" dirty="0">
              <a:solidFill>
                <a:schemeClr val="accent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leep Away.mp3">
            <a:hlinkClick r:id="" action="ppaction://media"/>
          </p:cNvPr>
          <p:cNvPicPr>
            <a:picLocks noRot="1" noChangeAspect="1"/>
          </p:cNvPicPr>
          <p:nvPr>
            <a:audioFile r:link="rId1"/>
          </p:nvPr>
        </p:nvPicPr>
        <p:blipFill>
          <a:blip r:embed="rId3"/>
          <a:stretch>
            <a:fillRect/>
          </a:stretch>
        </p:blipFill>
        <p:spPr>
          <a:xfrm>
            <a:off x="285720" y="6143644"/>
            <a:ext cx="304800" cy="304800"/>
          </a:xfrm>
          <a:prstGeom prst="rect">
            <a:avLst/>
          </a:prstGeom>
        </p:spPr>
      </p:pic>
      <p:sp>
        <p:nvSpPr>
          <p:cNvPr id="6" name="Заголовок 5"/>
          <p:cNvSpPr>
            <a:spLocks noGrp="1"/>
          </p:cNvSpPr>
          <p:nvPr>
            <p:ph type="title"/>
          </p:nvPr>
        </p:nvSpPr>
        <p:spPr/>
        <p:txBody>
          <a:bodyPr/>
          <a:lstStyle/>
          <a:p>
            <a:endParaRPr lang="ru-RU" dirty="0"/>
          </a:p>
        </p:txBody>
      </p:sp>
      <p:sp>
        <p:nvSpPr>
          <p:cNvPr id="7" name="Содержимое 6"/>
          <p:cNvSpPr>
            <a:spLocks noGrp="1"/>
          </p:cNvSpPr>
          <p:nvPr>
            <p:ph sz="half" idx="1"/>
          </p:nvPr>
        </p:nvSpPr>
        <p:spPr/>
        <p:txBody>
          <a:bodyPr>
            <a:normAutofit fontScale="70000" lnSpcReduction="20000"/>
          </a:bodyPr>
          <a:lstStyle/>
          <a:p>
            <a:r>
              <a:rPr lang="ru-RU" dirty="0" smtClean="0"/>
              <a:t>То ли тонкий морозный узор,</a:t>
            </a:r>
            <a:br>
              <a:rPr lang="ru-RU" dirty="0" smtClean="0"/>
            </a:br>
            <a:r>
              <a:rPr lang="ru-RU" dirty="0" smtClean="0"/>
              <a:t>То ли ветер над полем пшеницы...</a:t>
            </a:r>
            <a:br>
              <a:rPr lang="ru-RU" dirty="0" smtClean="0"/>
            </a:br>
            <a:r>
              <a:rPr lang="ru-RU" dirty="0" smtClean="0"/>
              <a:t>Удивляют весь мир до сих пор</a:t>
            </a:r>
            <a:br>
              <a:rPr lang="ru-RU" dirty="0" smtClean="0"/>
            </a:br>
            <a:r>
              <a:rPr lang="ru-RU" dirty="0" smtClean="0"/>
              <a:t>Рукодельем своим кружевницы.</a:t>
            </a:r>
            <a:br>
              <a:rPr lang="ru-RU" dirty="0" smtClean="0"/>
            </a:br>
            <a:r>
              <a:rPr lang="ru-RU" dirty="0" smtClean="0"/>
              <a:t>Будто слышится пение птиц,</a:t>
            </a:r>
            <a:br>
              <a:rPr lang="ru-RU" dirty="0" smtClean="0"/>
            </a:br>
            <a:r>
              <a:rPr lang="ru-RU" dirty="0" smtClean="0"/>
              <a:t>Тихий звон родников потаённых...</a:t>
            </a:r>
            <a:br>
              <a:rPr lang="ru-RU" dirty="0" smtClean="0"/>
            </a:br>
            <a:r>
              <a:rPr lang="ru-RU" dirty="0" smtClean="0"/>
              <a:t>Оживает в руках мастериц</a:t>
            </a:r>
            <a:br>
              <a:rPr lang="ru-RU" dirty="0" smtClean="0"/>
            </a:br>
            <a:r>
              <a:rPr lang="ru-RU" dirty="0" smtClean="0"/>
              <a:t>То, что каждому сердцу знакомо.</a:t>
            </a:r>
            <a:br>
              <a:rPr lang="ru-RU" dirty="0" smtClean="0"/>
            </a:br>
            <a:r>
              <a:rPr lang="ru-RU" dirty="0" smtClean="0"/>
              <a:t>        Вологодские кружева...</a:t>
            </a:r>
            <a:br>
              <a:rPr lang="ru-RU" dirty="0" smtClean="0"/>
            </a:br>
            <a:r>
              <a:rPr lang="ru-RU" dirty="0" smtClean="0"/>
              <a:t>        Над коклюшками пальцы летают,</a:t>
            </a:r>
            <a:br>
              <a:rPr lang="ru-RU" dirty="0" smtClean="0"/>
            </a:br>
            <a:r>
              <a:rPr lang="ru-RU" dirty="0" smtClean="0"/>
              <a:t>        И узоры, как песни слова,</a:t>
            </a:r>
            <a:br>
              <a:rPr lang="ru-RU" dirty="0" smtClean="0"/>
            </a:br>
            <a:r>
              <a:rPr lang="ru-RU" dirty="0" smtClean="0"/>
              <a:t>        Нити тонкие выплетают.</a:t>
            </a:r>
            <a:endParaRPr lang="ru-RU" dirty="0"/>
          </a:p>
        </p:txBody>
      </p:sp>
      <p:sp>
        <p:nvSpPr>
          <p:cNvPr id="8" name="Содержимое 7"/>
          <p:cNvSpPr>
            <a:spLocks noGrp="1"/>
          </p:cNvSpPr>
          <p:nvPr>
            <p:ph sz="half" idx="2"/>
          </p:nvPr>
        </p:nvSpPr>
        <p:spPr/>
        <p:txBody>
          <a:bodyPr>
            <a:normAutofit fontScale="70000" lnSpcReduction="20000"/>
          </a:bodyPr>
          <a:lstStyle/>
          <a:p>
            <a:r>
              <a:rPr lang="ru-RU" dirty="0" smtClean="0"/>
              <a:t>Кружева – к узелку узелок,</a:t>
            </a:r>
            <a:br>
              <a:rPr lang="ru-RU" dirty="0" smtClean="0"/>
            </a:br>
            <a:r>
              <a:rPr lang="ru-RU" dirty="0" smtClean="0"/>
              <a:t>Нам родные рисуют картины:</a:t>
            </a:r>
            <a:br>
              <a:rPr lang="ru-RU" dirty="0" smtClean="0"/>
            </a:br>
            <a:r>
              <a:rPr lang="ru-RU" dirty="0" smtClean="0"/>
              <a:t>Полевой расцветает цветок</a:t>
            </a:r>
            <a:br>
              <a:rPr lang="ru-RU" dirty="0" smtClean="0"/>
            </a:br>
            <a:r>
              <a:rPr lang="ru-RU" dirty="0" smtClean="0"/>
              <a:t>И качает ветвями рябина.</a:t>
            </a:r>
            <a:br>
              <a:rPr lang="ru-RU" dirty="0" smtClean="0"/>
            </a:br>
            <a:r>
              <a:rPr lang="ru-RU" dirty="0" smtClean="0"/>
              <a:t>Словно сказка, они хороши!</a:t>
            </a:r>
            <a:br>
              <a:rPr lang="ru-RU" dirty="0" smtClean="0"/>
            </a:br>
            <a:r>
              <a:rPr lang="ru-RU" dirty="0" smtClean="0"/>
              <a:t>В них умелой работы прилежность,</a:t>
            </a:r>
            <a:br>
              <a:rPr lang="ru-RU" dirty="0" smtClean="0"/>
            </a:br>
            <a:r>
              <a:rPr lang="ru-RU" dirty="0" smtClean="0"/>
              <a:t>Красота нашей русской души,</a:t>
            </a:r>
            <a:br>
              <a:rPr lang="ru-RU" dirty="0" smtClean="0"/>
            </a:br>
            <a:r>
              <a:rPr lang="ru-RU" dirty="0" smtClean="0"/>
              <a:t>Терпеливая женская нежность.</a:t>
            </a:r>
            <a:br>
              <a:rPr lang="ru-RU" dirty="0" smtClean="0"/>
            </a:br>
            <a:r>
              <a:rPr lang="ru-RU" dirty="0" smtClean="0"/>
              <a:t>        Вологодские кружева...</a:t>
            </a:r>
            <a:br>
              <a:rPr lang="ru-RU" dirty="0" smtClean="0"/>
            </a:br>
            <a:r>
              <a:rPr lang="ru-RU" dirty="0" smtClean="0"/>
              <a:t>        Над коклюшками пальцы летают,</a:t>
            </a:r>
            <a:br>
              <a:rPr lang="ru-RU" dirty="0" smtClean="0"/>
            </a:br>
            <a:r>
              <a:rPr lang="ru-RU" dirty="0" smtClean="0"/>
              <a:t>        И узоры, как песни слова,</a:t>
            </a:r>
            <a:br>
              <a:rPr lang="ru-RU" dirty="0" smtClean="0"/>
            </a:br>
            <a:r>
              <a:rPr lang="ru-RU" dirty="0" smtClean="0"/>
              <a:t>        Нити тонкие выплетают.</a:t>
            </a:r>
            <a:endParaRPr lang="ru-RU" dirty="0"/>
          </a:p>
        </p:txBody>
      </p:sp>
    </p:spTree>
    <p:extLst>
      <p:ext uri="{BB962C8B-B14F-4D97-AF65-F5344CB8AC3E}">
        <p14:creationId xmlns="" xmlns:p14="http://schemas.microsoft.com/office/powerpoint/2010/main" val="1470250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10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15"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7" grpId="0" build="p"/>
      <p:bldP spid="8"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14348" y="714356"/>
            <a:ext cx="7682488" cy="830997"/>
          </a:xfrm>
          <a:prstGeom prst="rect">
            <a:avLst/>
          </a:prstGeom>
          <a:noFill/>
        </p:spPr>
        <p:txBody>
          <a:bodyPr wrap="none" rtlCol="0">
            <a:spAutoFit/>
          </a:bodyPr>
          <a:lstStyle/>
          <a:p>
            <a:r>
              <a:rPr lang="ru-RU" sz="4800" b="1" dirty="0" smtClean="0">
                <a:solidFill>
                  <a:schemeClr val="accent2"/>
                </a:solidFill>
              </a:rPr>
              <a:t>Своей работой на уроке я …</a:t>
            </a:r>
          </a:p>
        </p:txBody>
      </p:sp>
      <p:sp>
        <p:nvSpPr>
          <p:cNvPr id="4" name="TextBox 3"/>
          <p:cNvSpPr txBox="1"/>
          <p:nvPr/>
        </p:nvSpPr>
        <p:spPr>
          <a:xfrm>
            <a:off x="714348" y="2143116"/>
            <a:ext cx="7469737" cy="830997"/>
          </a:xfrm>
          <a:prstGeom prst="rect">
            <a:avLst/>
          </a:prstGeom>
          <a:noFill/>
        </p:spPr>
        <p:txBody>
          <a:bodyPr wrap="none" rtlCol="0">
            <a:spAutoFit/>
          </a:bodyPr>
          <a:lstStyle/>
          <a:p>
            <a:r>
              <a:rPr lang="ru-RU" sz="4800" b="1" dirty="0" smtClean="0">
                <a:solidFill>
                  <a:schemeClr val="accent2"/>
                </a:solidFill>
              </a:rPr>
              <a:t>Материал урока мне был …</a:t>
            </a:r>
          </a:p>
        </p:txBody>
      </p:sp>
      <p:sp>
        <p:nvSpPr>
          <p:cNvPr id="5" name="TextBox 4"/>
          <p:cNvSpPr txBox="1"/>
          <p:nvPr/>
        </p:nvSpPr>
        <p:spPr>
          <a:xfrm>
            <a:off x="785786" y="3571876"/>
            <a:ext cx="7890686" cy="830997"/>
          </a:xfrm>
          <a:prstGeom prst="rect">
            <a:avLst/>
          </a:prstGeom>
          <a:noFill/>
        </p:spPr>
        <p:txBody>
          <a:bodyPr wrap="none" rtlCol="0">
            <a:spAutoFit/>
          </a:bodyPr>
          <a:lstStyle/>
          <a:p>
            <a:r>
              <a:rPr lang="ru-RU" sz="4800" b="1" dirty="0" smtClean="0">
                <a:solidFill>
                  <a:schemeClr val="accent2"/>
                </a:solidFill>
              </a:rPr>
              <a:t>Мне больше всего удалось …</a:t>
            </a:r>
          </a:p>
        </p:txBody>
      </p:sp>
    </p:spTree>
    <p:extLst>
      <p:ext uri="{BB962C8B-B14F-4D97-AF65-F5344CB8AC3E}">
        <p14:creationId xmlns="" xmlns:p14="http://schemas.microsoft.com/office/powerpoint/2010/main" val="2567568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strVal val="#ppt_w*0.70"/>
                                          </p:val>
                                        </p:tav>
                                        <p:tav tm="100000">
                                          <p:val>
                                            <p:strVal val="#ppt_w"/>
                                          </p:val>
                                        </p:tav>
                                      </p:tavLst>
                                    </p:anim>
                                    <p:anim calcmode="lin" valueType="num">
                                      <p:cBhvr>
                                        <p:cTn id="8" dur="2000" fill="hold"/>
                                        <p:tgtEl>
                                          <p:spTgt spid="3"/>
                                        </p:tgtEl>
                                        <p:attrNameLst>
                                          <p:attrName>ppt_h</p:attrName>
                                        </p:attrNameLst>
                                      </p:cBhvr>
                                      <p:tavLst>
                                        <p:tav tm="0">
                                          <p:val>
                                            <p:strVal val="#ppt_h"/>
                                          </p:val>
                                        </p:tav>
                                        <p:tav tm="100000">
                                          <p:val>
                                            <p:strVal val="#ppt_h"/>
                                          </p:val>
                                        </p:tav>
                                      </p:tavLst>
                                    </p:anim>
                                    <p:animEffect transition="in" filter="fade">
                                      <p:cBhvr>
                                        <p:cTn id="9" dur="2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2000" fill="hold"/>
                                        <p:tgtEl>
                                          <p:spTgt spid="4"/>
                                        </p:tgtEl>
                                        <p:attrNameLst>
                                          <p:attrName>ppt_w</p:attrName>
                                        </p:attrNameLst>
                                      </p:cBhvr>
                                      <p:tavLst>
                                        <p:tav tm="0">
                                          <p:val>
                                            <p:strVal val="#ppt_w*0.70"/>
                                          </p:val>
                                        </p:tav>
                                        <p:tav tm="100000">
                                          <p:val>
                                            <p:strVal val="#ppt_w"/>
                                          </p:val>
                                        </p:tav>
                                      </p:tavLst>
                                    </p:anim>
                                    <p:anim calcmode="lin" valueType="num">
                                      <p:cBhvr>
                                        <p:cTn id="15" dur="2000" fill="hold"/>
                                        <p:tgtEl>
                                          <p:spTgt spid="4"/>
                                        </p:tgtEl>
                                        <p:attrNameLst>
                                          <p:attrName>ppt_h</p:attrName>
                                        </p:attrNameLst>
                                      </p:cBhvr>
                                      <p:tavLst>
                                        <p:tav tm="0">
                                          <p:val>
                                            <p:strVal val="#ppt_h"/>
                                          </p:val>
                                        </p:tav>
                                        <p:tav tm="100000">
                                          <p:val>
                                            <p:strVal val="#ppt_h"/>
                                          </p:val>
                                        </p:tav>
                                      </p:tavLst>
                                    </p:anim>
                                    <p:animEffect transition="in" filter="fade">
                                      <p:cBhvr>
                                        <p:cTn id="16" dur="2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2000" fill="hold"/>
                                        <p:tgtEl>
                                          <p:spTgt spid="5"/>
                                        </p:tgtEl>
                                        <p:attrNameLst>
                                          <p:attrName>ppt_w</p:attrName>
                                        </p:attrNameLst>
                                      </p:cBhvr>
                                      <p:tavLst>
                                        <p:tav tm="0">
                                          <p:val>
                                            <p:strVal val="#ppt_w*0.70"/>
                                          </p:val>
                                        </p:tav>
                                        <p:tav tm="100000">
                                          <p:val>
                                            <p:strVal val="#ppt_w"/>
                                          </p:val>
                                        </p:tav>
                                      </p:tavLst>
                                    </p:anim>
                                    <p:anim calcmode="lin" valueType="num">
                                      <p:cBhvr>
                                        <p:cTn id="22" dur="2000" fill="hold"/>
                                        <p:tgtEl>
                                          <p:spTgt spid="5"/>
                                        </p:tgtEl>
                                        <p:attrNameLst>
                                          <p:attrName>ppt_h</p:attrName>
                                        </p:attrNameLst>
                                      </p:cBhvr>
                                      <p:tavLst>
                                        <p:tav tm="0">
                                          <p:val>
                                            <p:strVal val="#ppt_h"/>
                                          </p:val>
                                        </p:tav>
                                        <p:tav tm="100000">
                                          <p:val>
                                            <p:strVal val="#ppt_h"/>
                                          </p:val>
                                        </p:tav>
                                      </p:tavLst>
                                    </p:anim>
                                    <p:animEffect transition="in" filter="fade">
                                      <p:cBhvr>
                                        <p:cTn id="2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a:xfrm>
            <a:off x="457200" y="214313"/>
            <a:ext cx="8229600" cy="714375"/>
          </a:xfrm>
        </p:spPr>
        <p:txBody>
          <a:bodyPr/>
          <a:lstStyle/>
          <a:p>
            <a:pPr algn="ctr" eaLnBrk="1" hangingPunct="1"/>
            <a:r>
              <a:rPr lang="ru-RU" sz="3200" b="1" dirty="0" smtClean="0">
                <a:solidFill>
                  <a:srgbClr val="002060"/>
                </a:solidFill>
              </a:rPr>
              <a:t>Что такое кружево?</a:t>
            </a:r>
          </a:p>
        </p:txBody>
      </p:sp>
      <p:sp>
        <p:nvSpPr>
          <p:cNvPr id="8" name="Содержимое 7"/>
          <p:cNvSpPr>
            <a:spLocks noGrp="1"/>
          </p:cNvSpPr>
          <p:nvPr>
            <p:ph idx="1"/>
          </p:nvPr>
        </p:nvSpPr>
        <p:spPr/>
        <p:txBody>
          <a:bodyPr>
            <a:normAutofit lnSpcReduction="10000"/>
          </a:bodyPr>
          <a:lstStyle/>
          <a:p>
            <a:r>
              <a:rPr lang="ru-RU" b="1" dirty="0" smtClean="0"/>
              <a:t>Кружево</a:t>
            </a:r>
            <a:r>
              <a:rPr lang="ru-RU" dirty="0" smtClean="0"/>
              <a:t> - это декоративное текстильное изделие из ткани и ниток. Основным признаком различных видов кружев являются многочисленные пустые (не заполненные нитью или тканью) области между нитками, которые образуют различные рисунки узора. Кружева используются для оформления одежды (например, женское нижнее белье), интерьера (панно, скатерти, тюли, покрывала и др.) . </a:t>
            </a:r>
            <a:endParaRPr lang="ru-RU" dirty="0"/>
          </a:p>
        </p:txBody>
      </p:sp>
    </p:spTree>
    <p:extLst>
      <p:ext uri="{BB962C8B-B14F-4D97-AF65-F5344CB8AC3E}">
        <p14:creationId xmlns="" xmlns:p14="http://schemas.microsoft.com/office/powerpoint/2010/main" val="24902928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1"/>
          <p:cNvSpPr>
            <a:spLocks noGrp="1"/>
          </p:cNvSpPr>
          <p:nvPr>
            <p:ph type="title"/>
          </p:nvPr>
        </p:nvSpPr>
        <p:spPr>
          <a:xfrm>
            <a:off x="457200" y="214313"/>
            <a:ext cx="8229600" cy="714375"/>
          </a:xfrm>
        </p:spPr>
        <p:txBody>
          <a:bodyPr/>
          <a:lstStyle/>
          <a:p>
            <a:pPr algn="ctr" eaLnBrk="1" hangingPunct="1"/>
            <a:r>
              <a:rPr lang="ru-RU" sz="3200" b="1" dirty="0" smtClean="0">
                <a:solidFill>
                  <a:srgbClr val="002060"/>
                </a:solidFill>
              </a:rPr>
              <a:t>Вологодские кружевные  изделия</a:t>
            </a:r>
          </a:p>
        </p:txBody>
      </p:sp>
      <p:pic>
        <p:nvPicPr>
          <p:cNvPr id="10243" name="Содержимое 9" descr="6НХП-382 Воротник">
            <a:hlinkClick r:id="rId2"/>
          </p:cNvPr>
          <p:cNvPicPr>
            <a:picLocks noGrp="1"/>
          </p:cNvPicPr>
          <p:nvPr>
            <p:ph idx="1"/>
          </p:nvPr>
        </p:nvPicPr>
        <p:blipFill>
          <a:blip r:embed="rId3">
            <a:extLst>
              <a:ext uri="{28A0092B-C50C-407E-A947-70E740481C1C}">
                <a14:useLocalDpi xmlns="" xmlns:a14="http://schemas.microsoft.com/office/drawing/2010/main" val="0"/>
              </a:ext>
            </a:extLst>
          </a:blip>
          <a:srcRect/>
          <a:stretch>
            <a:fillRect/>
          </a:stretch>
        </p:blipFill>
        <p:spPr>
          <a:xfrm>
            <a:off x="357188" y="1143000"/>
            <a:ext cx="1714500" cy="2428875"/>
          </a:xfrm>
        </p:spPr>
      </p:pic>
      <p:pic>
        <p:nvPicPr>
          <p:cNvPr id="10244" name="Рисунок 10" descr="6НХП-383 Воротник">
            <a:hlinkClick r:id="rId4"/>
          </p:cNvPr>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7143750" y="1357313"/>
            <a:ext cx="1604963" cy="2428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245" name="Рисунок 11" descr="447 Жилет">
            <a:hlinkClick r:id="rId6"/>
          </p:cNvPr>
          <p:cNvPicPr>
            <a:picLocks noChangeAspect="1" noChangeArrowheads="1"/>
          </p:cNvPicPr>
          <p:nvPr/>
        </p:nvPicPr>
        <p:blipFill>
          <a:blip r:embed="rId7">
            <a:extLst>
              <a:ext uri="{28A0092B-C50C-407E-A947-70E740481C1C}">
                <a14:useLocalDpi xmlns="" xmlns:a14="http://schemas.microsoft.com/office/drawing/2010/main" val="0"/>
              </a:ext>
            </a:extLst>
          </a:blip>
          <a:srcRect/>
          <a:stretch>
            <a:fillRect/>
          </a:stretch>
        </p:blipFill>
        <p:spPr bwMode="auto">
          <a:xfrm>
            <a:off x="2643188" y="1071563"/>
            <a:ext cx="3830637" cy="27606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246" name="Рисунок 12" descr="6НХП-279 Дорожка">
            <a:hlinkClick r:id="rId8"/>
          </p:cNvPr>
          <p:cNvPicPr>
            <a:picLocks noChangeAspect="1" noChangeArrowheads="1"/>
          </p:cNvPicPr>
          <p:nvPr/>
        </p:nvPicPr>
        <p:blipFill>
          <a:blip r:embed="rId9">
            <a:extLst>
              <a:ext uri="{28A0092B-C50C-407E-A947-70E740481C1C}">
                <a14:useLocalDpi xmlns="" xmlns:a14="http://schemas.microsoft.com/office/drawing/2010/main" val="0"/>
              </a:ext>
            </a:extLst>
          </a:blip>
          <a:srcRect/>
          <a:stretch>
            <a:fillRect/>
          </a:stretch>
        </p:blipFill>
        <p:spPr bwMode="auto">
          <a:xfrm>
            <a:off x="1785938" y="4071938"/>
            <a:ext cx="5500687" cy="2520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774304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additive="base">
                                        <p:cTn id="7" dur="500" fill="hold"/>
                                        <p:tgtEl>
                                          <p:spTgt spid="10242"/>
                                        </p:tgtEl>
                                        <p:attrNameLst>
                                          <p:attrName>ppt_x</p:attrName>
                                        </p:attrNameLst>
                                      </p:cBhvr>
                                      <p:tavLst>
                                        <p:tav tm="0">
                                          <p:val>
                                            <p:strVal val="#ppt_x"/>
                                          </p:val>
                                        </p:tav>
                                        <p:tav tm="100000">
                                          <p:val>
                                            <p:strVal val="#ppt_x"/>
                                          </p:val>
                                        </p:tav>
                                      </p:tavLst>
                                    </p:anim>
                                    <p:anim calcmode="lin" valueType="num">
                                      <p:cBhvr additive="base">
                                        <p:cTn id="8" dur="500" fill="hold"/>
                                        <p:tgtEl>
                                          <p:spTgt spid="1024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10243"/>
                                        </p:tgtEl>
                                        <p:attrNameLst>
                                          <p:attrName>style.visibility</p:attrName>
                                        </p:attrNameLst>
                                      </p:cBhvr>
                                      <p:to>
                                        <p:strVal val="visible"/>
                                      </p:to>
                                    </p:set>
                                    <p:animEffect transition="in" filter="checkerboard(across)">
                                      <p:cBhvr>
                                        <p:cTn id="13" dur="500"/>
                                        <p:tgtEl>
                                          <p:spTgt spid="10243"/>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10245"/>
                                        </p:tgtEl>
                                        <p:attrNameLst>
                                          <p:attrName>style.visibility</p:attrName>
                                        </p:attrNameLst>
                                      </p:cBhvr>
                                      <p:to>
                                        <p:strVal val="visible"/>
                                      </p:to>
                                    </p:set>
                                    <p:animEffect transition="in" filter="checkerboard(across)">
                                      <p:cBhvr>
                                        <p:cTn id="18" dur="500"/>
                                        <p:tgtEl>
                                          <p:spTgt spid="10245"/>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nodeType="clickEffect">
                                  <p:stCondLst>
                                    <p:cond delay="0"/>
                                  </p:stCondLst>
                                  <p:childTnLst>
                                    <p:set>
                                      <p:cBhvr>
                                        <p:cTn id="22" dur="1" fill="hold">
                                          <p:stCondLst>
                                            <p:cond delay="0"/>
                                          </p:stCondLst>
                                        </p:cTn>
                                        <p:tgtEl>
                                          <p:spTgt spid="10244"/>
                                        </p:tgtEl>
                                        <p:attrNameLst>
                                          <p:attrName>style.visibility</p:attrName>
                                        </p:attrNameLst>
                                      </p:cBhvr>
                                      <p:to>
                                        <p:strVal val="visible"/>
                                      </p:to>
                                    </p:set>
                                    <p:animEffect transition="in" filter="checkerboard(across)">
                                      <p:cBhvr>
                                        <p:cTn id="23" dur="500"/>
                                        <p:tgtEl>
                                          <p:spTgt spid="10244"/>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10246"/>
                                        </p:tgtEl>
                                        <p:attrNameLst>
                                          <p:attrName>style.visibility</p:attrName>
                                        </p:attrNameLst>
                                      </p:cBhvr>
                                      <p:to>
                                        <p:strVal val="visible"/>
                                      </p:to>
                                    </p:set>
                                    <p:animEffect transition="in" filter="checkerboard(across)">
                                      <p:cBhvr>
                                        <p:cTn id="28" dur="500"/>
                                        <p:tgtEl>
                                          <p:spTgt spid="102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7504" y="642918"/>
            <a:ext cx="3417923" cy="4247317"/>
          </a:xfrm>
          <a:prstGeom prst="rect">
            <a:avLst/>
          </a:prstGeom>
          <a:noFill/>
        </p:spPr>
        <p:txBody>
          <a:bodyPr wrap="square" rtlCol="0">
            <a:spAutoFit/>
          </a:bodyPr>
          <a:lstStyle/>
          <a:p>
            <a:r>
              <a:rPr lang="ru-RU" sz="5400" dirty="0" smtClean="0"/>
              <a:t>Василий</a:t>
            </a:r>
          </a:p>
          <a:p>
            <a:endParaRPr lang="ru-RU" sz="5400" dirty="0" smtClean="0"/>
          </a:p>
          <a:p>
            <a:r>
              <a:rPr lang="ru-RU" sz="5400" dirty="0" smtClean="0"/>
              <a:t>Андреевич</a:t>
            </a:r>
          </a:p>
          <a:p>
            <a:endParaRPr lang="ru-RU" sz="5400" dirty="0" smtClean="0"/>
          </a:p>
          <a:p>
            <a:r>
              <a:rPr lang="ru-RU" sz="5400" dirty="0" err="1" smtClean="0"/>
              <a:t>Тропинин</a:t>
            </a:r>
            <a:endParaRPr lang="ru-RU" sz="5400" dirty="0"/>
          </a:p>
        </p:txBody>
      </p:sp>
      <p:sp>
        <p:nvSpPr>
          <p:cNvPr id="4" name="Заголовок 3"/>
          <p:cNvSpPr>
            <a:spLocks noGrp="1"/>
          </p:cNvSpPr>
          <p:nvPr>
            <p:ph type="title"/>
          </p:nvPr>
        </p:nvSpPr>
        <p:spPr/>
        <p:txBody>
          <a:bodyPr/>
          <a:lstStyle/>
          <a:p>
            <a:endParaRPr lang="ru-RU"/>
          </a:p>
        </p:txBody>
      </p:sp>
      <p:sp>
        <p:nvSpPr>
          <p:cNvPr id="7" name="Текст 6"/>
          <p:cNvSpPr>
            <a:spLocks noGrp="1"/>
          </p:cNvSpPr>
          <p:nvPr>
            <p:ph type="body" idx="2"/>
          </p:nvPr>
        </p:nvSpPr>
        <p:spPr/>
        <p:txBody>
          <a:bodyPr/>
          <a:lstStyle/>
          <a:p>
            <a:endParaRPr lang="ru-RU" dirty="0"/>
          </a:p>
        </p:txBody>
      </p:sp>
      <p:pic>
        <p:nvPicPr>
          <p:cNvPr id="8" name="Содержимое 7" descr="http://www.nearyou.ru/tropinin/pick/44self.jpg"/>
          <p:cNvPicPr>
            <a:picLocks noGrp="1"/>
          </p:cNvPicPr>
          <p:nvPr>
            <p:ph sz="half" idx="1"/>
          </p:nvPr>
        </p:nvPicPr>
        <p:blipFill>
          <a:blip r:embed="rId2"/>
          <a:srcRect/>
          <a:stretch>
            <a:fillRect/>
          </a:stretch>
        </p:blipFill>
        <p:spPr bwMode="auto">
          <a:xfrm>
            <a:off x="3571868" y="571480"/>
            <a:ext cx="5357850" cy="5000660"/>
          </a:xfrm>
          <a:prstGeom prst="rect">
            <a:avLst/>
          </a:prstGeom>
          <a:noFill/>
          <a:ln w="9525">
            <a:noFill/>
            <a:miter lim="800000"/>
            <a:headEnd/>
            <a:tailEnd/>
          </a:ln>
        </p:spPr>
      </p:pic>
    </p:spTree>
    <p:extLst>
      <p:ext uri="{BB962C8B-B14F-4D97-AF65-F5344CB8AC3E}">
        <p14:creationId xmlns="" xmlns:p14="http://schemas.microsoft.com/office/powerpoint/2010/main" val="406380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amond(out)">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nodePh="1">
                                  <p:stCondLst>
                                    <p:cond delay="0"/>
                                  </p:stCondLst>
                                  <p:endCondLst>
                                    <p:cond evt="begin" delay="0">
                                      <p:tn val="10"/>
                                    </p:cond>
                                  </p:end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box(in)">
                                      <p:cBhvr>
                                        <p:cTn id="12" dur="2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po-kartine.ru/images/krujevnica.jpg"/>
          <p:cNvPicPr/>
          <p:nvPr/>
        </p:nvPicPr>
        <p:blipFill>
          <a:blip r:embed="rId2"/>
          <a:srcRect/>
          <a:stretch>
            <a:fillRect/>
          </a:stretch>
        </p:blipFill>
        <p:spPr bwMode="auto">
          <a:xfrm>
            <a:off x="1071538" y="-357214"/>
            <a:ext cx="7272808" cy="7416824"/>
          </a:xfrm>
          <a:prstGeom prst="rect">
            <a:avLst/>
          </a:prstGeom>
          <a:noFill/>
          <a:ln w="9525">
            <a:noFill/>
            <a:miter lim="800000"/>
            <a:headEnd/>
            <a:tailEnd/>
          </a:ln>
        </p:spPr>
      </p:pic>
    </p:spTree>
    <p:extLst>
      <p:ext uri="{BB962C8B-B14F-4D97-AF65-F5344CB8AC3E}">
        <p14:creationId xmlns="" xmlns:p14="http://schemas.microsoft.com/office/powerpoint/2010/main" val="3775404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out)">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81000" y="428604"/>
            <a:ext cx="7905776" cy="3786214"/>
          </a:xfrm>
        </p:spPr>
        <p:txBody>
          <a:bodyPr>
            <a:normAutofit/>
          </a:bodyPr>
          <a:lstStyle/>
          <a:p>
            <a:r>
              <a:rPr lang="ru-RU" sz="2400" dirty="0" smtClean="0">
                <a:solidFill>
                  <a:schemeClr val="accent6"/>
                </a:solidFill>
              </a:rPr>
              <a:t>Портрет </a:t>
            </a:r>
            <a:r>
              <a:rPr lang="ru-RU" sz="2400" dirty="0" smtClean="0"/>
              <a:t>–</a:t>
            </a:r>
            <a:r>
              <a:rPr lang="ru-RU" dirty="0" smtClean="0"/>
              <a:t> изображение человека или группы людей на </a:t>
            </a:r>
            <a:br>
              <a:rPr lang="ru-RU" dirty="0" smtClean="0"/>
            </a:br>
            <a:r>
              <a:rPr lang="ru-RU" dirty="0" smtClean="0"/>
              <a:t/>
            </a:r>
            <a:br>
              <a:rPr lang="ru-RU" dirty="0" smtClean="0"/>
            </a:br>
            <a:r>
              <a:rPr lang="ru-RU" dirty="0" smtClean="0"/>
              <a:t>картине или фотографии. Слово образовано от </a:t>
            </a:r>
            <a:br>
              <a:rPr lang="ru-RU" dirty="0" smtClean="0"/>
            </a:br>
            <a:r>
              <a:rPr lang="ru-RU" dirty="0" smtClean="0"/>
              <a:t/>
            </a:r>
            <a:br>
              <a:rPr lang="ru-RU" dirty="0" smtClean="0"/>
            </a:br>
            <a:r>
              <a:rPr lang="ru-RU" dirty="0" smtClean="0"/>
              <a:t>французского глагола ПОРТРЭР – «рисовать, выставлять». </a:t>
            </a:r>
            <a:br>
              <a:rPr lang="ru-RU" dirty="0" smtClean="0"/>
            </a:br>
            <a:endParaRPr lang="ru-RU" dirty="0"/>
          </a:p>
        </p:txBody>
      </p:sp>
      <p:sp>
        <p:nvSpPr>
          <p:cNvPr id="5" name="Текст 4"/>
          <p:cNvSpPr>
            <a:spLocks noGrp="1"/>
          </p:cNvSpPr>
          <p:nvPr>
            <p:ph type="body" sz="half" idx="2"/>
          </p:nvPr>
        </p:nvSpPr>
        <p:spPr>
          <a:xfrm>
            <a:off x="381000" y="4357694"/>
            <a:ext cx="5867400" cy="1428760"/>
          </a:xfrm>
        </p:spPr>
        <p:txBody>
          <a:bodyPr/>
          <a:lstStyle/>
          <a:p>
            <a:r>
              <a:rPr lang="ru-RU" sz="2000" b="1" dirty="0" smtClean="0"/>
              <a:t>Портрет – работа, картина, холст, полотно, произведение; </a:t>
            </a:r>
          </a:p>
          <a:p>
            <a:endParaRPr lang="ru-RU" sz="2000" b="1" dirty="0" smtClean="0"/>
          </a:p>
          <a:p>
            <a:r>
              <a:rPr lang="ru-RU" sz="2000" b="1" dirty="0" smtClean="0"/>
              <a:t>портретист – художник, автор, мастер, живописец</a:t>
            </a:r>
            <a:r>
              <a:rPr lang="ru-RU" b="1" dirty="0" smtClean="0"/>
              <a:t>)</a:t>
            </a:r>
            <a:endParaRPr lang="ru-RU"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checkerboard(across)">
                                      <p:cBhvr>
                                        <p:cTn id="12" dur="3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checkerboard(across)">
                                      <p:cBhvr>
                                        <p:cTn id="17" dur="30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a:xfrm>
            <a:off x="457200" y="285750"/>
            <a:ext cx="8229600" cy="857250"/>
          </a:xfrm>
        </p:spPr>
        <p:txBody>
          <a:bodyPr>
            <a:normAutofit fontScale="90000"/>
          </a:bodyPr>
          <a:lstStyle/>
          <a:p>
            <a:pPr algn="ctr" eaLnBrk="1" hangingPunct="1"/>
            <a:r>
              <a:rPr lang="ru-RU" sz="3200" b="1" smtClean="0">
                <a:solidFill>
                  <a:srgbClr val="002060"/>
                </a:solidFill>
                <a:cs typeface="Times New Roman" panose="02020603050405020304" pitchFamily="18" charset="0"/>
              </a:rPr>
              <a:t>Материалы и инструменты</a:t>
            </a:r>
            <a:br>
              <a:rPr lang="ru-RU" sz="3200" b="1" smtClean="0">
                <a:solidFill>
                  <a:srgbClr val="002060"/>
                </a:solidFill>
                <a:cs typeface="Times New Roman" panose="02020603050405020304" pitchFamily="18" charset="0"/>
              </a:rPr>
            </a:br>
            <a:r>
              <a:rPr lang="ru-RU" sz="3200" b="1" smtClean="0">
                <a:solidFill>
                  <a:srgbClr val="002060"/>
                </a:solidFill>
                <a:cs typeface="Times New Roman" panose="02020603050405020304" pitchFamily="18" charset="0"/>
              </a:rPr>
              <a:t> для плетения кружев</a:t>
            </a:r>
            <a:endParaRPr lang="ru-RU" sz="3200" b="1" dirty="0" smtClean="0">
              <a:solidFill>
                <a:srgbClr val="002060"/>
              </a:solidFill>
              <a:cs typeface="Times New Roman" panose="02020603050405020304" pitchFamily="18" charset="0"/>
            </a:endParaRPr>
          </a:p>
        </p:txBody>
      </p:sp>
      <p:sp>
        <p:nvSpPr>
          <p:cNvPr id="13315" name="Содержимое 4"/>
          <p:cNvSpPr>
            <a:spLocks noGrp="1"/>
          </p:cNvSpPr>
          <p:nvPr>
            <p:ph idx="1"/>
          </p:nvPr>
        </p:nvSpPr>
        <p:spPr>
          <a:xfrm>
            <a:off x="459809" y="1367549"/>
            <a:ext cx="8229600" cy="5286375"/>
          </a:xfrm>
        </p:spPr>
        <p:txBody>
          <a:bodyPr/>
          <a:lstStyle/>
          <a:p>
            <a:pPr marL="514350" indent="-514350">
              <a:buFont typeface="Wingdings 2" panose="05020102010507070707" pitchFamily="18" charset="2"/>
              <a:buNone/>
            </a:pPr>
            <a:r>
              <a:rPr lang="ru-RU" sz="2000" dirty="0" smtClean="0"/>
              <a:t>Для выполнения кружевных изделий прежде всего требуются </a:t>
            </a:r>
            <a:r>
              <a:rPr lang="ru-RU" sz="2000" b="1" dirty="0" smtClean="0"/>
              <a:t>коклюшки </a:t>
            </a:r>
            <a:r>
              <a:rPr lang="ru-RU" sz="2000" dirty="0" smtClean="0"/>
              <a:t>— деревянные палочки с шейкой, на которую наматываются  нитки.</a:t>
            </a:r>
          </a:p>
          <a:p>
            <a:pPr marL="514350" indent="-514350">
              <a:buFont typeface="Wingdings 2" panose="05020102010507070707" pitchFamily="18" charset="2"/>
              <a:buNone/>
            </a:pPr>
            <a:r>
              <a:rPr lang="ru-RU" sz="2000" dirty="0" smtClean="0"/>
              <a:t>Коклюшки бывают разные, короткие и толстые, длинные и тонкие.</a:t>
            </a:r>
          </a:p>
          <a:p>
            <a:pPr marL="514350" indent="-514350">
              <a:buFont typeface="Wingdings 2" panose="05020102010507070707" pitchFamily="18" charset="2"/>
              <a:buNone/>
            </a:pPr>
            <a:r>
              <a:rPr lang="ru-RU" sz="2000" dirty="0" smtClean="0"/>
              <a:t>Дерево может быть разным. Береза, ёлка, клён, — самые популярные материалы для легких коклюшек.</a:t>
            </a:r>
          </a:p>
          <a:p>
            <a:pPr marL="514350" indent="-514350">
              <a:buFont typeface="Wingdings 2" panose="05020102010507070707" pitchFamily="18" charset="2"/>
              <a:buNone/>
            </a:pPr>
            <a:endParaRPr lang="ru-RU" sz="2000" dirty="0" smtClean="0"/>
          </a:p>
          <a:p>
            <a:pPr marL="514350" indent="-514350">
              <a:buFont typeface="Wingdings 2" panose="05020102010507070707" pitchFamily="18" charset="2"/>
              <a:buNone/>
            </a:pPr>
            <a:endParaRPr lang="ru-RU" sz="2000" dirty="0" smtClean="0"/>
          </a:p>
          <a:p>
            <a:pPr marL="514350" indent="-514350">
              <a:buFont typeface="Wingdings 2" panose="05020102010507070707" pitchFamily="18" charset="2"/>
              <a:buNone/>
            </a:pPr>
            <a:endParaRPr lang="ru-RU" sz="2000" dirty="0" smtClean="0"/>
          </a:p>
          <a:p>
            <a:pPr marL="514350" indent="-514350">
              <a:buFont typeface="Wingdings 2" panose="05020102010507070707" pitchFamily="18" charset="2"/>
              <a:buNone/>
            </a:pPr>
            <a:endParaRPr lang="ru-RU" sz="2000" dirty="0" smtClean="0"/>
          </a:p>
          <a:p>
            <a:pPr marL="514350" indent="-514350">
              <a:buFont typeface="Wingdings 2" panose="05020102010507070707" pitchFamily="18" charset="2"/>
              <a:buNone/>
            </a:pPr>
            <a:endParaRPr lang="ru-RU" sz="2000" dirty="0" smtClean="0"/>
          </a:p>
        </p:txBody>
      </p:sp>
      <p:pic>
        <p:nvPicPr>
          <p:cNvPr id="13316" name="Рисунок 4" descr="292">
            <a:hlinkClick r:id="rId2"/>
          </p:cNvPr>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714750" y="3861048"/>
            <a:ext cx="5400562" cy="21127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317" name="Рисунок 7" descr="338 Салфетка">
            <a:hlinkClick r:id="rId4"/>
          </p:cNvPr>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113356" y="3694633"/>
            <a:ext cx="3306516" cy="29490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22371272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Содержимое 4"/>
          <p:cNvSpPr>
            <a:spLocks noGrp="1"/>
          </p:cNvSpPr>
          <p:nvPr>
            <p:ph idx="1"/>
          </p:nvPr>
        </p:nvSpPr>
        <p:spPr>
          <a:xfrm>
            <a:off x="476250" y="476672"/>
            <a:ext cx="8229600" cy="4166766"/>
          </a:xfrm>
        </p:spPr>
        <p:txBody>
          <a:bodyPr/>
          <a:lstStyle/>
          <a:p>
            <a:pPr marL="514350" indent="-514350">
              <a:buNone/>
            </a:pPr>
            <a:r>
              <a:rPr lang="ru-RU" sz="2000" dirty="0"/>
              <a:t>Плетение на коклюшках также называют «подушечным кружевом».</a:t>
            </a:r>
          </a:p>
          <a:p>
            <a:pPr marL="514350" indent="-514350">
              <a:buFont typeface="Wingdings 2" panose="05020102010507070707" pitchFamily="18" charset="2"/>
              <a:buNone/>
            </a:pPr>
            <a:endParaRPr lang="ru-RU" sz="2000" dirty="0" smtClean="0"/>
          </a:p>
          <a:p>
            <a:pPr marL="514350" indent="-514350">
              <a:buFont typeface="Wingdings 2" panose="05020102010507070707" pitchFamily="18" charset="2"/>
              <a:buNone/>
            </a:pPr>
            <a:r>
              <a:rPr lang="ru-RU" sz="2000" dirty="0" smtClean="0"/>
              <a:t>Рисунок кружева наносят на плотную и достаточно эластичную бумагу или картон в виде точек.</a:t>
            </a:r>
          </a:p>
          <a:p>
            <a:pPr marL="514350" indent="-514350">
              <a:buFont typeface="Wingdings 2" panose="05020102010507070707" pitchFamily="18" charset="2"/>
              <a:buNone/>
            </a:pPr>
            <a:r>
              <a:rPr lang="ru-RU" sz="2000" b="1" dirty="0" smtClean="0"/>
              <a:t>Подушка,</a:t>
            </a:r>
            <a:r>
              <a:rPr lang="ru-RU" sz="2000" dirty="0" smtClean="0"/>
              <a:t> в виде валика, на которой производится плетение кружев.</a:t>
            </a:r>
          </a:p>
          <a:p>
            <a:pPr marL="514350" indent="-514350">
              <a:buFont typeface="Wingdings 2" panose="05020102010507070707" pitchFamily="18" charset="2"/>
              <a:buNone/>
            </a:pPr>
            <a:endParaRPr lang="ru-RU" sz="2000" dirty="0" smtClean="0"/>
          </a:p>
        </p:txBody>
      </p:sp>
      <p:pic>
        <p:nvPicPr>
          <p:cNvPr id="15363" name="Рисунок 8" descr="293">
            <a:hlinkClick r:id="rId2"/>
          </p:cNvPr>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904743" y="2636912"/>
            <a:ext cx="4052215" cy="30243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364" name="Рисунок 9" descr="78 Салфетка">
            <a:hlinkClick r:id="rId4"/>
          </p:cNvPr>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476250" y="3861048"/>
            <a:ext cx="4019550" cy="26431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240615775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681</TotalTime>
  <Words>381</Words>
  <Application>Microsoft Office PowerPoint</Application>
  <PresentationFormat>Экран (4:3)</PresentationFormat>
  <Paragraphs>90</Paragraphs>
  <Slides>20</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Трек</vt:lpstr>
      <vt:lpstr>Слайд 1</vt:lpstr>
      <vt:lpstr>Слайд 2</vt:lpstr>
      <vt:lpstr>Что такое кружево?</vt:lpstr>
      <vt:lpstr>Вологодские кружевные  изделия</vt:lpstr>
      <vt:lpstr>Слайд 5</vt:lpstr>
      <vt:lpstr>Слайд 6</vt:lpstr>
      <vt:lpstr>Портрет – изображение человека или группы людей на   картине или фотографии. Слово образовано от   французского глагола ПОРТРЭР – «рисовать, выставлять».  </vt:lpstr>
      <vt:lpstr>Материалы и инструменты  для плетения кружев</vt:lpstr>
      <vt:lpstr>Слайд 9</vt:lpstr>
      <vt:lpstr>Слайд 10</vt:lpstr>
      <vt:lpstr>Слайд 11</vt:lpstr>
      <vt:lpstr>Слайд 12</vt:lpstr>
      <vt:lpstr>                                                                Цветовая гамма</vt:lpstr>
      <vt:lpstr>ОПИСАНИЕ ДЕВУШКИ</vt:lpstr>
      <vt:lpstr>ОДЕЖДА КРУЖЕВНИЦЫ</vt:lpstr>
      <vt:lpstr>СИНОНИМЫ</vt:lpstr>
      <vt:lpstr>ОПИСАНИЕ РУК ДЕВУШКИ</vt:lpstr>
      <vt:lpstr>Слайд 18</vt:lpstr>
      <vt:lpstr>ПЛАН</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user</cp:lastModifiedBy>
  <cp:revision>62</cp:revision>
  <dcterms:modified xsi:type="dcterms:W3CDTF">2015-12-19T09:06:00Z</dcterms:modified>
</cp:coreProperties>
</file>