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2" r:id="rId2"/>
    <p:sldId id="256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FD9F-2FB6-4F76-8144-BCC7D8902D7C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060B0-CE87-454A-A6ED-A28C0F3A1F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60B0-CE87-454A-A6ED-A28C0F3A1F6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D6C2-0410-4D72-9722-9704006E4A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1D41-C0FD-4088-86A2-0C424006A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Правописание</a:t>
            </a:r>
            <a:br>
              <a:rPr lang="ru-RU" sz="4800" b="1" dirty="0" smtClean="0"/>
            </a:br>
            <a:r>
              <a:rPr lang="ru-RU" sz="4800" b="1" dirty="0" smtClean="0"/>
              <a:t> парных согласных</a:t>
            </a:r>
            <a:br>
              <a:rPr lang="ru-RU" sz="4800" b="1" dirty="0" smtClean="0"/>
            </a:br>
            <a:r>
              <a:rPr lang="ru-RU" sz="4800" b="1" dirty="0" smtClean="0"/>
              <a:t> на конце слова.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Яруллина</a:t>
            </a:r>
            <a:r>
              <a:rPr lang="ru-RU" sz="2000" dirty="0" smtClean="0"/>
              <a:t> Г.Г. МБОУ «</a:t>
            </a:r>
            <a:r>
              <a:rPr lang="ru-RU" sz="2000" dirty="0" err="1" smtClean="0"/>
              <a:t>Дубъязская</a:t>
            </a:r>
            <a:r>
              <a:rPr lang="ru-RU" sz="2000" dirty="0" smtClean="0"/>
              <a:t> СОШ </a:t>
            </a:r>
            <a:r>
              <a:rPr lang="ru-RU" sz="2000" dirty="0" err="1" smtClean="0"/>
              <a:t>Высокогорского</a:t>
            </a:r>
            <a:r>
              <a:rPr lang="ru-RU" sz="2000" dirty="0" smtClean="0"/>
              <a:t> района РТ»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286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    </a:t>
            </a:r>
            <a:r>
              <a:rPr lang="ru-RU" sz="4800" b="1" i="1" dirty="0" smtClean="0">
                <a:solidFill>
                  <a:srgbClr val="C00000"/>
                </a:solidFill>
              </a:rPr>
              <a:t>Б-П  ?            В-Ф?          З-С?</a:t>
            </a: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endParaRPr lang="ru-RU" sz="4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800" b="1" i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</a:rPr>
              <a:t>       Д-Т?          Ж-Ш?       К-Г?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Рефлексия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- Что нам  надо было  </a:t>
            </a:r>
            <a:r>
              <a:rPr lang="ru-RU" sz="4000" b="1" dirty="0" smtClean="0"/>
              <a:t>проверять? </a:t>
            </a:r>
            <a:endParaRPr lang="ru-RU" sz="4000" b="1" dirty="0"/>
          </a:p>
          <a:p>
            <a:r>
              <a:rPr lang="ru-RU" sz="4000" b="1" dirty="0"/>
              <a:t>-Где надо проверять? </a:t>
            </a:r>
          </a:p>
          <a:p>
            <a:r>
              <a:rPr lang="ru-RU" sz="4000" b="1" dirty="0"/>
              <a:t>-Как надо проверять? </a:t>
            </a:r>
          </a:p>
          <a:p>
            <a:r>
              <a:rPr lang="ru-RU" sz="4000" b="1" dirty="0"/>
              <a:t>-Какую работу ты выполнил с удовольствием?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-Где понадобилась помощь?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86808" cy="6072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72400" cy="55007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урока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У</a:t>
            </a:r>
            <a:r>
              <a:rPr lang="ru-RU" dirty="0" smtClean="0"/>
              <a:t>– </a:t>
            </a:r>
            <a:r>
              <a:rPr lang="ru-RU" sz="2000" b="1" dirty="0"/>
              <a:t>упражняться в написании слов с парными </a:t>
            </a:r>
            <a:r>
              <a:rPr lang="ru-RU" sz="2000" b="1" dirty="0" smtClean="0"/>
              <a:t>согласными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b="1" dirty="0" smtClean="0">
                <a:solidFill>
                  <a:srgbClr val="00B050"/>
                </a:solidFill>
              </a:rPr>
              <a:t>Р</a:t>
            </a:r>
            <a:r>
              <a:rPr lang="ru-RU" dirty="0" smtClean="0"/>
              <a:t> </a:t>
            </a:r>
            <a:r>
              <a:rPr lang="ru-RU" sz="2000" b="1" dirty="0"/>
              <a:t>– развивать внимание,  орфографическую грамотность</a:t>
            </a:r>
            <a:r>
              <a:rPr lang="ru-RU" sz="2400" dirty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7030A0"/>
                </a:solidFill>
              </a:rPr>
              <a:t>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4000" dirty="0"/>
              <a:t>- </a:t>
            </a:r>
            <a:r>
              <a:rPr lang="ru-RU" sz="4000" b="1" dirty="0"/>
              <a:t>объяснять написание </a:t>
            </a:r>
            <a:r>
              <a:rPr lang="ru-RU" sz="4000" b="1" dirty="0" smtClean="0"/>
              <a:t>слов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b="1" dirty="0" smtClean="0">
                <a:solidFill>
                  <a:srgbClr val="FFC000"/>
                </a:solidFill>
              </a:rPr>
              <a:t>К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sz="3200" b="1" dirty="0"/>
              <a:t>коллективно, дружно работать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29330"/>
            <a:ext cx="6400800" cy="45719"/>
          </a:xfrm>
        </p:spPr>
        <p:txBody>
          <a:bodyPr>
            <a:noAutofit/>
          </a:bodyPr>
          <a:lstStyle/>
          <a:p>
            <a:endParaRPr lang="ru-RU" sz="6000" b="1" dirty="0" smtClean="0"/>
          </a:p>
          <a:p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r>
              <a:rPr lang="ru-RU" b="1" dirty="0" smtClean="0"/>
              <a:t>Ответить на вопросы: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 smtClean="0"/>
          </a:p>
          <a:p>
            <a:r>
              <a:rPr lang="ru-RU" sz="5400" b="1" dirty="0" smtClean="0">
                <a:solidFill>
                  <a:srgbClr val="7030A0"/>
                </a:solidFill>
              </a:rPr>
              <a:t>Что</a:t>
            </a:r>
            <a:endParaRPr lang="ru-RU" sz="5400" b="1" dirty="0">
              <a:solidFill>
                <a:srgbClr val="7030A0"/>
              </a:solidFill>
            </a:endParaRPr>
          </a:p>
          <a:p>
            <a:r>
              <a:rPr lang="ru-RU" sz="5400" b="1" dirty="0">
                <a:solidFill>
                  <a:srgbClr val="7030A0"/>
                </a:solidFill>
              </a:rPr>
              <a:t>Где</a:t>
            </a:r>
            <a:r>
              <a:rPr lang="ru-RU" sz="3600" b="1" dirty="0">
                <a:solidFill>
                  <a:srgbClr val="7030A0"/>
                </a:solidFill>
              </a:rPr>
              <a:t>	</a:t>
            </a:r>
            <a:r>
              <a:rPr lang="ru-RU" sz="3600" b="1" dirty="0"/>
              <a:t>		</a:t>
            </a:r>
            <a:r>
              <a:rPr lang="ru-RU" sz="4400" b="1" dirty="0" smtClean="0"/>
              <a:t>надо </a:t>
            </a:r>
            <a:r>
              <a:rPr lang="ru-RU" sz="4400" b="1" dirty="0"/>
              <a:t>проверять?</a:t>
            </a:r>
          </a:p>
          <a:p>
            <a:r>
              <a:rPr lang="ru-RU" sz="5400" b="1" dirty="0">
                <a:solidFill>
                  <a:srgbClr val="7030A0"/>
                </a:solidFill>
              </a:rPr>
              <a:t>Как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28794" y="3429000"/>
            <a:ext cx="221457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28794" y="4143380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57356" y="4429132"/>
            <a:ext cx="235745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3714776" cy="514353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КРАБ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928670"/>
            <a:ext cx="4357718" cy="471013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6000" b="1" dirty="0" smtClean="0">
                <a:solidFill>
                  <a:schemeClr val="tx1"/>
                </a:solidFill>
              </a:rPr>
              <a:t>карп</a:t>
            </a:r>
          </a:p>
        </p:txBody>
      </p:sp>
      <p:pic>
        <p:nvPicPr>
          <p:cNvPr id="1026" name="Picture 2" descr="C:\Users\User\Desktop\1269597101_874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643338" cy="3571900"/>
          </a:xfrm>
          <a:prstGeom prst="rect">
            <a:avLst/>
          </a:prstGeom>
          <a:noFill/>
        </p:spPr>
      </p:pic>
      <p:pic>
        <p:nvPicPr>
          <p:cNvPr id="1027" name="Picture 3" descr="C:\Users\User\Desktop\common-ca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94"/>
            <a:ext cx="4730752" cy="3643338"/>
          </a:xfrm>
          <a:prstGeom prst="rect">
            <a:avLst/>
          </a:prstGeom>
          <a:noFill/>
        </p:spPr>
      </p:pic>
      <p:pic>
        <p:nvPicPr>
          <p:cNvPr id="6" name="Picture 2" descr="C:\Users\User\Desktop\1269597101_874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996" y="938194"/>
            <a:ext cx="364333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3571900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удав</a:t>
            </a:r>
            <a:endParaRPr lang="ru-RU" b="1" dirty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571480"/>
            <a:ext cx="3857652" cy="4000528"/>
          </a:xfrm>
          <a:prstGeom prst="rect">
            <a:avLst/>
          </a:prstGeom>
          <a:noFill/>
        </p:spPr>
      </p:pic>
      <p:pic>
        <p:nvPicPr>
          <p:cNvPr id="2051" name="Picture 3" descr="C:\Users\User\Desktop\giraffe_field_summer_animals_1920x1080_hd-wallpaper-26016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4071939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58690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носорог</a:t>
            </a:r>
            <a:endParaRPr lang="ru-RU" b="1" dirty="0"/>
          </a:p>
        </p:txBody>
      </p:sp>
      <p:pic>
        <p:nvPicPr>
          <p:cNvPr id="3074" name="Picture 2" descr="C:\Users\User\Desktop\92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57652" cy="4857784"/>
          </a:xfrm>
          <a:prstGeom prst="rect">
            <a:avLst/>
          </a:prstGeom>
          <a:noFill/>
        </p:spPr>
      </p:pic>
      <p:pic>
        <p:nvPicPr>
          <p:cNvPr id="3075" name="Picture 3" descr="C:\Users\User\Desktop\7e1fc6904a60283fedb9fdee3a83dfa9_i-2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418623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01188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удод</a:t>
            </a:r>
            <a:endParaRPr lang="ru-RU" dirty="0"/>
          </a:p>
        </p:txBody>
      </p:sp>
      <p:pic>
        <p:nvPicPr>
          <p:cNvPr id="4098" name="Picture 2" descr="C:\Users\User\Desktop\800x87398untitle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929090" cy="4500594"/>
          </a:xfrm>
          <a:prstGeom prst="rect">
            <a:avLst/>
          </a:prstGeom>
          <a:noFill/>
        </p:spPr>
      </p:pic>
      <p:pic>
        <p:nvPicPr>
          <p:cNvPr id="4099" name="Picture 3" descr="C:\Users\User\Desktop\types-of-moles-animal-76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594044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дикобраз</a:t>
            </a:r>
            <a:endParaRPr lang="ru-RU" b="1" dirty="0"/>
          </a:p>
        </p:txBody>
      </p:sp>
      <p:pic>
        <p:nvPicPr>
          <p:cNvPr id="5122" name="Picture 2" descr="C:\Users\User\Desktop\dikobraz.0.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57653" cy="4286280"/>
          </a:xfrm>
          <a:prstGeom prst="rect">
            <a:avLst/>
          </a:prstGeom>
          <a:noFill/>
        </p:spPr>
      </p:pic>
      <p:pic>
        <p:nvPicPr>
          <p:cNvPr id="5123" name="Picture 3" descr="C:\Users\User\Desktop\evolution-platypu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85729"/>
            <a:ext cx="4257675" cy="4286279"/>
          </a:xfrm>
          <a:prstGeom prst="rect">
            <a:avLst/>
          </a:prstGeom>
          <a:noFill/>
        </p:spPr>
      </p:pic>
      <p:pic>
        <p:nvPicPr>
          <p:cNvPr id="5124" name="Picture 4" descr="C:\Users\User\Desktop\evolution-platyp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354" y="2928934"/>
            <a:ext cx="3538898" cy="2700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58690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уж</a:t>
            </a:r>
            <a:endParaRPr lang="ru-RU" b="1" dirty="0"/>
          </a:p>
        </p:txBody>
      </p:sp>
      <p:pic>
        <p:nvPicPr>
          <p:cNvPr id="6146" name="Picture 2" descr="C:\Users\User\Desktop\U_vas_est_foto_raznih_zmej_Kakie_chuvstva_oni_u_vas_vizivay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5729"/>
            <a:ext cx="3929090" cy="4572032"/>
          </a:xfrm>
          <a:prstGeom prst="rect">
            <a:avLst/>
          </a:prstGeom>
          <a:noFill/>
        </p:spPr>
      </p:pic>
      <p:pic>
        <p:nvPicPr>
          <p:cNvPr id="6147" name="Picture 3" descr="C:\Users\User\Desktop\j0J0z1w146f802e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11480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57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Правописание  парных согласных  на конце слова. Яруллина Г.Г. МБОУ «Дубъязская СОШ Высокогорского района РТ»</vt:lpstr>
      <vt:lpstr>Задачи урока  У– упражняться в написании слов с парными согласными Р – развивать внимание,  орфографическую грамотность; О - объяснять написание слов К - коллективно, дружно работать.</vt:lpstr>
      <vt:lpstr>Ответить на вопросы:</vt:lpstr>
      <vt:lpstr>      КРАБ</vt:lpstr>
      <vt:lpstr>       удав</vt:lpstr>
      <vt:lpstr>       носорог</vt:lpstr>
      <vt:lpstr>       удод</vt:lpstr>
      <vt:lpstr>      дикобраз</vt:lpstr>
      <vt:lpstr>       уж</vt:lpstr>
      <vt:lpstr>Рефлексия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урока У– упражняться в написании слов с парными согласными  Р – развивать внимание,  орфографическую грамотность;    О - объяснять написание слов  К - коллективно, дружно работать.</dc:title>
  <dc:creator>User</dc:creator>
  <cp:lastModifiedBy>User</cp:lastModifiedBy>
  <cp:revision>19</cp:revision>
  <dcterms:created xsi:type="dcterms:W3CDTF">2015-12-09T14:10:26Z</dcterms:created>
  <dcterms:modified xsi:type="dcterms:W3CDTF">2015-12-09T16:21:23Z</dcterms:modified>
</cp:coreProperties>
</file>