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3" autoAdjust="0"/>
    <p:restoredTop sz="94660"/>
  </p:normalViewPr>
  <p:slideViewPr>
    <p:cSldViewPr>
      <p:cViewPr varScale="1">
        <p:scale>
          <a:sx n="87" d="100"/>
          <a:sy n="87" d="100"/>
        </p:scale>
        <p:origin x="-8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65369-08DC-4A0B-B04D-E5E75F37627B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A88E9-C894-40B9-8D97-AB326EC1C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4A72-80E7-4F2C-8A4E-13854D8FD6A8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D5E8E3-1AA2-488B-B264-D19967CAB6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4A72-80E7-4F2C-8A4E-13854D8FD6A8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E8E3-1AA2-488B-B264-D19967CAB6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1D5E8E3-1AA2-488B-B264-D19967CAB6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4A72-80E7-4F2C-8A4E-13854D8FD6A8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4A72-80E7-4F2C-8A4E-13854D8FD6A8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1D5E8E3-1AA2-488B-B264-D19967CAB6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4A72-80E7-4F2C-8A4E-13854D8FD6A8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D5E8E3-1AA2-488B-B264-D19967CAB6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B14A72-80E7-4F2C-8A4E-13854D8FD6A8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E8E3-1AA2-488B-B264-D19967CAB6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4A72-80E7-4F2C-8A4E-13854D8FD6A8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1D5E8E3-1AA2-488B-B264-D19967CAB6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4A72-80E7-4F2C-8A4E-13854D8FD6A8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1D5E8E3-1AA2-488B-B264-D19967CAB6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4A72-80E7-4F2C-8A4E-13854D8FD6A8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D5E8E3-1AA2-488B-B264-D19967CAB6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D5E8E3-1AA2-488B-B264-D19967CAB6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4A72-80E7-4F2C-8A4E-13854D8FD6A8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1D5E8E3-1AA2-488B-B264-D19967CAB6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B14A72-80E7-4F2C-8A4E-13854D8FD6A8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B14A72-80E7-4F2C-8A4E-13854D8FD6A8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D5E8E3-1AA2-488B-B264-D19967CAB6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Инвариант</a:t>
            </a:r>
            <a:endParaRPr lang="ru-RU" sz="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142852"/>
          <a:ext cx="8858312" cy="2194560"/>
        </p:xfrm>
        <a:graphic>
          <a:graphicData uri="http://schemas.openxmlformats.org/drawingml/2006/table">
            <a:tbl>
              <a:tblPr/>
              <a:tblGrid>
                <a:gridCol w="8858312"/>
              </a:tblGrid>
              <a:tr h="0">
                <a:tc>
                  <a:txBody>
                    <a:bodyPr/>
                    <a:lstStyle/>
                    <a:p>
                      <a:pPr indent="201295"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Решение задач у доски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indent="201295" algn="l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 У марсиан бывает произвольное число рук. Однажды все марсиане взялись за руки так, что свободных рук не осталось. Докажите, что число марсиан, у которых нечётное число рук, чётно.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2500306"/>
          <a:ext cx="8858312" cy="1097280"/>
        </p:xfrm>
        <a:graphic>
          <a:graphicData uri="http://schemas.openxmlformats.org/drawingml/2006/table">
            <a:tbl>
              <a:tblPr/>
              <a:tblGrid>
                <a:gridCol w="8858312"/>
              </a:tblGrid>
              <a:tr h="0"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  В ряд выписаны числа от 1 до 10. Можно ли расставить между ними знаки + и -, чтобы получилось выражение, равное нулю?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929066"/>
          <a:ext cx="8715436" cy="1097280"/>
        </p:xfrm>
        <a:graphic>
          <a:graphicData uri="http://schemas.openxmlformats.org/drawingml/2006/table">
            <a:tbl>
              <a:tblPr/>
              <a:tblGrid>
                <a:gridCol w="8715436"/>
              </a:tblGrid>
              <a:tr h="0"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 На плоскости расположено 11 шестеренок, соединенных по цепочке (первая со второй, вторая с третьей ... 11-я с первой). Могут ли они вращаться одновременно?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 урока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500174"/>
          <a:ext cx="8572560" cy="3123692"/>
        </p:xfrm>
        <a:graphic>
          <a:graphicData uri="http://schemas.openxmlformats.org/drawingml/2006/table">
            <a:tbl>
              <a:tblPr/>
              <a:tblGrid>
                <a:gridCol w="8572560"/>
              </a:tblGrid>
              <a:tr h="1428760">
                <a:tc>
                  <a:txBody>
                    <a:bodyPr/>
                    <a:lstStyle/>
                    <a:p>
                      <a:pPr indent="2012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Какую цель  мы ставили в начале урока?</a:t>
                      </a:r>
                    </a:p>
                    <a:p>
                      <a:pPr indent="2012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Получилось ли у нас реализовать ее?</a:t>
                      </a:r>
                    </a:p>
                    <a:p>
                      <a:pPr indent="2012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kk-KZ" sz="2800" dirty="0">
                          <a:latin typeface="Times New Roman"/>
                          <a:ea typeface="Calibri"/>
                        </a:rPr>
                        <a:t>Какие этапы урока понравились? 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indent="2012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kk-KZ" sz="2800" dirty="0">
                          <a:latin typeface="Times New Roman"/>
                          <a:ea typeface="Calibri"/>
                        </a:rPr>
                        <a:t>На каком из них испытывали трудности?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indent="2012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/>
                          <a:ea typeface="Calibri"/>
                        </a:rPr>
                        <a:t>-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Что надо знать для ликвидации затруднений?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Спасибо за работу!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714488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rgbClr val="002060"/>
                </a:solidFill>
              </a:rPr>
              <a:t>Инвариант</a:t>
            </a:r>
            <a:r>
              <a:rPr lang="ru-RU" sz="3600" dirty="0">
                <a:solidFill>
                  <a:srgbClr val="002060"/>
                </a:solidFill>
              </a:rPr>
              <a:t> </a:t>
            </a:r>
            <a:r>
              <a:rPr lang="ru-RU" sz="3600" dirty="0"/>
              <a:t>– величина, которая не изменяется в результате некоторых </a:t>
            </a:r>
            <a:r>
              <a:rPr lang="ru-RU" sz="3600" dirty="0" smtClean="0"/>
              <a:t>операций.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85720" y="2819400"/>
            <a:ext cx="8643998" cy="3395682"/>
          </a:xfrm>
        </p:spPr>
        <p:txBody>
          <a:bodyPr>
            <a:normAutofit/>
          </a:bodyPr>
          <a:lstStyle/>
          <a:p>
            <a:pPr marL="342900" lvl="0" indent="-342900" algn="l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</a:rPr>
              <a:t>Задачи на чётность.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</a:rPr>
              <a:t>Задачи на делимость.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</a:rPr>
              <a:t>Задачи с полуинвариантами.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</a:rPr>
              <a:t>Задачи с неклассифицированными инвариантами.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85720" y="381000"/>
            <a:ext cx="8572560" cy="17526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rgbClr val="C00000"/>
                </a:solidFill>
              </a:rPr>
              <a:t>Задачи на инварианты  делятся на несколько типов по способу решения: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4000" dirty="0" smtClean="0">
                <a:solidFill>
                  <a:srgbClr val="C00000"/>
                </a:solidFill>
              </a:rPr>
              <a:t>Чётность – </a:t>
            </a:r>
            <a:r>
              <a:rPr lang="ru-RU" altLang="ru-RU" sz="2400" dirty="0" smtClean="0">
                <a:solidFill>
                  <a:srgbClr val="C00000"/>
                </a:solidFill>
              </a:rPr>
              <a:t>одна из наиболее часто встречающихся идей при решении олимпиадных задач </a:t>
            </a:r>
            <a:endParaRPr lang="ru-RU" altLang="ru-RU" sz="4000" dirty="0" smtClean="0">
              <a:solidFill>
                <a:srgbClr val="C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400" dirty="0" smtClean="0"/>
              <a:t>Какие числа называются чётными (нечётными)?</a:t>
            </a:r>
          </a:p>
          <a:p>
            <a:pPr eaLnBrk="1" hangingPunct="1"/>
            <a:r>
              <a:rPr lang="ru-RU" altLang="ru-RU" sz="2400" dirty="0" smtClean="0"/>
              <a:t>Что означает термин «разная чётность»?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28596" y="3228975"/>
            <a:ext cx="867230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altLang="ru-RU" sz="2400" dirty="0"/>
              <a:t>Число х+2 имеет ту же чётность, что и число </a:t>
            </a:r>
            <a:r>
              <a:rPr lang="ru-RU" altLang="ru-RU" sz="2400" dirty="0" err="1"/>
              <a:t>х</a:t>
            </a:r>
            <a:r>
              <a:rPr lang="ru-RU" altLang="ru-RU" sz="2400" dirty="0"/>
              <a:t>   </a:t>
            </a:r>
          </a:p>
          <a:p>
            <a:r>
              <a:rPr lang="ru-RU" altLang="ru-RU" sz="2400" dirty="0"/>
              <a:t>(или оба чётные, или оба нечётные),</a:t>
            </a:r>
          </a:p>
          <a:p>
            <a:r>
              <a:rPr lang="ru-RU" altLang="ru-RU" sz="2400" dirty="0"/>
              <a:t> а при прибавлении единицы чётность числа меняется.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57158" y="428604"/>
            <a:ext cx="86439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alt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Лемма 1.  Чётность суммы нескольких чисел совпадает </a:t>
            </a:r>
          </a:p>
          <a:p>
            <a:r>
              <a:rPr lang="ru-RU" alt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чётностью количества нечётных слагаемых.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428728" y="1285860"/>
            <a:ext cx="64294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altLang="ru-RU" sz="2400" u="sng" dirty="0"/>
              <a:t>Пример 1.</a:t>
            </a:r>
            <a:r>
              <a:rPr lang="ru-RU" altLang="ru-RU" sz="2400" dirty="0"/>
              <a:t> Определить чётность числа:</a:t>
            </a:r>
          </a:p>
          <a:p>
            <a:r>
              <a:rPr lang="ru-RU" altLang="ru-RU" sz="2400" dirty="0"/>
              <a:t>а) 1 + 2 + 3 +…+10</a:t>
            </a:r>
          </a:p>
          <a:p>
            <a:endParaRPr lang="ru-RU" altLang="ru-RU" sz="2400" dirty="0"/>
          </a:p>
          <a:p>
            <a:r>
              <a:rPr lang="ru-RU" altLang="ru-RU" sz="2400" dirty="0"/>
              <a:t>б) 3 + 5 + 7 + 9 + 11 + 13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214282" y="3214686"/>
            <a:ext cx="878687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alt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Лемма 2.  Знак произведения нескольких (отличных от нуля)</a:t>
            </a:r>
          </a:p>
          <a:p>
            <a:r>
              <a:rPr lang="ru-RU" alt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чисел определяется чётностью количества отрицательных </a:t>
            </a:r>
          </a:p>
          <a:p>
            <a:r>
              <a:rPr lang="ru-RU" alt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сомножителей.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1428728" y="4429132"/>
            <a:ext cx="631615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 sz="2400" u="sng" dirty="0"/>
              <a:t>Пример 2. </a:t>
            </a:r>
            <a:r>
              <a:rPr lang="ru-RU" altLang="ru-RU" sz="2400" dirty="0"/>
              <a:t>Определить знак произведения</a:t>
            </a:r>
          </a:p>
          <a:p>
            <a:r>
              <a:rPr lang="ru-RU" altLang="ru-RU" sz="2400" dirty="0"/>
              <a:t>а) (-1)(-2)(-3)(-4)</a:t>
            </a:r>
          </a:p>
          <a:p>
            <a:endParaRPr lang="ru-RU" altLang="ru-RU" sz="2400" dirty="0"/>
          </a:p>
          <a:p>
            <a:r>
              <a:rPr lang="ru-RU" altLang="ru-RU" sz="2400" dirty="0"/>
              <a:t>б) (-1)2(-3)4(-5)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428604"/>
          <a:ext cx="8429684" cy="1571636"/>
        </p:xfrm>
        <a:graphic>
          <a:graphicData uri="http://schemas.openxmlformats.org/drawingml/2006/table">
            <a:tbl>
              <a:tblPr/>
              <a:tblGrid>
                <a:gridCol w="8429684"/>
              </a:tblGrid>
              <a:tr h="1571636"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Задача 1.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На листе бумаги написано число 11. Шестнадцать учеников передают листок друг другу, и каждый прибавляет к числу или отнимает от него единицу – как хочет. Может ли в результате получиться число 0?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2571744"/>
          <a:ext cx="8429684" cy="1714512"/>
        </p:xfrm>
        <a:graphic>
          <a:graphicData uri="http://schemas.openxmlformats.org/drawingml/2006/table">
            <a:tbl>
              <a:tblPr/>
              <a:tblGrid>
                <a:gridCol w="8429684"/>
              </a:tblGrid>
              <a:tr h="1714512"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Задача 2.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На столе 6 стаканов, Из них 5 стоят правильно, а один перевернут вверх дном. Разрешается переворачивать одновременно 4 любых стакана. Можно ли все стаканы поставить правильно? 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500042"/>
          <a:ext cx="8358246" cy="1071570"/>
        </p:xfrm>
        <a:graphic>
          <a:graphicData uri="http://schemas.openxmlformats.org/drawingml/2006/table">
            <a:tbl>
              <a:tblPr/>
              <a:tblGrid>
                <a:gridCol w="8358246"/>
              </a:tblGrid>
              <a:tr h="1071570"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Задача 3.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Существует ли замкнутая 7-звенная ломаная, которая пересекает каждое своё звено ровно 1 раз?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7158" y="1571612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Задача4.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Можно ли разменять 25 советских рублей на 8 купюр в 1, 3 и 5 советских рублей?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000108"/>
          <a:ext cx="8715436" cy="1143008"/>
        </p:xfrm>
        <a:graphic>
          <a:graphicData uri="http://schemas.openxmlformats.org/drawingml/2006/table">
            <a:tbl>
              <a:tblPr/>
              <a:tblGrid>
                <a:gridCol w="8715436"/>
              </a:tblGrid>
              <a:tr h="1143008"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1.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На вешалке висят 20 платков. 17 девочек по очереди подходят к вешалке и либо снимают, либо вешают платок. Может ли после ухода девочек остаться ровно 10 платков?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2571744"/>
          <a:ext cx="8715436" cy="1214446"/>
        </p:xfrm>
        <a:graphic>
          <a:graphicData uri="http://schemas.openxmlformats.org/drawingml/2006/table">
            <a:tbl>
              <a:tblPr/>
              <a:tblGrid>
                <a:gridCol w="8715436"/>
              </a:tblGrid>
              <a:tr h="1214446"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2. В столовой стоят 50 стаканов, из них 25 — вверх дном. Сможет ли дежурный, переворачивая по 4 стакана, получить все стаканы стоящими правильно, то есть на донышке?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71604" y="357166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4357694"/>
          <a:ext cx="8572560" cy="1357322"/>
        </p:xfrm>
        <a:graphic>
          <a:graphicData uri="http://schemas.openxmlformats.org/drawingml/2006/table">
            <a:tbl>
              <a:tblPr/>
              <a:tblGrid>
                <a:gridCol w="8572560"/>
              </a:tblGrid>
              <a:tr h="1357322"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3. В ряд выписаны числа 1, 2, 3,..., 100. Можно менять местами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любые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два числа, между которыми стоит ровно одно. Можно ли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получить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ряд 100, 99, 98,..., 2, 1 ?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142852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571480"/>
            <a:ext cx="857256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подхода первой девочки количество оставшихся платков либо 19, либо 21 (нечетное количество); после подхода второй девочки – либо 18, либо 20, либо 22 (четное количество); после подхода третьей девочки – либо 17, либо 21, либо 23, либо 19 (нечетное количество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Инвариант: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чётность кол-ва платков та же, что и чётность подхода. После подхода 17 девочки остается нечетное количество платков. Получается противоречие. Значит, 10 платков остаться не может. </a:t>
            </a: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	Нет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так как в любом случае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количество перевернутых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вверх дном стаканов будет числом нечетным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  Заметим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что при разрешённых операциях меняются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местами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либо только чётные числа, либо только нечётные. При этом чётные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числа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всегда будут находиться на чётных местах. Значит, нельзя получить ряд, в  котором на первом месте стоит 100.</a:t>
            </a: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335</TotalTime>
  <Words>569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Инвариант</vt:lpstr>
      <vt:lpstr>Слайд 2</vt:lpstr>
      <vt:lpstr> Задачи на инварианты  делятся на несколько типов по способу решения: </vt:lpstr>
      <vt:lpstr>Чётность – одна из наиболее часто встречающихся идей при решении олимпиадных задач </vt:lpstr>
      <vt:lpstr>Слайд 5</vt:lpstr>
      <vt:lpstr>Слайд 6</vt:lpstr>
      <vt:lpstr>Слайд 7</vt:lpstr>
      <vt:lpstr>Слайд 8</vt:lpstr>
      <vt:lpstr>Слайд 9</vt:lpstr>
      <vt:lpstr>Слайд 10</vt:lpstr>
      <vt:lpstr>Итог урока</vt:lpstr>
      <vt:lpstr>Спасибо за работу!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Инвариант</dc:title>
  <dc:creator>Andrew</dc:creator>
  <cp:lastModifiedBy>Admin</cp:lastModifiedBy>
  <cp:revision>31</cp:revision>
  <dcterms:created xsi:type="dcterms:W3CDTF">2013-10-15T14:46:53Z</dcterms:created>
  <dcterms:modified xsi:type="dcterms:W3CDTF">2015-11-06T08:09:04Z</dcterms:modified>
</cp:coreProperties>
</file>