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58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25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93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42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33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7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32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97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10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49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82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C37DD4-28C6-49D6-AF59-BC15DC74900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18.12.2015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70A136-4D80-468F-A3F0-31BA253C047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4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916832"/>
            <a:ext cx="6512511" cy="24482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FF"/>
                </a:solidFill>
              </a:rPr>
              <a:t>Способы изменения внутренней энергии тела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2212" y="515719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8 класс</a:t>
            </a:r>
          </a:p>
          <a:p>
            <a:pPr algn="ctr"/>
            <a:r>
              <a:rPr lang="ru-RU" sz="2400" dirty="0" err="1" smtClean="0"/>
              <a:t>Шашунькина</a:t>
            </a:r>
            <a:r>
              <a:rPr lang="ru-RU" sz="2400" dirty="0" smtClean="0"/>
              <a:t> Наталья Павловна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761295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рина\Desktop\1227189265_06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467544" y="4005064"/>
            <a:ext cx="1315616" cy="189752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1. 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Наши предки добывали огонь, изменяя внутреннюю энергию куска        дерева путем трения.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Римляне стучали камнем о камень и пытались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высеченной искрой поджечь лучину, покрытую серой. 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1861 году англичанин Роберт </a:t>
            </a:r>
            <a:r>
              <a:rPr lang="ru-RU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Бойл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изобрел первые,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легко зажигающиеся спички – лучины, покрытые серой.</a:t>
            </a:r>
          </a:p>
          <a:p>
            <a:pPr marL="1431925" indent="-1431925">
              <a:buNone/>
            </a:pP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4.   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Английский аптекарь Джон </a:t>
            </a:r>
            <a:r>
              <a:rPr lang="ru-RU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Уокер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изобрел первые практические                         спички, которые зажигались о бумагу с нанесенным на неё толченым стеклом. </a:t>
            </a:r>
          </a:p>
          <a:p>
            <a:pPr marL="1431925" indent="0" algn="ctr">
              <a:buNone/>
            </a:pP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5. 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Первые безопасные спички были изобретены в Швеции в    </a:t>
            </a:r>
            <a:r>
              <a:rPr lang="ru-RU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1855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году. </a:t>
            </a:r>
            <a:endParaRPr lang="ru-RU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1751" y="260648"/>
            <a:ext cx="74544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Исторические сведения</a:t>
            </a:r>
            <a:endParaRPr lang="ru-RU" sz="40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Ирина\Desktop\250px-Robert_Boyle_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844824"/>
            <a:ext cx="1440160" cy="18261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618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82" y="1993860"/>
            <a:ext cx="2891126" cy="1867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686800" cy="52565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Работа с тестом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1.   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каком из приведенных случаев внутренняя энергия тела изменяется?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а) камень, сорвавшись с утеса, падает всё быстрее и быстрее.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б) гантели подняты с пола и положены на полку.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в) электроутюг включили в сеть и начали гладить бельё.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г) соль пересыпали из пакета в солонку.</a:t>
            </a:r>
          </a:p>
          <a:p>
            <a:pPr marL="457200" indent="-457200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2.     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Какими способами можно изменить внутреннюю энергию тела?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а) приведением его в движение.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б) совершением телом или над ним работы.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в) подняв его на некоторую высоту.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г) путем теплопередачи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3.    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Изменение внутренней энергии какого тела происходит в результате теплопередачи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названных ситуациях?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а) Нагревание сверла, когда делают отверстие с помощью дрели.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б) Понижение температуры газа при его расширении.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в) Охлаждение пачки масла в холодильнике.</a:t>
            </a:r>
          </a:p>
          <a:p>
            <a:pPr marL="457200" indent="-457200"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г) Нагревание колес движущегося поезда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7256" y="404664"/>
            <a:ext cx="57214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Закрепление знаний</a:t>
            </a:r>
            <a:endParaRPr lang="ru-RU" sz="36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40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76875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4.  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каком примере внутренняя энергия тела изменяется в результате совершения  механической работы?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а) Чайная ложка опущена в стакан с горячей водой.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б) При резком торможении грузовика  от тормозов пошел запах гари.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в) В электрочайнике закипает вода.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г) Замерзшие руки человека согревает, прижав их к теплому радиатору. </a:t>
            </a:r>
          </a:p>
          <a:p>
            <a:pPr marL="45720" indent="0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5. 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Металлические  бруски (см. рис.) имеют разную температуру. Два из них надо соединить торцами так, чтобы их внутренняя энергия не изменилась. Какие это должны быть бруски?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а) № 1 и № 2       в) № 3 и № 4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б) № 1 и № 3       г) № 2 и № 4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№1               №2              №3             №4</a:t>
            </a:r>
          </a:p>
          <a:p>
            <a:pPr marL="45720" indent="0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6. 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контакт с каким бруском следует привести брусок №1, чтобы возникла теплопередача, при которой его внутренняя энергия уменьшится?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а) №2                   в) №4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б) №3                   г) с любым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№1               №2              №3              №4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7.  </a:t>
            </a: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 соединении с каким из приведенных на рисунке в предыдущем задании брусков возникает процесс теплопередачи, при котором внутренняя энергия бруска №2 будет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возрастать?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а) №1            б) №3            в) №4            г) такого бруска на рисунке нет.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068960"/>
            <a:ext cx="79208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50°С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3068960"/>
            <a:ext cx="86409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100°С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3068960"/>
            <a:ext cx="79208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50°С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3068960"/>
            <a:ext cx="79208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10°С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4509120"/>
            <a:ext cx="79208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30°С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4509120"/>
            <a:ext cx="79208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40°С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4509120"/>
            <a:ext cx="86409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100°С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4509120"/>
            <a:ext cx="79208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40°С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93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rgbClr val="0000FF"/>
              </a:buCl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Оценки обучающиеся получают: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ответы на вопросы;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решение качественных задач;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проведение экспериментального исследования темы и объяснение полученных результатов;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заполнение таблицы;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работу с тестовыми материалами.</a:t>
            </a:r>
          </a:p>
          <a:p>
            <a:pPr marL="342900" indent="-342900">
              <a:buClr>
                <a:srgbClr val="0000FF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Clr>
                <a:srgbClr val="0000FF"/>
              </a:buCl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Домашнее задание:</a:t>
            </a:r>
          </a:p>
          <a:p>
            <a:pPr marL="0" indent="0">
              <a:buClr>
                <a:srgbClr val="0000FF"/>
              </a:buClr>
              <a:buNone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§3, № 932, 933, 934.</a:t>
            </a:r>
          </a:p>
          <a:p>
            <a:pPr marL="0" indent="360363">
              <a:buClr>
                <a:schemeClr val="accent1">
                  <a:lumMod val="75000"/>
                </a:schemeClr>
              </a:buCl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3512" y="404664"/>
            <a:ext cx="66202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Контроль</a:t>
            </a:r>
            <a:r>
              <a:rPr lang="ru-RU" sz="3600" b="1" cap="all" dirty="0">
                <a:ln>
                  <a:solidFill>
                    <a:prstClr val="black"/>
                  </a:solidFill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cap="all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 оценивание</a:t>
            </a:r>
            <a:endParaRPr lang="ru-RU" sz="3600" b="1" cap="all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415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этапе «Подведение итогов. Рефлексия» применяется прием   «для меня сегодняшний урок…».         </a:t>
            </a:r>
          </a:p>
          <a:p>
            <a:pPr marL="0" indent="360363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Учащимся выдается индивидуальная карточка, в которой нужно подчеркнуть фразы, характеризующие работу ученика на уроке.</a:t>
            </a:r>
          </a:p>
          <a:p>
            <a:pPr marL="0" indent="360363">
              <a:buNone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363">
              <a:buNone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363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3806" y="260648"/>
            <a:ext cx="54861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Подведение итогов</a:t>
            </a:r>
          </a:p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рефлексия</a:t>
            </a:r>
            <a:endParaRPr lang="ru-RU" sz="36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49686"/>
              </p:ext>
            </p:extLst>
          </p:nvPr>
        </p:nvGraphicFramePr>
        <p:xfrm>
          <a:off x="370433" y="3501008"/>
          <a:ext cx="835292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56184"/>
                <a:gridCol w="1584176"/>
                <a:gridCol w="1440160"/>
                <a:gridCol w="2160240"/>
              </a:tblGrid>
              <a:tr h="10180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уроке я работал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Своей работой на уроке</a:t>
                      </a:r>
                      <a:r>
                        <a:rPr lang="ru-RU" baseline="0" dirty="0" smtClean="0"/>
                        <a:t> я 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Урок для меня показался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 урок я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Моё</a:t>
                      </a:r>
                      <a:r>
                        <a:rPr lang="ru-RU" baseline="0" dirty="0" smtClean="0"/>
                        <a:t> настроение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494147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dirty="0" smtClean="0"/>
                        <a:t>1. Активно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Доволен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dirty="0" smtClean="0"/>
                        <a:t>1. Коротким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dirty="0" smtClean="0"/>
                        <a:t>1. Устал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Стало лучше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Пассивно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 Недоволен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Длинным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 Не устал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 Стало хуже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002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2296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 урока: 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«Способы изменения внутренней энергии тела».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урока: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выяснить, какими способами можно изменить внутреннюю энергию тела.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 задачи: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Выяснить зависимость внутренней энергии тела от изменения температуры тела и агрегатного состояния вещества;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Рассмотреть способы изменения внутренней энергии;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Уметь объяснять изменение внутренней энергии тела с точки зрения молекулярного строения вещества;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Уметь приводить примеры изменения внутренней энергии разными способами;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Научить решать задачи с применением новых знаний. 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8460" y="188640"/>
            <a:ext cx="60172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Разработка урока</a:t>
            </a:r>
            <a:endParaRPr lang="ru-RU" sz="44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65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229600" cy="5289451"/>
          </a:xfrm>
        </p:spPr>
        <p:txBody>
          <a:bodyPr>
            <a:normAutofit/>
          </a:bodyPr>
          <a:lstStyle/>
          <a:p>
            <a:pPr marL="45720" indent="0">
              <a:buClr>
                <a:srgbClr val="0000FF"/>
              </a:buCl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Развивающие задачи:</a:t>
            </a: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и совершенствование умения проводить эксперимент, выдвигать гипотезы, планировать эксперимент, проводить эксперимент, формулировать выводы;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развитие познавательного интереса к физике и способностей к физике;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развитие мышления, памяти, речи, внимания, воображения.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Clr>
                <a:srgbClr val="0000FF"/>
              </a:buCl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Воспитательные задачи:</a:t>
            </a: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научного мировоззрения;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силы воли и умения контролировать свои эмоции;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эстетического восприятия мира;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представлений о роли физики в жизни общества.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19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29600" cy="6192688"/>
          </a:xfrm>
        </p:spPr>
        <p:txBody>
          <a:bodyPr>
            <a:normAutofit/>
          </a:bodyPr>
          <a:lstStyle/>
          <a:p>
            <a:pPr marL="45720" indent="0">
              <a:buClr>
                <a:srgbClr val="0000FF"/>
              </a:buCl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 урока: 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комбинированный урок:</a:t>
            </a:r>
          </a:p>
          <a:p>
            <a:pPr marL="45720" indent="0">
              <a:buClr>
                <a:srgbClr val="0000FF"/>
              </a:buCl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Методическая структура урока: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Актуализация опорных знаний и умений;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новых знаний и способов деятельности;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Применение сформированных знаний и способов деятельности. </a:t>
            </a:r>
          </a:p>
          <a:p>
            <a:pPr marL="45720" indent="0">
              <a:buClr>
                <a:srgbClr val="0000FF"/>
              </a:buCl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обучения: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Проблемный метод;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Частично- поисковый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Объяснительно-иллюстративный;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 контроля.</a:t>
            </a:r>
          </a:p>
          <a:p>
            <a:pPr marL="45720" indent="0">
              <a:buClr>
                <a:srgbClr val="0000FF"/>
              </a:buCl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Средства обучения:</a:t>
            </a:r>
          </a:p>
          <a:p>
            <a:pPr marL="285750" indent="-285750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Компьютер, мультимедиа проектор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стеклянная колба,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гибкая трубка ,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сосуд с холодной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водой,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манометр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00FF"/>
              </a:buClr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Формы организации работы обучающихся:</a:t>
            </a:r>
            <a:endParaRPr lang="en-US" sz="1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60363" indent="-360363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Фронтальная форма организации;</a:t>
            </a:r>
          </a:p>
          <a:p>
            <a:pPr marL="360363" indent="-360363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Групповая форма;</a:t>
            </a:r>
          </a:p>
          <a:p>
            <a:pPr marL="360363" indent="-360363"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Индивидуальная форма. </a:t>
            </a:r>
          </a:p>
        </p:txBody>
      </p:sp>
    </p:spTree>
    <p:extLst>
      <p:ext uri="{BB962C8B-B14F-4D97-AF65-F5344CB8AC3E}">
        <p14:creationId xmlns:p14="http://schemas.microsoft.com/office/powerpoint/2010/main" val="3534996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8229600" cy="5688632"/>
          </a:xfrm>
        </p:spPr>
        <p:txBody>
          <a:bodyPr>
            <a:noAutofit/>
          </a:bodyPr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Организационный момент 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 минуты): </a:t>
            </a:r>
          </a:p>
          <a:p>
            <a:pPr marL="0" indent="0">
              <a:buNone/>
            </a:pPr>
            <a:r>
              <a:rPr lang="ru-RU" sz="1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Приветствие, сообщение об отсутствующих</a:t>
            </a:r>
          </a:p>
          <a:p>
            <a:pPr marL="514350" indent="-514350">
              <a:buClr>
                <a:srgbClr val="0000FF"/>
              </a:buClr>
              <a:buAutoNum type="arabicPeriod" startAt="2"/>
            </a:pPr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Актуализация знаний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(12 минут):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Фронтальный опрос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Решение качественных задач</a:t>
            </a:r>
          </a:p>
          <a:p>
            <a:pPr marL="514350" indent="-514350">
              <a:buClr>
                <a:srgbClr val="0000FF"/>
              </a:buClr>
              <a:buAutoNum type="arabicPeriod" startAt="3"/>
            </a:pPr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Изучение нового материала 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 минут):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Проводят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эксперимент, делают выводы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Наблюдают демонстрационный эксперимент, делают выводы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Отвечают на вопросы учителя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Заполняют таблицу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6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Исторические сведения 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 минута)</a:t>
            </a:r>
          </a:p>
          <a:p>
            <a:pPr marL="514350" indent="-514350">
              <a:buNone/>
            </a:pPr>
            <a:r>
              <a:rPr lang="ru-RU" sz="16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5.      </a:t>
            </a:r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Закрепление знаний 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(5 минут):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Работа с тестом.</a:t>
            </a:r>
          </a:p>
          <a:p>
            <a:pPr marL="514350" indent="-514350">
              <a:buNone/>
            </a:pPr>
            <a:r>
              <a:rPr lang="ru-RU" sz="16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6.      </a:t>
            </a:r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Контроль и оценивание,  домашнее задание 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 минуты): 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Записывают в дневники домашнее задание; Слушают пояснение учителя</a:t>
            </a:r>
          </a:p>
          <a:p>
            <a:pPr marL="514350" indent="-514350">
              <a:buNone/>
            </a:pPr>
            <a:r>
              <a:rPr lang="ru-RU" sz="16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7.      </a:t>
            </a:r>
            <a:r>
              <a:rPr lang="ru-RU" sz="1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Рефлексия </a:t>
            </a:r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(3минуты):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Отвечают на вопросы итоговой рефлексии;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Подведение итогов урока</a:t>
            </a:r>
          </a:p>
          <a:p>
            <a:pPr marL="514350" indent="-514350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6431" y="260648"/>
            <a:ext cx="3568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Этапы урока</a:t>
            </a:r>
            <a:endParaRPr lang="ru-RU" sz="36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08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1196752"/>
            <a:ext cx="7272808" cy="48965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Фронтальный опрос:</a:t>
            </a:r>
          </a:p>
          <a:p>
            <a:pPr algn="ctr">
              <a:buNone/>
            </a:pP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FF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Какое движение называется тепловым?</a:t>
            </a:r>
          </a:p>
          <a:p>
            <a:pPr>
              <a:buClr>
                <a:srgbClr val="0000FF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связана скорость движения молекул и температура тела?</a:t>
            </a:r>
          </a:p>
          <a:p>
            <a:pPr>
              <a:buClr>
                <a:srgbClr val="0000FF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Опишите характер движения молекул в твердых телах, жидкостях и газах.</a:t>
            </a:r>
          </a:p>
          <a:p>
            <a:pPr>
              <a:buClr>
                <a:srgbClr val="0000FF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Что называется внутренней энергией тела?</a:t>
            </a:r>
          </a:p>
          <a:p>
            <a:pPr>
              <a:buClr>
                <a:srgbClr val="0000FF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Зависит ли внутренняя энергия тела от того, движется  тело или покоится?</a:t>
            </a:r>
          </a:p>
          <a:p>
            <a:pPr>
              <a:buClr>
                <a:srgbClr val="0000FF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Зависит ли внутренняя энергия тела от положения тела относительно других тел?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17963" y="188640"/>
            <a:ext cx="60437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Актуализация знаний</a:t>
            </a:r>
            <a:endParaRPr lang="ru-RU" sz="36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80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2296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качественных задач:</a:t>
            </a:r>
          </a:p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Бросим свинцовый шар на свинцовую плиту. Потенциальная энергия превратилась в кинетическую, затем исчезла. Сможете ли вы опровергнуть это утверждение?</a:t>
            </a:r>
          </a:p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Выведем из положения равновесия шар, подвешенный на нити. Через некоторое время он остановится. Куда исчезла его механическая энергия?</a:t>
            </a:r>
          </a:p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один стакан налита холодная вода, в другой – горячая такой же массы. Одинакова ли внутренняя энергия в этих стаканах?</a:t>
            </a:r>
          </a:p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столе стакан и графин с водой одинаковой температуры. Одинакова ли внутренняя энергия воды в этих сосудах?</a:t>
            </a:r>
            <a:endParaRPr lang="ru-RU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7963" y="188640"/>
            <a:ext cx="60437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Актуализация знаний</a:t>
            </a:r>
            <a:endParaRPr lang="ru-RU" sz="36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56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762963"/>
            <a:ext cx="8229600" cy="583438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Проведите экспериментальное исследование темы:</a:t>
            </a:r>
          </a:p>
          <a:p>
            <a:pPr algn="just">
              <a:buClr>
                <a:srgbClr val="0000FF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Зажгите свечу и подержите ладонь над свечой.</a:t>
            </a:r>
          </a:p>
          <a:p>
            <a:pPr algn="just">
              <a:buClr>
                <a:srgbClr val="0000FF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Зажгите одну спичку о коробок, а другую спичку внесите в пламя свечи. В чем  различие причин, приведших к воспламенению спички?</a:t>
            </a:r>
          </a:p>
          <a:p>
            <a:pPr algn="just">
              <a:buClr>
                <a:srgbClr val="0000FF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Потрите ладони друг о друга. Каков результат эксперимента? Каким способом изменилась внутренняя энергия ладоней в первом и во втором случаях?</a:t>
            </a:r>
          </a:p>
          <a:p>
            <a:pPr algn="just">
              <a:buClr>
                <a:srgbClr val="0000FF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Согните алюминиевую проволоку несколько раз. Затем аккуратно исследуйте сгиб проволоки. Изменилась ли внутренняя энергия сгиба? Каким способом?</a:t>
            </a:r>
          </a:p>
          <a:p>
            <a:pPr algn="ctr">
              <a:buNone/>
            </a:pPr>
            <a:endPara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Демонстрационный эксперимент:</a:t>
            </a:r>
          </a:p>
          <a:p>
            <a:pPr marL="0" indent="360363">
              <a:buNone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Стеклянную колбу с помощью резинового шланга соединяем  </a:t>
            </a:r>
          </a:p>
          <a:p>
            <a:pPr marL="0" indent="360363">
              <a:buNone/>
            </a:pP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с манометром. Осторожно опускаем колбу в сосуд с холодной</a:t>
            </a:r>
          </a:p>
          <a:p>
            <a:pPr marL="0" indent="360363">
              <a:buNone/>
            </a:pP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водой. Проводим наблюдение за уровнями жидкости манометре. </a:t>
            </a:r>
            <a:endParaRPr lang="ru-RU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7271" y="116632"/>
            <a:ext cx="78441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36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7" t="16456" r="19545" b="19109"/>
          <a:stretch/>
        </p:blipFill>
        <p:spPr>
          <a:xfrm>
            <a:off x="132900" y="4293096"/>
            <a:ext cx="188405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93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Определите:</a:t>
            </a:r>
          </a:p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каком случае внутренняя энергия воздуха увеличивается, а в каком– уменьшается?</a:t>
            </a:r>
          </a:p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Каким способом была изменена внутренняя энергия воздуха?</a:t>
            </a:r>
          </a:p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 счёт какой энергии совершилась механическая работа по подъему жидкости в манометре?</a:t>
            </a:r>
          </a:p>
          <a:p>
            <a:pPr marL="457200" indent="-45720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Заполните таблицу:</a:t>
            </a:r>
          </a:p>
          <a:p>
            <a:pPr marL="457200" indent="-45720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7271" y="116632"/>
            <a:ext cx="78441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noFill/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3600" b="1" cap="all" dirty="0">
              <a:ln w="0">
                <a:noFill/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717032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Внутренняя энергия изменилась способом теплопередачи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Внутренняя энергия изменилась способом совершения механической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451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605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1324</Words>
  <Application>Microsoft Office PowerPoint</Application>
  <PresentationFormat>Экран (4:3)</PresentationFormat>
  <Paragraphs>178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Способы изменения внутренней энергии тела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изменения внутренней энергии тела </dc:title>
  <dc:creator>Admin</dc:creator>
  <cp:lastModifiedBy>Admin</cp:lastModifiedBy>
  <cp:revision>2</cp:revision>
  <dcterms:created xsi:type="dcterms:W3CDTF">2015-12-18T18:27:52Z</dcterms:created>
  <dcterms:modified xsi:type="dcterms:W3CDTF">2015-12-18T18:36:04Z</dcterms:modified>
</cp:coreProperties>
</file>