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0" r:id="rId2"/>
    <p:sldId id="259" r:id="rId3"/>
    <p:sldId id="261" r:id="rId4"/>
    <p:sldId id="312" r:id="rId5"/>
    <p:sldId id="313" r:id="rId6"/>
    <p:sldId id="314" r:id="rId7"/>
    <p:sldId id="263" r:id="rId8"/>
    <p:sldId id="303" r:id="rId9"/>
    <p:sldId id="30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mts" initials="n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0099"/>
    <a:srgbClr val="D89C5A"/>
    <a:srgbClr val="D42CA8"/>
    <a:srgbClr val="881277"/>
    <a:srgbClr val="05BEFF"/>
    <a:srgbClr val="948D06"/>
    <a:srgbClr val="6666FF"/>
    <a:srgbClr val="66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104" autoAdjust="0"/>
    <p:restoredTop sz="88591" autoAdjust="0"/>
  </p:normalViewPr>
  <p:slideViewPr>
    <p:cSldViewPr>
      <p:cViewPr>
        <p:scale>
          <a:sx n="73" d="100"/>
          <a:sy n="73" d="100"/>
        </p:scale>
        <p:origin x="-283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233EDC-8C74-4A42-8B33-99CAD6F8CC2B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495DA1E-663E-429C-9A9C-74676688F033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pPr rtl="0"/>
          <a:r>
            <a:rPr lang="ru-RU" dirty="0" smtClean="0"/>
            <a:t>Прочитать</a:t>
          </a:r>
          <a:endParaRPr lang="ru-RU" dirty="0"/>
        </a:p>
      </dgm:t>
    </dgm:pt>
    <dgm:pt modelId="{B16E8430-D7D3-41A4-8794-F89E49A9FD8F}" type="parTrans" cxnId="{F36964BA-FE6D-4AC8-AC84-D5EED848FEB3}">
      <dgm:prSet/>
      <dgm:spPr/>
      <dgm:t>
        <a:bodyPr/>
        <a:lstStyle/>
        <a:p>
          <a:endParaRPr lang="ru-RU"/>
        </a:p>
      </dgm:t>
    </dgm:pt>
    <dgm:pt modelId="{6D75082B-DAD0-41DA-BC0F-901B9C485327}" type="sibTrans" cxnId="{F36964BA-FE6D-4AC8-AC84-D5EED848FEB3}">
      <dgm:prSet/>
      <dgm:spPr/>
      <dgm:t>
        <a:bodyPr/>
        <a:lstStyle/>
        <a:p>
          <a:endParaRPr lang="ru-RU"/>
        </a:p>
      </dgm:t>
    </dgm:pt>
    <dgm:pt modelId="{B92C4016-E6E3-4280-9497-CF75697AE0D1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pPr rtl="0"/>
          <a:r>
            <a:rPr lang="ru-RU" dirty="0" smtClean="0"/>
            <a:t>Спросить у старших</a:t>
          </a:r>
          <a:endParaRPr lang="ru-RU" dirty="0"/>
        </a:p>
      </dgm:t>
    </dgm:pt>
    <dgm:pt modelId="{7E003651-70DF-45A2-B7B9-EA4AE62A797A}" type="parTrans" cxnId="{68F72FCF-253A-4C23-A9D8-17368D9E23DD}">
      <dgm:prSet/>
      <dgm:spPr/>
      <dgm:t>
        <a:bodyPr/>
        <a:lstStyle/>
        <a:p>
          <a:endParaRPr lang="ru-RU"/>
        </a:p>
      </dgm:t>
    </dgm:pt>
    <dgm:pt modelId="{CB211D29-B077-4E06-9025-437DCCFEA075}" type="sibTrans" cxnId="{68F72FCF-253A-4C23-A9D8-17368D9E23DD}">
      <dgm:prSet/>
      <dgm:spPr/>
      <dgm:t>
        <a:bodyPr/>
        <a:lstStyle/>
        <a:p>
          <a:endParaRPr lang="ru-RU"/>
        </a:p>
      </dgm:t>
    </dgm:pt>
    <dgm:pt modelId="{7A0E0D92-26F9-4DE0-B3A2-7E8BB5A6E045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pPr rtl="0"/>
          <a:r>
            <a:rPr lang="ru-RU" dirty="0" smtClean="0"/>
            <a:t>Понаблюдать</a:t>
          </a:r>
          <a:endParaRPr lang="ru-RU" dirty="0"/>
        </a:p>
      </dgm:t>
    </dgm:pt>
    <dgm:pt modelId="{3DA1B0DE-5289-4CF9-9089-EDA6CB45ACBB}" type="parTrans" cxnId="{1A16D3B2-7419-4E7C-A53E-F483249D4BFE}">
      <dgm:prSet/>
      <dgm:spPr/>
      <dgm:t>
        <a:bodyPr/>
        <a:lstStyle/>
        <a:p>
          <a:endParaRPr lang="ru-RU"/>
        </a:p>
      </dgm:t>
    </dgm:pt>
    <dgm:pt modelId="{C0C6C980-2EDE-4E7C-BA08-6357A657D8DC}" type="sibTrans" cxnId="{1A16D3B2-7419-4E7C-A53E-F483249D4BFE}">
      <dgm:prSet/>
      <dgm:spPr/>
      <dgm:t>
        <a:bodyPr/>
        <a:lstStyle/>
        <a:p>
          <a:endParaRPr lang="ru-RU"/>
        </a:p>
      </dgm:t>
    </dgm:pt>
    <dgm:pt modelId="{813105D5-B017-44BE-A89B-54ECA2D5E38C}" type="pres">
      <dgm:prSet presAssocID="{BF233EDC-8C74-4A42-8B33-99CAD6F8CC2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8C1975-C255-4A71-B1F5-0660A9585820}" type="pres">
      <dgm:prSet presAssocID="{6495DA1E-663E-429C-9A9C-74676688F033}" presName="node" presStyleLbl="node1" presStyleIdx="0" presStyleCnt="3" custScaleX="203383" custScaleY="75757" custRadScaleRad="93090" custRadScaleInc="29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F08958-A5EB-42F0-BD8C-7E8C50A2E3B4}" type="pres">
      <dgm:prSet presAssocID="{6D75082B-DAD0-41DA-BC0F-901B9C485327}" presName="sibTrans" presStyleLbl="sibTrans2D1" presStyleIdx="0" presStyleCnt="3"/>
      <dgm:spPr/>
      <dgm:t>
        <a:bodyPr/>
        <a:lstStyle/>
        <a:p>
          <a:endParaRPr lang="ru-RU"/>
        </a:p>
      </dgm:t>
    </dgm:pt>
    <dgm:pt modelId="{1BF4E3EC-83A3-4EBD-B656-E77BDB40ADA5}" type="pres">
      <dgm:prSet presAssocID="{6D75082B-DAD0-41DA-BC0F-901B9C485327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5A87F4F8-0AFA-495B-B235-B39B3EA16BB3}" type="pres">
      <dgm:prSet presAssocID="{B92C4016-E6E3-4280-9497-CF75697AE0D1}" presName="node" presStyleLbl="node1" presStyleIdx="1" presStyleCnt="3" custScaleX="173112" custScaleY="98868" custRadScaleRad="152671" custRadScaleInc="-186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E57087-E84F-457B-8274-E17F5FC781B3}" type="pres">
      <dgm:prSet presAssocID="{CB211D29-B077-4E06-9025-437DCCFEA075}" presName="sibTrans" presStyleLbl="sibTrans2D1" presStyleIdx="1" presStyleCnt="3"/>
      <dgm:spPr/>
      <dgm:t>
        <a:bodyPr/>
        <a:lstStyle/>
        <a:p>
          <a:endParaRPr lang="ru-RU"/>
        </a:p>
      </dgm:t>
    </dgm:pt>
    <dgm:pt modelId="{7DC2EDF4-A843-46AB-B1AA-8D2F2125ACDB}" type="pres">
      <dgm:prSet presAssocID="{CB211D29-B077-4E06-9025-437DCCFEA075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CE6147A5-9763-4D65-A87F-0CCEEEDD005B}" type="pres">
      <dgm:prSet presAssocID="{7A0E0D92-26F9-4DE0-B3A2-7E8BB5A6E045}" presName="node" presStyleLbl="node1" presStyleIdx="2" presStyleCnt="3" custScaleX="181870" custScaleY="99247" custRadScaleRad="126387" custRadScaleInc="223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E0EBBC-7BDD-4962-9C2F-C40C70F32359}" type="pres">
      <dgm:prSet presAssocID="{C0C6C980-2EDE-4E7C-BA08-6357A657D8DC}" presName="sibTrans" presStyleLbl="sibTrans2D1" presStyleIdx="2" presStyleCnt="3"/>
      <dgm:spPr/>
      <dgm:t>
        <a:bodyPr/>
        <a:lstStyle/>
        <a:p>
          <a:endParaRPr lang="ru-RU"/>
        </a:p>
      </dgm:t>
    </dgm:pt>
    <dgm:pt modelId="{66CA77EA-BE21-4ADF-BF52-428ADC8FF29A}" type="pres">
      <dgm:prSet presAssocID="{C0C6C980-2EDE-4E7C-BA08-6357A657D8DC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BB0F6AE1-8C0D-4139-A8D7-DB89B5701144}" type="presOf" srcId="{6D75082B-DAD0-41DA-BC0F-901B9C485327}" destId="{CFF08958-A5EB-42F0-BD8C-7E8C50A2E3B4}" srcOrd="0" destOrd="0" presId="urn:microsoft.com/office/officeart/2005/8/layout/cycle2"/>
    <dgm:cxn modelId="{68694196-C849-4A6F-97FD-EE2D39B68F02}" type="presOf" srcId="{B92C4016-E6E3-4280-9497-CF75697AE0D1}" destId="{5A87F4F8-0AFA-495B-B235-B39B3EA16BB3}" srcOrd="0" destOrd="0" presId="urn:microsoft.com/office/officeart/2005/8/layout/cycle2"/>
    <dgm:cxn modelId="{36E2C7D8-0E47-4686-8130-494EB8C1F950}" type="presOf" srcId="{C0C6C980-2EDE-4E7C-BA08-6357A657D8DC}" destId="{66CA77EA-BE21-4ADF-BF52-428ADC8FF29A}" srcOrd="1" destOrd="0" presId="urn:microsoft.com/office/officeart/2005/8/layout/cycle2"/>
    <dgm:cxn modelId="{4B3EA92E-5F5D-4747-8BE1-39B16D92BF84}" type="presOf" srcId="{C0C6C980-2EDE-4E7C-BA08-6357A657D8DC}" destId="{5FE0EBBC-7BDD-4962-9C2F-C40C70F32359}" srcOrd="0" destOrd="0" presId="urn:microsoft.com/office/officeart/2005/8/layout/cycle2"/>
    <dgm:cxn modelId="{1A16D3B2-7419-4E7C-A53E-F483249D4BFE}" srcId="{BF233EDC-8C74-4A42-8B33-99CAD6F8CC2B}" destId="{7A0E0D92-26F9-4DE0-B3A2-7E8BB5A6E045}" srcOrd="2" destOrd="0" parTransId="{3DA1B0DE-5289-4CF9-9089-EDA6CB45ACBB}" sibTransId="{C0C6C980-2EDE-4E7C-BA08-6357A657D8DC}"/>
    <dgm:cxn modelId="{F36964BA-FE6D-4AC8-AC84-D5EED848FEB3}" srcId="{BF233EDC-8C74-4A42-8B33-99CAD6F8CC2B}" destId="{6495DA1E-663E-429C-9A9C-74676688F033}" srcOrd="0" destOrd="0" parTransId="{B16E8430-D7D3-41A4-8794-F89E49A9FD8F}" sibTransId="{6D75082B-DAD0-41DA-BC0F-901B9C485327}"/>
    <dgm:cxn modelId="{2F6EE849-57AA-48E9-BA1A-D8F961DD4CED}" type="presOf" srcId="{CB211D29-B077-4E06-9025-437DCCFEA075}" destId="{8DE57087-E84F-457B-8274-E17F5FC781B3}" srcOrd="0" destOrd="0" presId="urn:microsoft.com/office/officeart/2005/8/layout/cycle2"/>
    <dgm:cxn modelId="{0CA878EA-0921-4A65-9207-9806AE54794D}" type="presOf" srcId="{6495DA1E-663E-429C-9A9C-74676688F033}" destId="{418C1975-C255-4A71-B1F5-0660A9585820}" srcOrd="0" destOrd="0" presId="urn:microsoft.com/office/officeart/2005/8/layout/cycle2"/>
    <dgm:cxn modelId="{49082AEF-6609-4900-811E-E58B1CC19DAF}" type="presOf" srcId="{CB211D29-B077-4E06-9025-437DCCFEA075}" destId="{7DC2EDF4-A843-46AB-B1AA-8D2F2125ACDB}" srcOrd="1" destOrd="0" presId="urn:microsoft.com/office/officeart/2005/8/layout/cycle2"/>
    <dgm:cxn modelId="{32872142-3746-41C9-BD30-E9EDC171CA4A}" type="presOf" srcId="{BF233EDC-8C74-4A42-8B33-99CAD6F8CC2B}" destId="{813105D5-B017-44BE-A89B-54ECA2D5E38C}" srcOrd="0" destOrd="0" presId="urn:microsoft.com/office/officeart/2005/8/layout/cycle2"/>
    <dgm:cxn modelId="{7C4E11C2-C538-469A-AA84-19D38AC71596}" type="presOf" srcId="{6D75082B-DAD0-41DA-BC0F-901B9C485327}" destId="{1BF4E3EC-83A3-4EBD-B656-E77BDB40ADA5}" srcOrd="1" destOrd="0" presId="urn:microsoft.com/office/officeart/2005/8/layout/cycle2"/>
    <dgm:cxn modelId="{EEF0C488-C8E0-421F-B59F-F783072D4C92}" type="presOf" srcId="{7A0E0D92-26F9-4DE0-B3A2-7E8BB5A6E045}" destId="{CE6147A5-9763-4D65-A87F-0CCEEEDD005B}" srcOrd="0" destOrd="0" presId="urn:microsoft.com/office/officeart/2005/8/layout/cycle2"/>
    <dgm:cxn modelId="{68F72FCF-253A-4C23-A9D8-17368D9E23DD}" srcId="{BF233EDC-8C74-4A42-8B33-99CAD6F8CC2B}" destId="{B92C4016-E6E3-4280-9497-CF75697AE0D1}" srcOrd="1" destOrd="0" parTransId="{7E003651-70DF-45A2-B7B9-EA4AE62A797A}" sibTransId="{CB211D29-B077-4E06-9025-437DCCFEA075}"/>
    <dgm:cxn modelId="{C56A8B07-67FC-4659-8ECD-B0999EDA2818}" type="presParOf" srcId="{813105D5-B017-44BE-A89B-54ECA2D5E38C}" destId="{418C1975-C255-4A71-B1F5-0660A9585820}" srcOrd="0" destOrd="0" presId="urn:microsoft.com/office/officeart/2005/8/layout/cycle2"/>
    <dgm:cxn modelId="{E4151D6A-57B0-4816-8C86-64E3FE9548F0}" type="presParOf" srcId="{813105D5-B017-44BE-A89B-54ECA2D5E38C}" destId="{CFF08958-A5EB-42F0-BD8C-7E8C50A2E3B4}" srcOrd="1" destOrd="0" presId="urn:microsoft.com/office/officeart/2005/8/layout/cycle2"/>
    <dgm:cxn modelId="{03B12985-A18B-4E34-9871-A7F6536A6EB9}" type="presParOf" srcId="{CFF08958-A5EB-42F0-BD8C-7E8C50A2E3B4}" destId="{1BF4E3EC-83A3-4EBD-B656-E77BDB40ADA5}" srcOrd="0" destOrd="0" presId="urn:microsoft.com/office/officeart/2005/8/layout/cycle2"/>
    <dgm:cxn modelId="{F7BC4A56-A8A9-4E73-97E2-DD581949044C}" type="presParOf" srcId="{813105D5-B017-44BE-A89B-54ECA2D5E38C}" destId="{5A87F4F8-0AFA-495B-B235-B39B3EA16BB3}" srcOrd="2" destOrd="0" presId="urn:microsoft.com/office/officeart/2005/8/layout/cycle2"/>
    <dgm:cxn modelId="{292A8079-3350-49D5-924F-CC861C0E7E90}" type="presParOf" srcId="{813105D5-B017-44BE-A89B-54ECA2D5E38C}" destId="{8DE57087-E84F-457B-8274-E17F5FC781B3}" srcOrd="3" destOrd="0" presId="urn:microsoft.com/office/officeart/2005/8/layout/cycle2"/>
    <dgm:cxn modelId="{F6343BF4-0AA3-45D5-8399-01CBAC427308}" type="presParOf" srcId="{8DE57087-E84F-457B-8274-E17F5FC781B3}" destId="{7DC2EDF4-A843-46AB-B1AA-8D2F2125ACDB}" srcOrd="0" destOrd="0" presId="urn:microsoft.com/office/officeart/2005/8/layout/cycle2"/>
    <dgm:cxn modelId="{5A4D417F-DFE2-42F2-85EB-67E9444D91E6}" type="presParOf" srcId="{813105D5-B017-44BE-A89B-54ECA2D5E38C}" destId="{CE6147A5-9763-4D65-A87F-0CCEEEDD005B}" srcOrd="4" destOrd="0" presId="urn:microsoft.com/office/officeart/2005/8/layout/cycle2"/>
    <dgm:cxn modelId="{22704DFA-77B5-42B9-9488-9B44B6817A58}" type="presParOf" srcId="{813105D5-B017-44BE-A89B-54ECA2D5E38C}" destId="{5FE0EBBC-7BDD-4962-9C2F-C40C70F32359}" srcOrd="5" destOrd="0" presId="urn:microsoft.com/office/officeart/2005/8/layout/cycle2"/>
    <dgm:cxn modelId="{6B560E89-6267-4802-8630-2A20D8D82247}" type="presParOf" srcId="{5FE0EBBC-7BDD-4962-9C2F-C40C70F32359}" destId="{66CA77EA-BE21-4ADF-BF52-428ADC8FF29A}" srcOrd="0" destOrd="0" presId="urn:microsoft.com/office/officeart/2005/8/layout/cycle2"/>
  </dgm:cxnLst>
  <dgm:bg>
    <a:solidFill>
      <a:schemeClr val="accent3">
        <a:lumMod val="75000"/>
        <a:alpha val="26000"/>
      </a:schemeClr>
    </a:solidFill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A80B25-6333-4AC7-8B77-08F58030B6B2}" type="datetimeFigureOut">
              <a:rPr lang="ru-RU" smtClean="0"/>
              <a:pPr/>
              <a:t>03.01.2012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C43214-9413-40DC-AD13-F5F3105B7C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43214-9413-40DC-AD13-F5F3105B7C9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43214-9413-40DC-AD13-F5F3105B7C9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43214-9413-40DC-AD13-F5F3105B7C9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43214-9413-40DC-AD13-F5F3105B7C9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F100A-3463-43B9-B5CC-B758F8279641}" type="datetimeFigureOut">
              <a:rPr lang="ru-RU" smtClean="0"/>
              <a:pPr/>
              <a:t>03.01.2012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A6D0-E4DF-4192-9863-716876D30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F100A-3463-43B9-B5CC-B758F8279641}" type="datetimeFigureOut">
              <a:rPr lang="ru-RU" smtClean="0"/>
              <a:pPr/>
              <a:t>03.01.2012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A6D0-E4DF-4192-9863-716876D30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F100A-3463-43B9-B5CC-B758F8279641}" type="datetimeFigureOut">
              <a:rPr lang="ru-RU" smtClean="0"/>
              <a:pPr/>
              <a:t>03.01.2012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A6D0-E4DF-4192-9863-716876D30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F100A-3463-43B9-B5CC-B758F8279641}" type="datetimeFigureOut">
              <a:rPr lang="ru-RU" smtClean="0"/>
              <a:pPr/>
              <a:t>03.01.2012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A6D0-E4DF-4192-9863-716876D30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F100A-3463-43B9-B5CC-B758F8279641}" type="datetimeFigureOut">
              <a:rPr lang="ru-RU" smtClean="0"/>
              <a:pPr/>
              <a:t>03.01.2012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A6D0-E4DF-4192-9863-716876D30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F100A-3463-43B9-B5CC-B758F8279641}" type="datetimeFigureOut">
              <a:rPr lang="ru-RU" smtClean="0"/>
              <a:pPr/>
              <a:t>03.01.2012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A6D0-E4DF-4192-9863-716876D30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F100A-3463-43B9-B5CC-B758F8279641}" type="datetimeFigureOut">
              <a:rPr lang="ru-RU" smtClean="0"/>
              <a:pPr/>
              <a:t>03.01.2012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A6D0-E4DF-4192-9863-716876D30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F100A-3463-43B9-B5CC-B758F8279641}" type="datetimeFigureOut">
              <a:rPr lang="ru-RU" smtClean="0"/>
              <a:pPr/>
              <a:t>03.01.2012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A6D0-E4DF-4192-9863-716876D30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F100A-3463-43B9-B5CC-B758F8279641}" type="datetimeFigureOut">
              <a:rPr lang="ru-RU" smtClean="0"/>
              <a:pPr/>
              <a:t>03.01.2012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A6D0-E4DF-4192-9863-716876D30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F100A-3463-43B9-B5CC-B758F8279641}" type="datetimeFigureOut">
              <a:rPr lang="ru-RU" smtClean="0"/>
              <a:pPr/>
              <a:t>03.01.2012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A6D0-E4DF-4192-9863-716876D30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F100A-3463-43B9-B5CC-B758F8279641}" type="datetimeFigureOut">
              <a:rPr lang="ru-RU" smtClean="0"/>
              <a:pPr/>
              <a:t>03.01.2012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A6D0-E4DF-4192-9863-716876D30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F100A-3463-43B9-B5CC-B758F8279641}" type="datetimeFigureOut">
              <a:rPr lang="ru-RU" smtClean="0"/>
              <a:pPr/>
              <a:t>03.01.2012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1A6D0-E4DF-4192-9863-716876D30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-285776"/>
            <a:ext cx="8229600" cy="2071678"/>
          </a:xfrm>
          <a:solidFill>
            <a:srgbClr val="FFC000"/>
          </a:solidFill>
          <a:scene3d>
            <a:camera prst="perspectiveRelaxed"/>
            <a:lightRig rig="threePt" dir="t"/>
          </a:scene3d>
          <a:sp3d>
            <a:bevelT w="139700" prst="cross"/>
          </a:sp3d>
        </p:spPr>
        <p:txBody>
          <a:bodyPr>
            <a:normAutofit/>
          </a:bodyPr>
          <a:lstStyle/>
          <a:p>
            <a:r>
              <a:rPr lang="ru-RU" sz="5400" b="1" dirty="0" smtClean="0"/>
              <a:t>Проект  «Я и моя семья»</a:t>
            </a:r>
            <a:endParaRPr lang="ru-RU" sz="5400" b="1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1571612"/>
            <a:ext cx="8358246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2 кл. фото\1 сентября\BKDC13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846441"/>
            <a:ext cx="8286808" cy="5011559"/>
          </a:xfrm>
          <a:prstGeom prst="rect">
            <a:avLst/>
          </a:prstGeom>
          <a:noFill/>
        </p:spPr>
      </p:pic>
      <p:sp>
        <p:nvSpPr>
          <p:cNvPr id="7" name="Пятно 1 6"/>
          <p:cNvSpPr/>
          <p:nvPr/>
        </p:nvSpPr>
        <p:spPr>
          <a:xfrm>
            <a:off x="0" y="-285776"/>
            <a:ext cx="3500462" cy="3286148"/>
          </a:xfrm>
          <a:prstGeom prst="irregularSeal1">
            <a:avLst/>
          </a:prstGeom>
        </p:spPr>
        <p:style>
          <a:lnRef idx="1">
            <a:schemeClr val="dk1"/>
          </a:lnRef>
          <a:fillRef idx="1001">
            <a:schemeClr val="lt2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АВТОР ПРОЕКТА: КУЛЕШОВА ГАЛИНА НИКОЛАЕВНА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4429124" y="500042"/>
            <a:ext cx="4071966" cy="1143008"/>
          </a:xfrm>
          <a:prstGeom prst="flowChartProces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>
                  <a:solidFill>
                    <a:schemeClr val="tx1"/>
                  </a:solidFill>
                </a:ln>
              </a:rPr>
              <a:t>2 «а» класс</a:t>
            </a:r>
          </a:p>
          <a:p>
            <a:pPr algn="ctr"/>
            <a:r>
              <a:rPr lang="ru-RU" sz="2400" dirty="0" smtClean="0">
                <a:ln>
                  <a:solidFill>
                    <a:schemeClr val="tx1"/>
                  </a:solidFill>
                </a:ln>
              </a:rPr>
              <a:t>Срок реализации 7 месяцев</a:t>
            </a:r>
            <a:endParaRPr lang="ru-RU" sz="2400" dirty="0">
              <a:ln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785926"/>
            <a:ext cx="4143404" cy="4614906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100" i="1" dirty="0" smtClean="0">
                <a:ln>
                  <a:solidFill>
                    <a:srgbClr val="000099"/>
                  </a:solidFill>
                </a:ln>
                <a:solidFill>
                  <a:srgbClr val="000099"/>
                </a:solidFill>
              </a:rPr>
              <a:t>расширить поле</a:t>
            </a:r>
          </a:p>
          <a:p>
            <a:pPr>
              <a:buNone/>
            </a:pPr>
            <a:r>
              <a:rPr lang="ru-RU" sz="3100" i="1" dirty="0" smtClean="0">
                <a:ln>
                  <a:solidFill>
                    <a:srgbClr val="000099"/>
                  </a:solidFill>
                </a:ln>
                <a:solidFill>
                  <a:srgbClr val="000099"/>
                </a:solidFill>
              </a:rPr>
              <a:t>сотрудничества школы и</a:t>
            </a:r>
          </a:p>
          <a:p>
            <a:pPr>
              <a:buNone/>
            </a:pPr>
            <a:r>
              <a:rPr lang="ru-RU" sz="3100" i="1" dirty="0" smtClean="0">
                <a:ln>
                  <a:solidFill>
                    <a:srgbClr val="000099"/>
                  </a:solidFill>
                </a:ln>
                <a:solidFill>
                  <a:srgbClr val="000099"/>
                </a:solidFill>
              </a:rPr>
              <a:t>семьи:</a:t>
            </a:r>
          </a:p>
          <a:p>
            <a:r>
              <a:rPr lang="ru-RU" sz="2600" b="1" dirty="0" smtClean="0"/>
              <a:t>сосредоточить внимание на проблемах семейного воспитания;</a:t>
            </a:r>
          </a:p>
          <a:p>
            <a:r>
              <a:rPr lang="ru-RU" sz="2600" b="1" dirty="0" smtClean="0"/>
              <a:t>приобщение ребёнка к общечеловеческим ценностям;</a:t>
            </a:r>
          </a:p>
          <a:p>
            <a:r>
              <a:rPr lang="ru-RU" sz="2600" b="1" dirty="0" smtClean="0"/>
              <a:t>формирование оптимального мотивационного отношения к явлениям окружающей действительности;</a:t>
            </a:r>
          </a:p>
          <a:p>
            <a:r>
              <a:rPr lang="ru-RU" sz="2600" b="1" dirty="0" smtClean="0"/>
              <a:t>создание условий, обеспечивающих реализацию возможностей личностного опыта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929158" y="1857364"/>
            <a:ext cx="3643370" cy="457203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планировать работу;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обосновывать свою точку зрения;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находить несколько вариантов решения проблемы;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устанавливать причинно – следственные связи;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делать выводы и заключения;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214290"/>
            <a:ext cx="2643206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Облако 7"/>
          <p:cNvSpPr/>
          <p:nvPr/>
        </p:nvSpPr>
        <p:spPr>
          <a:xfrm>
            <a:off x="5286380" y="0"/>
            <a:ext cx="3429024" cy="1785950"/>
          </a:xfrm>
          <a:prstGeom prst="cloud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>
                  <a:solidFill>
                    <a:srgbClr val="000099"/>
                  </a:solidFill>
                </a:ln>
                <a:solidFill>
                  <a:srgbClr val="000099"/>
                </a:solidFill>
              </a:rPr>
              <a:t>Задачи проекта</a:t>
            </a:r>
            <a:endParaRPr lang="ru-RU" sz="2400" b="1" dirty="0">
              <a:ln>
                <a:solidFill>
                  <a:srgbClr val="000099"/>
                </a:solidFill>
              </a:ln>
              <a:solidFill>
                <a:srgbClr val="000099"/>
              </a:solidFill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357158" y="0"/>
            <a:ext cx="3500462" cy="1714512"/>
          </a:xfrm>
          <a:prstGeom prst="cloud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>
                  <a:solidFill>
                    <a:srgbClr val="000099"/>
                  </a:solidFill>
                </a:ln>
                <a:solidFill>
                  <a:srgbClr val="000099"/>
                </a:solidFill>
              </a:rPr>
              <a:t>Цель   проекта</a:t>
            </a:r>
            <a:endParaRPr lang="ru-RU" sz="2400" b="1" dirty="0">
              <a:ln>
                <a:solidFill>
                  <a:srgbClr val="000099"/>
                </a:solidFill>
              </a:ln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CanDown">
              <a:avLst/>
            </a:prstTxWarp>
          </a:bodyPr>
          <a:lstStyle/>
          <a:p>
            <a:r>
              <a:rPr lang="ru-RU" dirty="0" smtClean="0">
                <a:ln>
                  <a:solidFill>
                    <a:srgbClr val="0070C0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Участники</a:t>
            </a:r>
            <a:endParaRPr lang="ru-RU" dirty="0">
              <a:ln>
                <a:solidFill>
                  <a:srgbClr val="0070C0"/>
                </a:solidFill>
              </a:ln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785926"/>
            <a:ext cx="3643338" cy="3696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J00791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14620"/>
            <a:ext cx="1830599" cy="4143380"/>
          </a:xfrm>
          <a:prstGeom prst="rect">
            <a:avLst/>
          </a:prstGeom>
          <a:noFill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22489" y="2714620"/>
            <a:ext cx="3240517" cy="3823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Блок-схема: процесс 6"/>
          <p:cNvSpPr/>
          <p:nvPr/>
        </p:nvSpPr>
        <p:spPr>
          <a:xfrm>
            <a:off x="6357950" y="2071678"/>
            <a:ext cx="2571768" cy="571504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родители</a:t>
            </a:r>
            <a:endParaRPr lang="ru-RU" sz="2800" b="1" dirty="0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2571736" y="5500702"/>
            <a:ext cx="1857388" cy="500066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дети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214282" y="2143116"/>
            <a:ext cx="2071702" cy="428628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учитель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Волна 8"/>
          <p:cNvSpPr/>
          <p:nvPr/>
        </p:nvSpPr>
        <p:spPr>
          <a:xfrm rot="520618">
            <a:off x="3764500" y="356219"/>
            <a:ext cx="5769669" cy="1428760"/>
          </a:xfrm>
          <a:prstGeom prst="wave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Формы работы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11" name="Параллелограмм 10"/>
          <p:cNvSpPr/>
          <p:nvPr/>
        </p:nvSpPr>
        <p:spPr>
          <a:xfrm rot="262170">
            <a:off x="6327146" y="3309178"/>
            <a:ext cx="3324791" cy="3479525"/>
          </a:xfrm>
          <a:prstGeom prst="parallelogram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    Классные</a:t>
            </a:r>
          </a:p>
          <a:p>
            <a:pPr lvl="0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     часы,</a:t>
            </a:r>
          </a:p>
          <a:p>
            <a:pPr lvl="0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   беседы,</a:t>
            </a:r>
          </a:p>
          <a:p>
            <a:pPr lvl="0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  игровая</a:t>
            </a:r>
          </a:p>
          <a:p>
            <a:pPr lvl="0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  деятель-</a:t>
            </a:r>
          </a:p>
          <a:p>
            <a:pPr lvl="0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  </a:t>
            </a:r>
            <a:r>
              <a:rPr lang="ru-RU" sz="2800" b="1" dirty="0" err="1" smtClean="0">
                <a:solidFill>
                  <a:schemeClr val="tx1"/>
                </a:solidFill>
              </a:rPr>
              <a:t>ность</a:t>
            </a:r>
            <a:endParaRPr lang="ru-RU" sz="2800" b="1" dirty="0" smtClean="0">
              <a:solidFill>
                <a:schemeClr val="tx1"/>
              </a:solidFill>
            </a:endParaRPr>
          </a:p>
          <a:p>
            <a:pPr lvl="0">
              <a:buNone/>
            </a:pPr>
            <a:endParaRPr lang="ru-RU" sz="1600" b="1" dirty="0" smtClean="0">
              <a:solidFill>
                <a:srgbClr val="FFFF0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4" name="Параллелограмм 13"/>
          <p:cNvSpPr/>
          <p:nvPr/>
        </p:nvSpPr>
        <p:spPr>
          <a:xfrm>
            <a:off x="1242374" y="1031987"/>
            <a:ext cx="3543940" cy="3145860"/>
          </a:xfrm>
          <a:prstGeom prst="parallelogram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None/>
            </a:pPr>
            <a:r>
              <a:rPr lang="ru-RU" sz="2500" b="1" dirty="0" err="1" smtClean="0">
                <a:solidFill>
                  <a:schemeClr val="tx1"/>
                </a:solidFill>
              </a:rPr>
              <a:t>Активизирую-щее</a:t>
            </a:r>
            <a:r>
              <a:rPr lang="ru-RU" sz="2500" b="1" dirty="0" smtClean="0">
                <a:solidFill>
                  <a:schemeClr val="tx1"/>
                </a:solidFill>
              </a:rPr>
              <a:t> общение, экскурсии, </a:t>
            </a:r>
          </a:p>
          <a:p>
            <a:pPr lvl="0">
              <a:buNone/>
            </a:pPr>
            <a:r>
              <a:rPr lang="ru-RU" sz="2500" b="1" dirty="0" smtClean="0">
                <a:solidFill>
                  <a:schemeClr val="tx1"/>
                </a:solidFill>
              </a:rPr>
              <a:t>анкетирование выпуск газет</a:t>
            </a:r>
          </a:p>
        </p:txBody>
      </p:sp>
      <p:sp>
        <p:nvSpPr>
          <p:cNvPr id="15" name="Параллелограмм 14"/>
          <p:cNvSpPr/>
          <p:nvPr/>
        </p:nvSpPr>
        <p:spPr>
          <a:xfrm>
            <a:off x="-571536" y="0"/>
            <a:ext cx="2928958" cy="2909344"/>
          </a:xfrm>
          <a:prstGeom prst="parallelogram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источники </a:t>
            </a:r>
            <a:r>
              <a:rPr lang="ru-RU" sz="2800" b="1" dirty="0" err="1" smtClean="0">
                <a:solidFill>
                  <a:schemeClr val="tx1"/>
                </a:solidFill>
              </a:rPr>
              <a:t>информа</a:t>
            </a:r>
            <a:r>
              <a:rPr lang="ru-RU" sz="2800" b="1" dirty="0" smtClean="0">
                <a:solidFill>
                  <a:schemeClr val="tx1"/>
                </a:solidFill>
              </a:rPr>
              <a:t>- </a:t>
            </a:r>
            <a:r>
              <a:rPr lang="ru-RU" sz="2800" b="1" dirty="0" err="1" smtClean="0">
                <a:solidFill>
                  <a:schemeClr val="tx1"/>
                </a:solidFill>
              </a:rPr>
              <a:t>ции</a:t>
            </a:r>
            <a:endParaRPr lang="ru-RU" sz="2800" b="1" dirty="0" smtClean="0">
              <a:solidFill>
                <a:schemeClr val="tx1"/>
              </a:solidFill>
            </a:endParaRPr>
          </a:p>
        </p:txBody>
      </p:sp>
      <p:sp>
        <p:nvSpPr>
          <p:cNvPr id="16" name="Параллелограмм 15"/>
          <p:cNvSpPr/>
          <p:nvPr/>
        </p:nvSpPr>
        <p:spPr>
          <a:xfrm rot="244402">
            <a:off x="3638945" y="1742989"/>
            <a:ext cx="2723722" cy="3162728"/>
          </a:xfrm>
          <a:prstGeom prst="parallelogram">
            <a:avLst/>
          </a:prstGeom>
          <a:solidFill>
            <a:srgbClr val="05B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Выбор тем</a:t>
            </a:r>
          </a:p>
        </p:txBody>
      </p:sp>
      <p:sp>
        <p:nvSpPr>
          <p:cNvPr id="18" name="Параллелограмм 17"/>
          <p:cNvSpPr/>
          <p:nvPr/>
        </p:nvSpPr>
        <p:spPr>
          <a:xfrm rot="260304">
            <a:off x="4693324" y="2526341"/>
            <a:ext cx="2702442" cy="3309964"/>
          </a:xfrm>
          <a:prstGeom prst="parallelogram">
            <a:avLst/>
          </a:prstGeom>
          <a:solidFill>
            <a:srgbClr val="8812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Критерии оценки, </a:t>
            </a:r>
          </a:p>
          <a:p>
            <a:pPr lvl="0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постановка задач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673525"/>
            <a:ext cx="4810147" cy="61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786314" y="642918"/>
            <a:ext cx="4572000" cy="883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sz="3200" b="1" i="1" dirty="0" smtClean="0"/>
          </a:p>
          <a:p>
            <a:pPr>
              <a:buNone/>
            </a:pPr>
            <a:endParaRPr lang="ru-RU" sz="3200" b="1" i="1" dirty="0" smtClean="0"/>
          </a:p>
          <a:p>
            <a:pPr>
              <a:buNone/>
            </a:pPr>
            <a:r>
              <a:rPr lang="ru-RU" sz="3200" b="1" i="1" dirty="0" smtClean="0"/>
              <a:t>Правильное воспитание</a:t>
            </a:r>
          </a:p>
          <a:p>
            <a:pPr>
              <a:buNone/>
            </a:pPr>
            <a:r>
              <a:rPr lang="ru-RU" sz="3200" dirty="0" smtClean="0"/>
              <a:t>1.Уступать всегда ребёнку.</a:t>
            </a:r>
          </a:p>
          <a:p>
            <a:pPr>
              <a:buNone/>
            </a:pPr>
            <a:r>
              <a:rPr lang="ru-RU" sz="3200" dirty="0" smtClean="0"/>
              <a:t>2.Считаться всегда с интересами всех членов семьи.</a:t>
            </a:r>
          </a:p>
          <a:p>
            <a:pPr>
              <a:buNone/>
            </a:pPr>
            <a:r>
              <a:rPr lang="ru-RU" sz="3200" dirty="0" smtClean="0"/>
              <a:t>3.Не считаться с мнением ребёнка.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7" name="Волна 6"/>
          <p:cNvSpPr/>
          <p:nvPr/>
        </p:nvSpPr>
        <p:spPr>
          <a:xfrm>
            <a:off x="5072066" y="428604"/>
            <a:ext cx="3857652" cy="1214446"/>
          </a:xfrm>
          <a:prstGeom prst="wave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Вопросы родителям?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43026"/>
            <a:ext cx="4857752" cy="5214974"/>
          </a:xfrm>
          <a:noFill/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/>
              <a:t>    </a:t>
            </a:r>
          </a:p>
          <a:p>
            <a:pPr>
              <a:buNone/>
            </a:pPr>
            <a:r>
              <a:rPr lang="ru-RU" sz="3600" b="1" dirty="0" smtClean="0"/>
              <a:t>   качественно новый  уровень взаимоотношений семьи и школы.</a:t>
            </a:r>
            <a:endParaRPr lang="ru-RU" sz="3600" b="1" dirty="0"/>
          </a:p>
        </p:txBody>
      </p:sp>
      <p:sp>
        <p:nvSpPr>
          <p:cNvPr id="5" name="Волна 4"/>
          <p:cNvSpPr/>
          <p:nvPr/>
        </p:nvSpPr>
        <p:spPr>
          <a:xfrm>
            <a:off x="1285852" y="142852"/>
            <a:ext cx="6143668" cy="1357322"/>
          </a:xfrm>
          <a:prstGeom prst="wave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Ожидаемый результат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250" y="2571744"/>
            <a:ext cx="4380749" cy="3752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1285860"/>
          <a:ext cx="9144000" cy="5429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Волна 4"/>
          <p:cNvSpPr/>
          <p:nvPr/>
        </p:nvSpPr>
        <p:spPr>
          <a:xfrm>
            <a:off x="1500166" y="0"/>
            <a:ext cx="5929354" cy="1428736"/>
          </a:xfrm>
          <a:prstGeom prst="wave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Поиск информации</a:t>
            </a:r>
            <a:endParaRPr lang="ru-RU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571744"/>
            <a:ext cx="8229600" cy="3643338"/>
          </a:xfrm>
          <a:noFill/>
        </p:spPr>
        <p:txBody>
          <a:bodyPr>
            <a:normAutofit lnSpcReduction="10000"/>
          </a:bodyPr>
          <a:lstStyle/>
          <a:p>
            <a:endParaRPr lang="ru-RU" sz="2400" dirty="0" smtClean="0"/>
          </a:p>
          <a:p>
            <a:r>
              <a:rPr lang="ru-RU" sz="2800" b="1" dirty="0" smtClean="0"/>
              <a:t>«Новые родительские собрания»- </a:t>
            </a:r>
            <a:r>
              <a:rPr lang="ru-RU" sz="2800" b="1" dirty="0" err="1" smtClean="0"/>
              <a:t>Н.И.Дереклеева</a:t>
            </a:r>
            <a:endParaRPr lang="ru-RU" sz="2800" b="1" dirty="0" smtClean="0"/>
          </a:p>
          <a:p>
            <a:r>
              <a:rPr lang="ru-RU" sz="2800" b="1" dirty="0" smtClean="0"/>
              <a:t>В помощь классному руководителю « Классные часы 1-4 класс»- Г.П.Попова</a:t>
            </a:r>
          </a:p>
          <a:p>
            <a:r>
              <a:rPr lang="ru-RU" sz="2800" b="1" dirty="0" smtClean="0"/>
              <a:t> Пособие для педагога и рабочая тетрадь « Все цвета кроме чёрного»- М.М.Безруких, Т.А.Филиппова, А.Г.Макеева</a:t>
            </a:r>
          </a:p>
          <a:p>
            <a:pPr>
              <a:buNone/>
            </a:pPr>
            <a:endParaRPr lang="ru-RU" sz="2400" dirty="0" smtClean="0"/>
          </a:p>
        </p:txBody>
      </p:sp>
      <p:sp>
        <p:nvSpPr>
          <p:cNvPr id="4" name="Волна 3"/>
          <p:cNvSpPr/>
          <p:nvPr/>
        </p:nvSpPr>
        <p:spPr>
          <a:xfrm>
            <a:off x="1643042" y="857232"/>
            <a:ext cx="5929354" cy="1357322"/>
          </a:xfrm>
          <a:prstGeom prst="wave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</a:rPr>
              <a:t>литература</a:t>
            </a:r>
            <a:endParaRPr lang="ru-RU" sz="4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1980</TotalTime>
  <Words>209</Words>
  <Application>Microsoft Office PowerPoint</Application>
  <PresentationFormat>Экран (4:3)</PresentationFormat>
  <Paragraphs>68</Paragraphs>
  <Slides>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Проект  «Я и моя семья»</vt:lpstr>
      <vt:lpstr>Слайд 2</vt:lpstr>
      <vt:lpstr>Слайд 3</vt:lpstr>
      <vt:lpstr>Участники</vt:lpstr>
      <vt:lpstr>Слайд 5</vt:lpstr>
      <vt:lpstr>Слайд 6</vt:lpstr>
      <vt:lpstr>Слайд 7</vt:lpstr>
      <vt:lpstr>Слайд 8</vt:lpstr>
      <vt:lpstr>Слайд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nmts</dc:creator>
  <cp:lastModifiedBy>1</cp:lastModifiedBy>
  <cp:revision>289</cp:revision>
  <dcterms:created xsi:type="dcterms:W3CDTF">2009-01-31T14:14:29Z</dcterms:created>
  <dcterms:modified xsi:type="dcterms:W3CDTF">2012-01-03T12:44:34Z</dcterms:modified>
</cp:coreProperties>
</file>