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5"/>
  </p:notesMasterIdLst>
  <p:sldIdLst>
    <p:sldId id="293" r:id="rId3"/>
    <p:sldId id="296" r:id="rId4"/>
    <p:sldId id="297" r:id="rId5"/>
    <p:sldId id="260" r:id="rId6"/>
    <p:sldId id="258" r:id="rId7"/>
    <p:sldId id="285" r:id="rId8"/>
    <p:sldId id="259" r:id="rId9"/>
    <p:sldId id="261" r:id="rId10"/>
    <p:sldId id="288" r:id="rId11"/>
    <p:sldId id="262" r:id="rId12"/>
    <p:sldId id="267" r:id="rId13"/>
    <p:sldId id="264" r:id="rId14"/>
    <p:sldId id="265" r:id="rId15"/>
    <p:sldId id="266" r:id="rId16"/>
    <p:sldId id="263" r:id="rId17"/>
    <p:sldId id="268" r:id="rId18"/>
    <p:sldId id="269" r:id="rId19"/>
    <p:sldId id="272" r:id="rId20"/>
    <p:sldId id="289" r:id="rId21"/>
    <p:sldId id="270" r:id="rId22"/>
    <p:sldId id="286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35D4F-A904-4E32-9704-57F4DC13F7FC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0117F-C194-4CD0-AE96-6A0406201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74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0117F-C194-4CD0-AE96-6A0406201BF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94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78270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2212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73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4908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0714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12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065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84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32138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61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B46B93-D529-46E7-A692-D49919F3CB23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B46B93-D529-46E7-A692-D49919F3CB23}" type="datetimeFigureOut">
              <a:rPr lang="ru-RU" smtClean="0">
                <a:solidFill>
                  <a:srgbClr val="1F497D"/>
                </a:solidFill>
              </a:rPr>
              <a:pPr/>
              <a:t>15.12.2015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DF1B3C-8433-47BE-9A74-0134DAB7C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08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8%D0%B7%D0%BE%D0%B1%D1%80%D0%B0%D0%B6%D0%B5%D0%BD%D0%B8%D0%B5:Henri_Becquerel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640960" cy="365760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/>
              <a:t>СВЕДЕНИЯ ОБ АВТОРЕ.</a:t>
            </a:r>
          </a:p>
          <a:p>
            <a:pPr algn="l"/>
            <a:r>
              <a:rPr lang="ru-RU" sz="3100" b="1" u="sng" dirty="0"/>
              <a:t>Фамилия, имя, отчество</a:t>
            </a:r>
            <a:r>
              <a:rPr lang="ru-RU" sz="3100" b="1" u="sng" dirty="0" smtClean="0"/>
              <a:t>: </a:t>
            </a:r>
            <a:r>
              <a:rPr lang="ru-RU" sz="3100" b="1" dirty="0" smtClean="0"/>
              <a:t>Бугров Дмитрий Алексеевич</a:t>
            </a:r>
            <a:endParaRPr lang="ru-RU" sz="3100" b="1" i="1" dirty="0"/>
          </a:p>
          <a:p>
            <a:pPr algn="l"/>
            <a:endParaRPr lang="ru-RU" sz="3400" b="1" u="sng" dirty="0" smtClean="0"/>
          </a:p>
          <a:p>
            <a:pPr algn="l"/>
            <a:r>
              <a:rPr lang="ru-RU" sz="3400" b="1" u="sng" dirty="0" smtClean="0"/>
              <a:t>Должность:</a:t>
            </a:r>
            <a:r>
              <a:rPr lang="ru-RU" sz="3400" b="1" dirty="0" smtClean="0"/>
              <a:t>  </a:t>
            </a:r>
            <a:r>
              <a:rPr lang="ru-RU" sz="3400" b="1" i="1" dirty="0" smtClean="0"/>
              <a:t>учитель физики МБОУ СОШ №4</a:t>
            </a:r>
          </a:p>
          <a:p>
            <a:pPr algn="l"/>
            <a:endParaRPr lang="ru-RU" sz="3400" b="1" i="1" dirty="0" smtClean="0"/>
          </a:p>
          <a:p>
            <a:pPr algn="l"/>
            <a:r>
              <a:rPr lang="ru-RU" sz="3400" b="1" u="sng" dirty="0" smtClean="0"/>
              <a:t>Образовательное </a:t>
            </a:r>
            <a:r>
              <a:rPr lang="ru-RU" sz="3400" b="1" u="sng" dirty="0"/>
              <a:t>учреждение:</a:t>
            </a:r>
            <a:r>
              <a:rPr lang="ru-RU" sz="3400" b="1" dirty="0"/>
              <a:t> </a:t>
            </a:r>
            <a:r>
              <a:rPr lang="ru-RU" sz="3400" b="1" dirty="0" smtClean="0"/>
              <a:t> </a:t>
            </a:r>
            <a:r>
              <a:rPr lang="ru-RU" sz="3400" b="1" i="1" dirty="0" smtClean="0"/>
              <a:t>муниципальное </a:t>
            </a:r>
            <a:r>
              <a:rPr lang="ru-RU" sz="3400" b="1" i="1" dirty="0"/>
              <a:t>бюджетное общеобразовательное учреждение средняя общеобразовательная школа № </a:t>
            </a:r>
            <a:r>
              <a:rPr lang="ru-RU" sz="3400" b="1" i="1" dirty="0" smtClean="0"/>
              <a:t>4 им. А. С. Пушкина </a:t>
            </a:r>
            <a:r>
              <a:rPr lang="ru-RU" sz="3400" b="1" i="1" dirty="0"/>
              <a:t>муниципального </a:t>
            </a:r>
            <a:r>
              <a:rPr lang="ru-RU" sz="3400" b="1" i="1" dirty="0" smtClean="0"/>
              <a:t>образования Каневской район </a:t>
            </a:r>
            <a:r>
              <a:rPr lang="ru-RU" sz="3400" b="1" i="1" dirty="0"/>
              <a:t>станица </a:t>
            </a:r>
            <a:r>
              <a:rPr lang="ru-RU" sz="3400" b="1" i="1" dirty="0" smtClean="0"/>
              <a:t> Каневская</a:t>
            </a:r>
            <a:endParaRPr lang="ru-RU" sz="34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 ПО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ФИЗИКЕ В 11 КЛАССЕ</a:t>
            </a:r>
            <a:b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«Радиоактивность. Виды радиоактивных излучений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93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255" y="203200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радиоактивного излучения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928670"/>
            <a:ext cx="8501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Радиоактивные излучения делятся на три вида: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b="1" i="1" dirty="0" smtClean="0"/>
              <a:t>Альфа-излучение (</a:t>
            </a:r>
            <a:r>
              <a:rPr lang="el-GR" sz="2800" b="1" i="1" dirty="0" smtClean="0"/>
              <a:t>α</a:t>
            </a:r>
            <a:r>
              <a:rPr lang="ru-RU" sz="2800" b="1" i="1" dirty="0" smtClean="0"/>
              <a:t>-излучение)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b="1" i="1" dirty="0" smtClean="0"/>
              <a:t>Бета-излучение (</a:t>
            </a:r>
            <a:r>
              <a:rPr lang="el-GR" sz="2800" b="1" i="1" dirty="0" smtClean="0"/>
              <a:t>β</a:t>
            </a:r>
            <a:r>
              <a:rPr lang="ru-RU" sz="2800" b="1" i="1" dirty="0" smtClean="0"/>
              <a:t>-излучение)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b="1" i="1" dirty="0" smtClean="0"/>
              <a:t>Гамма-излучение (</a:t>
            </a:r>
            <a:r>
              <a:rPr lang="el-GR" sz="2800" b="1" i="1" dirty="0" smtClean="0"/>
              <a:t>γ</a:t>
            </a:r>
            <a:r>
              <a:rPr lang="ru-RU" sz="2800" b="1" i="1" dirty="0" smtClean="0"/>
              <a:t>- излучение)</a:t>
            </a:r>
            <a:endParaRPr lang="ru-RU" sz="2800" b="1" i="1" dirty="0"/>
          </a:p>
        </p:txBody>
      </p:sp>
      <p:pic>
        <p:nvPicPr>
          <p:cNvPr id="7" name="Picture 5" descr="гамма излуч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3000396" cy="396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проникающ способ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7186346" cy="31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роникающая спосо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42915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85794"/>
            <a:ext cx="4214842" cy="20113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Проникающая способность радиоактивных излучений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Альфа-излучение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714356"/>
            <a:ext cx="8643998" cy="1200329"/>
            <a:chOff x="285720" y="714356"/>
            <a:chExt cx="8643998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285720" y="714356"/>
              <a:ext cx="86439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u="sng" dirty="0"/>
                <a:t>А</a:t>
              </a:r>
              <a:r>
                <a:rPr lang="ru-RU" sz="2400" b="1" i="1" u="sng" dirty="0" smtClean="0"/>
                <a:t>льфа-излучение  (</a:t>
              </a:r>
              <a:r>
                <a:rPr lang="el-GR" sz="2400" b="1" i="1" u="sng" dirty="0" smtClean="0"/>
                <a:t>α</a:t>
              </a:r>
              <a:r>
                <a:rPr lang="ru-RU" sz="2400" b="1" i="1" u="sng" dirty="0" smtClean="0"/>
                <a:t>-излучение</a:t>
              </a:r>
              <a:r>
                <a:rPr lang="ru-RU" sz="2400" b="1" i="1" dirty="0" smtClean="0"/>
                <a:t>)– это поток положительно заряженных  </a:t>
              </a:r>
              <a:r>
                <a:rPr lang="el-GR" sz="2400" b="1" i="1" dirty="0" smtClean="0"/>
                <a:t>α</a:t>
              </a:r>
              <a:r>
                <a:rPr lang="ru-RU" sz="2400" b="1" i="1" dirty="0" smtClean="0"/>
                <a:t>-частиц (ядер гелия         ), летящих со скоростью 14000-2000 км/с.</a:t>
              </a:r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59052305"/>
                </p:ext>
              </p:extLst>
            </p:nvPr>
          </p:nvGraphicFramePr>
          <p:xfrm>
            <a:off x="7929586" y="1071546"/>
            <a:ext cx="638974" cy="500066"/>
          </p:xfrm>
          <a:graphic>
            <a:graphicData uri="http://schemas.openxmlformats.org/presentationml/2006/ole">
              <p:oleObj spid="_x0000_s55332" name="Формула" r:id="rId3" imgW="291973" imgH="228501" progId="Equation.3">
                <p:embed/>
              </p:oleObj>
            </a:graphicData>
          </a:graphic>
        </p:graphicFrame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9811" y="1914685"/>
            <a:ext cx="2864389" cy="18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786190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/>
              <a:t>Свойства:</a:t>
            </a:r>
            <a:r>
              <a:rPr lang="ru-RU" sz="2200" dirty="0" smtClean="0"/>
              <a:t> альфа-излучение слабо отклоняется электрическими и магнитными полями, проявляет сильную ионизирующую способность, но малую проникающую способность. Радиационный риск при внешнем облучении такими альфа-частицами отсутствует. Однако проникновение </a:t>
            </a:r>
            <a:r>
              <a:rPr lang="ru-RU" sz="2200" dirty="0" err="1" smtClean="0"/>
              <a:t>альфа-активных</a:t>
            </a:r>
            <a:r>
              <a:rPr lang="ru-RU" sz="2200" dirty="0" smtClean="0"/>
              <a:t> радионуклидов внутрь тела, когда облучению подвергаются непосредственно ткани организма, весьма опасно для здоровья. 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Бета-излучение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1472" y="857232"/>
            <a:ext cx="8358246" cy="3200579"/>
            <a:chOff x="571472" y="857232"/>
            <a:chExt cx="8358246" cy="320057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71472" y="857232"/>
              <a:ext cx="83582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u="sng" dirty="0" smtClean="0"/>
                <a:t>Бета-излучение (</a:t>
              </a:r>
              <a:r>
                <a:rPr lang="el-GR" sz="2400" b="1" i="1" u="sng" dirty="0" smtClean="0"/>
                <a:t>β</a:t>
              </a:r>
              <a:r>
                <a:rPr lang="ru-RU" sz="2400" b="1" i="1" u="sng" dirty="0" smtClean="0"/>
                <a:t>-излучение)</a:t>
              </a:r>
              <a:r>
                <a:rPr lang="ru-RU" sz="2400" b="1" i="1" dirty="0" smtClean="0"/>
                <a:t>– это поток электронов, летящих со скоростью близкой к скорости света (0,999с).</a:t>
              </a:r>
            </a:p>
          </p:txBody>
        </p:sp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7784" y="2057561"/>
              <a:ext cx="301942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571472" y="436510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Свойства: </a:t>
            </a:r>
            <a:r>
              <a:rPr lang="ru-RU" sz="2400" dirty="0" smtClean="0"/>
              <a:t>бета-излучение сильно отклоняется электрическими  и магнитными полями, проявляет большую проникающую способность, а ионизирующая способность в 2 раза меньше, чем у альфа-излучения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Гамма-излучение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286253"/>
            <a:ext cx="38004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92867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Гамма-излучение (γ-излучение) </a:t>
            </a:r>
            <a:r>
              <a:rPr lang="ru-RU" sz="2400" b="1" i="1" dirty="0" smtClean="0"/>
              <a:t>— электромагнитное излучение с длиной волны менее   10</a:t>
            </a:r>
            <a:r>
              <a:rPr lang="ru-RU" sz="2400" b="1" i="1" baseline="30000" dirty="0" smtClean="0"/>
              <a:t>-10</a:t>
            </a:r>
            <a:r>
              <a:rPr lang="ru-RU" sz="2400" b="1" i="1" dirty="0" smtClean="0"/>
              <a:t> м, имеющее ярко выраженные корпускулярные свойства, то есть являющееся потоком γ-квантов</a:t>
            </a:r>
            <a:r>
              <a:rPr lang="ru-RU" sz="2400" b="1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301361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Свойства:</a:t>
            </a:r>
            <a:r>
              <a:rPr lang="ru-RU" sz="2400" b="1" dirty="0" smtClean="0"/>
              <a:t> </a:t>
            </a:r>
            <a:r>
              <a:rPr lang="ru-RU" sz="2400" dirty="0" smtClean="0"/>
              <a:t>гамма-излучение не отклоняется электрическими  и магнитными полями, </a:t>
            </a:r>
            <a:r>
              <a:rPr lang="ru-RU" sz="2400" dirty="0"/>
              <a:t>ионизирующая способность относительно </a:t>
            </a:r>
            <a:r>
              <a:rPr lang="ru-RU" sz="2400" dirty="0" smtClean="0"/>
              <a:t>небольшая, проявляет очень большую проникающую способность: пробег </a:t>
            </a:r>
            <a:r>
              <a:rPr lang="ru-RU" sz="2400" dirty="0"/>
              <a:t>в воздухе </a:t>
            </a:r>
            <a:r>
              <a:rPr lang="ru-RU" sz="2400" dirty="0" smtClean="0"/>
              <a:t>–несколько сот метров, в свинце </a:t>
            </a:r>
            <a:r>
              <a:rPr lang="ru-RU" sz="2400" dirty="0"/>
              <a:t>– до 5 </a:t>
            </a:r>
            <a:r>
              <a:rPr lang="ru-RU" sz="2400" dirty="0" smtClean="0"/>
              <a:t>см, тело </a:t>
            </a:r>
            <a:r>
              <a:rPr lang="ru-RU" sz="2400" dirty="0"/>
              <a:t>человека пронизывают </a:t>
            </a:r>
            <a:r>
              <a:rPr lang="ru-RU" sz="2400" dirty="0" smtClean="0"/>
              <a:t>насквозь.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677" y="471282"/>
            <a:ext cx="824957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Радиоактивные превращения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677" y="119675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Английскими </a:t>
            </a:r>
            <a:r>
              <a:rPr lang="ru-RU" sz="2400" dirty="0"/>
              <a:t>физиками </a:t>
            </a:r>
            <a:r>
              <a:rPr lang="ru-RU" sz="2400" dirty="0" smtClean="0"/>
              <a:t>Эрнестом </a:t>
            </a:r>
            <a:r>
              <a:rPr lang="ru-RU" sz="2400" dirty="0"/>
              <a:t>Резерфордом и </a:t>
            </a:r>
            <a:r>
              <a:rPr lang="ru-RU" sz="2400" dirty="0" smtClean="0"/>
              <a:t>Фредериком Содди </a:t>
            </a:r>
            <a:r>
              <a:rPr lang="ru-RU" sz="2400" dirty="0"/>
              <a:t>было доказано, что во всех радиоактивных процессах происходят взаимные превращения атомных ядер химических </a:t>
            </a:r>
            <a:r>
              <a:rPr lang="ru-RU" sz="2400" dirty="0" smtClean="0"/>
              <a:t>элементов.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Естественная радиоактивность </a:t>
            </a:r>
            <a:r>
              <a:rPr lang="ru-RU" sz="2400" b="1" i="1" dirty="0" smtClean="0"/>
              <a:t>– самопроизвольное превращение ядер некоторых химических элементов в ядра других химических элементов, которое сопровождается выбросом частиц и электромагнитным излучением.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7207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Радиоактивные превращения ядер бывают различных типов: </a:t>
            </a:r>
            <a:r>
              <a:rPr lang="el-GR" sz="2400" i="1" dirty="0" smtClean="0"/>
              <a:t>α</a:t>
            </a:r>
            <a:r>
              <a:rPr lang="ru-RU" sz="2400" i="1" dirty="0" smtClean="0"/>
              <a:t>-распад, </a:t>
            </a:r>
            <a:r>
              <a:rPr lang="el-GR" sz="2400" i="1" dirty="0" smtClean="0"/>
              <a:t>β</a:t>
            </a:r>
            <a:r>
              <a:rPr lang="ru-RU" sz="2400" i="1" dirty="0" smtClean="0"/>
              <a:t>-распад. </a:t>
            </a:r>
          </a:p>
          <a:p>
            <a:r>
              <a:rPr lang="ru-RU" sz="2400" dirty="0" smtClean="0"/>
              <a:t>Превращения подчиняются </a:t>
            </a:r>
            <a:r>
              <a:rPr lang="ru-RU" sz="2400" b="1" i="1" dirty="0" smtClean="0"/>
              <a:t>правилу смещения</a:t>
            </a:r>
            <a:r>
              <a:rPr lang="ru-RU" sz="2400" i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-распад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770" y="142092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При </a:t>
            </a:r>
            <a:r>
              <a:rPr lang="ru-RU" sz="2400" dirty="0" err="1" smtClean="0"/>
              <a:t>альфа-распаде</a:t>
            </a:r>
            <a:r>
              <a:rPr lang="ru-RU" sz="2400" dirty="0" smtClean="0"/>
              <a:t> ядро испускает одну </a:t>
            </a:r>
            <a:r>
              <a:rPr lang="ru-RU" sz="2400" dirty="0" err="1" smtClean="0"/>
              <a:t>α-частицу </a:t>
            </a:r>
            <a:r>
              <a:rPr lang="ru-RU" sz="2400" dirty="0" smtClean="0"/>
              <a:t>(ядро гелия-4), и из одного химического элемента образуется другой, расположенный </a:t>
            </a:r>
            <a:r>
              <a:rPr lang="ru-RU" sz="2400" i="1" dirty="0" smtClean="0"/>
              <a:t>на две клетки левее </a:t>
            </a:r>
            <a:r>
              <a:rPr lang="ru-RU" sz="2400" dirty="0" smtClean="0"/>
              <a:t>в периодической системе Менделеева: 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165271"/>
            <a:ext cx="4629183" cy="857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256"/>
            <a:ext cx="3838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71472" y="5143512"/>
          <a:ext cx="3998697" cy="883433"/>
        </p:xfrm>
        <a:graphic>
          <a:graphicData uri="http://schemas.openxmlformats.org/presentationml/2006/ole">
            <p:oleObj spid="_x0000_s59425" name="Формула" r:id="rId5" imgW="1091726" imgH="241195" progId="Equation.3">
              <p:embed/>
            </p:oleObj>
          </a:graphicData>
        </a:graphic>
      </p:graphicFrame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3429024" cy="295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-распад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10490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бета-распаде испускается один электрон, и из одного химического элемента образуется другой, расположенный </a:t>
            </a:r>
            <a:r>
              <a:rPr lang="ru-RU" sz="2400" i="1" dirty="0" smtClean="0"/>
              <a:t>на клетку правее </a:t>
            </a:r>
            <a:r>
              <a:rPr lang="ru-RU" sz="2400" dirty="0" smtClean="0"/>
              <a:t>в периодической системе Менделеева: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8429" name="Формула" r:id="rId4" imgW="114151" imgH="215619" progId="Equation.3">
              <p:embed/>
            </p:oleObj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437259"/>
            <a:ext cx="4870482" cy="92869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142976" y="4357694"/>
          <a:ext cx="3579812" cy="882650"/>
        </p:xfrm>
        <a:graphic>
          <a:graphicData uri="http://schemas.openxmlformats.org/presentationml/2006/ole">
            <p:oleObj spid="_x0000_s58430" name="Формула" r:id="rId6" imgW="977900" imgH="24130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5720" y="578645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Электроны возникают при </a:t>
            </a:r>
            <a:r>
              <a:rPr lang="ru-RU" sz="2400" dirty="0" err="1" smtClean="0"/>
              <a:t>β-распаде </a:t>
            </a:r>
            <a:r>
              <a:rPr lang="ru-RU" sz="2400" dirty="0" smtClean="0"/>
              <a:t>в результате превращения нейтрона в протон. </a:t>
            </a:r>
            <a:endParaRPr lang="ru-RU" sz="2400" dirty="0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018" y="214290"/>
            <a:ext cx="16371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6157930" cy="5825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Излучение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гамма-квантов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00034" y="1214422"/>
            <a:ext cx="80724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В процессе радиоактивного излучения ядра атомов могут излучать гамма-кванты. Излучение гамма-квантов не сопровождается распадом ядра атома.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Гамма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излучение зачастую сопровождает явления альфа- или бета-распада.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При альфа- и бета-распаде новое возникшее ядро первоначально находится в возбужденном состоянии и , когда оно переходит в нормальное состояние, то испускает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гамма-кванты</a:t>
            </a:r>
            <a:r>
              <a:rPr lang="ru-RU" sz="2400" dirty="0" smtClean="0"/>
              <a:t>, то есть фотоны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 оптическом или рентгеновском диапазоне волн.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Фотоны не имеют массы покоя и заряда.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2946" name="Picture 2" descr="http://class-fizika.narod.ru/korm/at/4.gif"/>
          <p:cNvPicPr>
            <a:picLocks noChangeAspect="1" noChangeArrowheads="1"/>
          </p:cNvPicPr>
          <p:nvPr/>
        </p:nvPicPr>
        <p:blipFill>
          <a:blip r:embed="rId2"/>
          <a:srcRect b="37795"/>
          <a:stretch>
            <a:fillRect/>
          </a:stretch>
        </p:blipFill>
        <p:spPr bwMode="auto">
          <a:xfrm>
            <a:off x="857224" y="5429264"/>
            <a:ext cx="6652007" cy="1138830"/>
          </a:xfrm>
          <a:prstGeom prst="rect">
            <a:avLst/>
          </a:prstGeom>
          <a:noFill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600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192688" cy="79208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-распад и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-распад</a:t>
            </a:r>
            <a:endParaRPr lang="ru-RU" dirty="0"/>
          </a:p>
        </p:txBody>
      </p:sp>
      <p:pic>
        <p:nvPicPr>
          <p:cNvPr id="3" name="Альфа и бетта-распад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1196752"/>
            <a:ext cx="5976664" cy="48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 изученное ранее: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24235"/>
            <a:ext cx="8599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Что происходит с заряженной частицей, влетевшей в магнитное поле?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9198" y="1655232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731838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стороны магнитного поля на </a:t>
            </a:r>
            <a:r>
              <a:rPr lang="ru-RU" sz="2800" dirty="0">
                <a:latin typeface="Times New Roman" pitchFamily="18" charset="0"/>
              </a:rPr>
              <a:t>движущуюся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заряженную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частицу</a:t>
            </a:r>
            <a:r>
              <a:rPr lang="ru-RU" sz="2800" dirty="0" smtClean="0">
                <a:latin typeface="Times New Roman" pitchFamily="18" charset="0"/>
              </a:rPr>
              <a:t> действует </a:t>
            </a:r>
            <a:r>
              <a:rPr lang="ru-RU" sz="2800" i="1" dirty="0">
                <a:latin typeface="Times New Roman" pitchFamily="18" charset="0"/>
              </a:rPr>
              <a:t>с</a:t>
            </a:r>
            <a:r>
              <a:rPr lang="ru-RU" sz="2800" i="1" dirty="0" smtClean="0">
                <a:latin typeface="Times New Roman" pitchFamily="18" charset="0"/>
              </a:rPr>
              <a:t>ила Лоренца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523" y="2609339"/>
            <a:ext cx="42100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902250"/>
            <a:ext cx="53037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</a:rPr>
              <a:t>Направление силы Лоренца определяется по </a:t>
            </a:r>
            <a:r>
              <a:rPr lang="ru-RU" sz="2800" b="1" i="1" dirty="0">
                <a:latin typeface="Times New Roman" pitchFamily="18" charset="0"/>
              </a:rPr>
              <a:t>правилу левой </a:t>
            </a:r>
            <a:r>
              <a:rPr lang="ru-RU" sz="2800" b="1" i="1" dirty="0" smtClean="0">
                <a:latin typeface="Times New Roman" pitchFamily="18" charset="0"/>
              </a:rPr>
              <a:t>руки.</a:t>
            </a:r>
            <a:endParaRPr lang="ru-RU" sz="2800" b="1" i="1" dirty="0">
              <a:latin typeface="Times New Roman" pitchFamily="18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542654" cy="23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1824" y="3893184"/>
            <a:ext cx="8599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Как определить направление силы Лоренца?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77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5885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1. Запишите реакцию бета-распада ядра </a:t>
            </a:r>
            <a:endParaRPr lang="ru-RU" sz="2400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357950" y="1000108"/>
          <a:ext cx="866775" cy="733425"/>
        </p:xfrm>
        <a:graphic>
          <a:graphicData uri="http://schemas.openxmlformats.org/presentationml/2006/ole">
            <p:oleObj spid="_x0000_s82042" name="Формула" r:id="rId4" imgW="304668" imgH="241195" progId="Equation.3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665288" y="2214563"/>
          <a:ext cx="3813175" cy="882650"/>
        </p:xfrm>
        <a:graphic>
          <a:graphicData uri="http://schemas.openxmlformats.org/presentationml/2006/ole">
            <p:oleObj spid="_x0000_s82043" name="Формула" r:id="rId5" imgW="1040948" imgH="241195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3244334"/>
            <a:ext cx="6425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2. Запишите реакцию </a:t>
            </a:r>
            <a:r>
              <a:rPr lang="ru-RU" sz="2400" dirty="0" err="1" smtClean="0"/>
              <a:t>альфа-распада</a:t>
            </a:r>
            <a:r>
              <a:rPr lang="ru-RU" sz="2400" dirty="0" smtClean="0"/>
              <a:t> ядра </a:t>
            </a:r>
            <a:endParaRPr lang="ru-RU" sz="2400" dirty="0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7000892" y="3429000"/>
          <a:ext cx="1047750" cy="733425"/>
        </p:xfrm>
        <a:graphic>
          <a:graphicData uri="http://schemas.openxmlformats.org/presentationml/2006/ole">
            <p:oleObj spid="_x0000_s82044" name="Формула" r:id="rId6" imgW="368300" imgH="24130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0676898"/>
              </p:ext>
            </p:extLst>
          </p:nvPr>
        </p:nvGraphicFramePr>
        <p:xfrm>
          <a:off x="1697038" y="4572000"/>
          <a:ext cx="4278312" cy="882650"/>
        </p:xfrm>
        <a:graphic>
          <a:graphicData uri="http://schemas.openxmlformats.org/presentationml/2006/ole">
            <p:oleObj spid="_x0000_s82045" name="Формула" r:id="rId7" imgW="1168200" imgH="24120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помощью правила смещения и таблицы элементов Менделеева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ешите задачи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 тория 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испускает α-частицу. Какой элемент при этом образуется?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 тория 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испускает β-радиоактивен. Какой элемент при этом образуется?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Задача </a:t>
            </a:r>
            <a:r>
              <a:rPr lang="ru-RU" sz="24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Протактиний </a:t>
            </a:r>
            <a:r>
              <a:rPr lang="ru-RU" sz="2400" b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2400" b="1" i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31</a:t>
            </a:r>
            <a:r>
              <a:rPr lang="ru-RU" sz="2400" b="1" i="1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91</a:t>
            </a:r>
            <a:r>
              <a:rPr lang="ru-RU" sz="24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Рa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α-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радиоактивен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О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пределите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какой элемент получается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результате этого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распада.</a:t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Задача 4.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какой элемент превращения уран </a:t>
            </a:r>
            <a:r>
              <a:rPr lang="ru-RU" sz="2400" b="1" baseline="30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239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92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 после двух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последовательных β-распадов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одного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α-распада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Задача 5.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Написать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цепочку ядерных превращений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неона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β, β, β, α, α, β, α,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80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8080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Параграфы № 98, 99, 100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№1 из упражнения № 14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64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7088" y="19065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827088" y="27856"/>
            <a:ext cx="80772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 изученное ранее: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036" y="64711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Каково строение атомного ядра?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4480" y="1872659"/>
            <a:ext cx="639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Чему равно число протонов в ядре?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7801" y="1052736"/>
            <a:ext cx="8235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ядра всех химических элементов состоят из </a:t>
            </a:r>
            <a:r>
              <a:rPr lang="ru-RU" sz="2400" i="1" dirty="0"/>
              <a:t>нуклонов: </a:t>
            </a:r>
            <a:r>
              <a:rPr lang="ru-RU" sz="2400" dirty="0"/>
              <a:t>протонов и </a:t>
            </a:r>
            <a:r>
              <a:rPr lang="ru-RU" sz="2400" dirty="0" smtClean="0"/>
              <a:t>нейтронов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801" y="2395407"/>
            <a:ext cx="8235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число протонов в ядре равно порядковому номеру элемента в таблице Менделеева и</a:t>
            </a:r>
            <a:r>
              <a:rPr lang="en-US" sz="2400" dirty="0"/>
              <a:t> </a:t>
            </a:r>
            <a:r>
              <a:rPr lang="ru-RU" sz="2400" dirty="0"/>
              <a:t>называется </a:t>
            </a:r>
            <a:r>
              <a:rPr lang="ru-RU" sz="2400" b="1" dirty="0"/>
              <a:t>зарядовым числом </a:t>
            </a:r>
            <a:r>
              <a:rPr lang="en-US" sz="2400" b="1" dirty="0"/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848" y="3429000"/>
            <a:ext cx="7921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Как условно обозначаются ядра химических элементов?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11" y="4815155"/>
            <a:ext cx="16525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62470" y="4383107"/>
            <a:ext cx="63109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Z</a:t>
            </a:r>
            <a:r>
              <a:rPr lang="ru-RU" sz="2400" dirty="0"/>
              <a:t> – зарядовое число, которое </a:t>
            </a:r>
            <a:r>
              <a:rPr lang="ru-RU" sz="2400" dirty="0" smtClean="0"/>
              <a:t>показывает число </a:t>
            </a:r>
            <a:r>
              <a:rPr lang="ru-RU" sz="2400" dirty="0"/>
              <a:t>протонов в </a:t>
            </a:r>
            <a:r>
              <a:rPr lang="ru-RU" sz="2400" dirty="0" smtClean="0"/>
              <a:t>ядре (порядковый </a:t>
            </a:r>
            <a:r>
              <a:rPr lang="ru-RU" sz="2400" dirty="0"/>
              <a:t>номер в таблице </a:t>
            </a:r>
            <a:r>
              <a:rPr lang="ru-RU" sz="2400" dirty="0" smtClean="0"/>
              <a:t>Менделеева)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i="1" dirty="0" smtClean="0"/>
              <a:t>А</a:t>
            </a:r>
            <a:r>
              <a:rPr lang="ru-RU" sz="2400" dirty="0" smtClean="0"/>
              <a:t> </a:t>
            </a:r>
            <a:r>
              <a:rPr lang="ru-RU" sz="2400" dirty="0"/>
              <a:t>- массовое число, которое показывает :</a:t>
            </a:r>
            <a:br>
              <a:rPr lang="ru-RU" sz="2400" dirty="0"/>
            </a:br>
            <a:r>
              <a:rPr lang="ru-RU" sz="2400" dirty="0"/>
              <a:t>-  число нуклонов в ядре </a:t>
            </a:r>
            <a:r>
              <a:rPr lang="ru-RU" sz="2400" b="1" i="1" dirty="0"/>
              <a:t>A = N + Z</a:t>
            </a:r>
            <a:r>
              <a:rPr lang="ru-RU" sz="2400" dirty="0"/>
              <a:t>  , где </a:t>
            </a:r>
            <a:r>
              <a:rPr lang="ru-RU" sz="2400" b="1" i="1" dirty="0"/>
              <a:t>N</a:t>
            </a:r>
            <a:r>
              <a:rPr lang="ru-RU" sz="2400" dirty="0"/>
              <a:t> – число нейтронов в </a:t>
            </a:r>
            <a:r>
              <a:rPr lang="ru-RU" sz="2400" dirty="0" smtClean="0"/>
              <a:t>ядре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364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05142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радиоактивности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830612"/>
            <a:ext cx="2578912" cy="3780850"/>
            <a:chOff x="285720" y="785794"/>
            <a:chExt cx="2714644" cy="3935021"/>
          </a:xfrm>
        </p:grpSpPr>
        <p:pic>
          <p:nvPicPr>
            <p:cNvPr id="7" name="Picture 5" descr="200px-Henri_Becquerel">
              <a:hlinkClick r:id="rId2" tooltip="Henri Becquerel.jpg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785794"/>
              <a:ext cx="2643206" cy="2998027"/>
            </a:xfrm>
            <a:prstGeom prst="rect">
              <a:avLst/>
            </a:prstGeom>
            <a:noFill/>
          </p:spPr>
        </p:pic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285720" y="3759835"/>
              <a:ext cx="2707124" cy="960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 smtClean="0"/>
                <a:t>Антуан</a:t>
              </a:r>
              <a:r>
                <a:rPr lang="ru-RU" b="1" dirty="0" smtClean="0"/>
                <a:t> Анри Беккерель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(1852-1908) 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140900" y="1700808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dirty="0" smtClean="0"/>
              <a:t>Явление радиоактивности было открыто французским учёным А. Беккерелем в 1896 г.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56" y="4712033"/>
            <a:ext cx="826966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радиоактивности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087659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Позже выяснилось, что все химические элементы с порядковым номером более 83, то есть расположенные в таблице Менделеева после свинца, являются радиоактивными. В природе существует  только 272 стабильных атомных ядра. </a:t>
            </a:r>
            <a:br>
              <a:rPr lang="ru-RU" sz="2400" dirty="0" smtClean="0"/>
            </a:br>
            <a:r>
              <a:rPr lang="ru-RU" sz="2400" dirty="0" smtClean="0"/>
              <a:t>       Естественная радиоактивность химических элементов не зависит от внешних условий.</a:t>
            </a:r>
            <a:r>
              <a:rPr lang="ru-RU" sz="2400" b="1" dirty="0" smtClean="0"/>
              <a:t> </a:t>
            </a:r>
            <a:endParaRPr lang="ru-RU" sz="2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57158" y="857232"/>
            <a:ext cx="8531210" cy="3230427"/>
            <a:chOff x="357158" y="857232"/>
            <a:chExt cx="8531210" cy="3230427"/>
          </a:xfrm>
        </p:grpSpPr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857232"/>
              <a:ext cx="2500330" cy="3230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Прямоугольник 10"/>
            <p:cNvSpPr/>
            <p:nvPr/>
          </p:nvSpPr>
          <p:spPr>
            <a:xfrm>
              <a:off x="3173328" y="889687"/>
              <a:ext cx="571504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/>
                <a:t> </a:t>
              </a:r>
              <a:r>
                <a:rPr lang="ru-RU" sz="2200" dirty="0" smtClean="0"/>
                <a:t>    </a:t>
              </a:r>
              <a:r>
                <a:rPr lang="ru-RU" sz="2400" dirty="0" smtClean="0"/>
                <a:t>В первых исследованиях радиоактивности самое активное участие приняли супруги </a:t>
              </a:r>
              <a:r>
                <a:rPr lang="ru-RU" sz="2400" b="1" i="1" dirty="0" smtClean="0"/>
                <a:t>Пьер Кюри  и</a:t>
              </a:r>
            </a:p>
            <a:p>
              <a:r>
                <a:rPr lang="ru-RU" sz="2400" b="1" i="1" dirty="0" smtClean="0"/>
                <a:t>Мария Склодовская-Кюри</a:t>
              </a:r>
              <a:r>
                <a:rPr lang="ru-RU" sz="2400" dirty="0" smtClean="0"/>
                <a:t>: они обнаружили излучение </a:t>
              </a:r>
              <a:r>
                <a:rPr lang="ru-RU" sz="2400" i="1" dirty="0" smtClean="0"/>
                <a:t>тория и актиния</a:t>
              </a:r>
              <a:r>
                <a:rPr lang="ru-RU" sz="2400" dirty="0" smtClean="0"/>
                <a:t>, а также открыли новые радиоактивные химические элементы </a:t>
              </a:r>
              <a:r>
                <a:rPr lang="ru-RU" sz="2400" i="1" dirty="0" smtClean="0"/>
                <a:t>полоний и радий. </a:t>
              </a:r>
              <a:endParaRPr lang="ru-RU" sz="2400" i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1212105"/>
              </p:ext>
            </p:extLst>
          </p:nvPr>
        </p:nvGraphicFramePr>
        <p:xfrm>
          <a:off x="323528" y="1124745"/>
          <a:ext cx="8568952" cy="5343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054"/>
                <a:gridCol w="738703"/>
                <a:gridCol w="4875439"/>
                <a:gridCol w="1846756"/>
              </a:tblGrid>
              <a:tr h="1296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Излучение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Заряд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Свойства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излучения (ионизирующая 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проникающая способность, отклонение электрическими и магнитными полями)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Природа излучения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1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α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18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β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1425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γ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21627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Подготовьте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тетради таблицу и заполните её во время урока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60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радиоактивности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285860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1899 году английский учёный Эрнест Резерфорд обнаружил, что  в состав радиоактивного излучения входит  два вида излучения, которые он назвал </a:t>
            </a:r>
            <a:r>
              <a:rPr lang="ru-RU" sz="2400" b="1" i="1" dirty="0" smtClean="0"/>
              <a:t>альфа-лучи </a:t>
            </a:r>
            <a:r>
              <a:rPr lang="ru-RU" sz="2400" dirty="0" smtClean="0"/>
              <a:t>и </a:t>
            </a:r>
            <a:r>
              <a:rPr lang="ru-RU" sz="2400" b="1" i="1" dirty="0" smtClean="0"/>
              <a:t>бета-лучи</a:t>
            </a:r>
            <a:endParaRPr lang="ru-RU" sz="2400" dirty="0"/>
          </a:p>
        </p:txBody>
      </p:sp>
      <p:pic>
        <p:nvPicPr>
          <p:cNvPr id="4" name="Picture 3" descr="Эрнест Резерфо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65" y="1148352"/>
            <a:ext cx="13128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941168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Учёные обнаружили, что при действии магнитного поля на излучение радия одни лучи отклоняются, а другие нет.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65" y="3120756"/>
            <a:ext cx="1522891" cy="18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7356" y="3356992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В 1900 году </a:t>
            </a:r>
            <a:r>
              <a:rPr lang="ru-RU" sz="2400" dirty="0"/>
              <a:t>французский учёный Поль </a:t>
            </a:r>
            <a:r>
              <a:rPr lang="ru-RU" sz="2400" dirty="0" err="1" smtClean="0"/>
              <a:t>Виллард</a:t>
            </a:r>
            <a:r>
              <a:rPr lang="ru-RU" sz="2400" dirty="0" smtClean="0"/>
              <a:t>   открыл третий вид радиоактивного излучения - </a:t>
            </a:r>
            <a:r>
              <a:rPr lang="ru-RU" sz="2400" b="1" i="1" dirty="0" smtClean="0"/>
              <a:t>гамма-лучи</a:t>
            </a:r>
            <a:r>
              <a:rPr lang="ru-RU" sz="2400" b="1" i="1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88913"/>
            <a:ext cx="8501122" cy="102550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Эксперимент, доказывающий, что радиоактивное излучение имеет сложный состав:</a:t>
            </a:r>
          </a:p>
        </p:txBody>
      </p:sp>
      <p:pic>
        <p:nvPicPr>
          <p:cNvPr id="12292" name="Picture 4" descr="гамма из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071966" cy="53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51784" y="128586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>
              <a:buNone/>
            </a:pPr>
            <a:r>
              <a:rPr lang="ru-RU" sz="2400" dirty="0" smtClean="0"/>
              <a:t>Пучок радиоактивного излучения радия выходит из узкого отверстия толстостенного свинцового сосуда </a:t>
            </a:r>
            <a:r>
              <a:rPr lang="ru-RU" sz="2400" dirty="0"/>
              <a:t>с крупицей радия на </a:t>
            </a:r>
            <a:r>
              <a:rPr lang="ru-RU" sz="2400" dirty="0" smtClean="0"/>
              <a:t>дне. Проходя через магнитное поле, излучение фиксируется фотопластинкой. Было известно, что магнитное поле отклоняет </a:t>
            </a:r>
            <a:r>
              <a:rPr lang="ru-RU" sz="2400" u="sng" dirty="0" smtClean="0"/>
              <a:t>только заряженные летящие частицы</a:t>
            </a:r>
            <a:r>
              <a:rPr lang="ru-RU" sz="2400" dirty="0" smtClean="0"/>
              <a:t>, причем положительные и отрицательные в разные стороны.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9492" y="908720"/>
            <a:ext cx="77724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Резерфорда по исследованию радиоактивного излучения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Виды радиоактивных излучений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375350"/>
            <a:ext cx="6453336" cy="48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15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1165</TotalTime>
  <Words>850</Words>
  <Application>Microsoft Office PowerPoint</Application>
  <PresentationFormat>Экран (4:3)</PresentationFormat>
  <Paragraphs>85</Paragraphs>
  <Slides>22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Справедливость</vt:lpstr>
      <vt:lpstr>1_Справедливость</vt:lpstr>
      <vt:lpstr>Формула</vt:lpstr>
      <vt:lpstr>РАЗРАБОТКА УРОКА ПО ФИЗИКЕ В 11 КЛАССЕ по теме «Радиоактивность. Виды радиоактивных излучений»</vt:lpstr>
      <vt:lpstr>Вспомним изученное ранее:</vt:lpstr>
      <vt:lpstr>Вспомним изученное ранее:</vt:lpstr>
      <vt:lpstr>Открытие радиоактивности</vt:lpstr>
      <vt:lpstr>Открытие радиоактивности</vt:lpstr>
      <vt:lpstr>Слайд 6</vt:lpstr>
      <vt:lpstr>Изучение радиоактивности</vt:lpstr>
      <vt:lpstr>Эксперимент, доказывающий, что радиоактивное излучение имеет сложный состав:</vt:lpstr>
      <vt:lpstr>Опыт Резерфорда по исследованию радиоактивного излучения</vt:lpstr>
      <vt:lpstr>Виды радиоактивного излучения</vt:lpstr>
      <vt:lpstr>Проникающая способность радиоактивных излучений</vt:lpstr>
      <vt:lpstr>Альфа-излучение</vt:lpstr>
      <vt:lpstr>Бета-излучение</vt:lpstr>
      <vt:lpstr>Гамма-излучение</vt:lpstr>
      <vt:lpstr>Радиоактивные превращения</vt:lpstr>
      <vt:lpstr>α-распад</vt:lpstr>
      <vt:lpstr>β-распад</vt:lpstr>
      <vt:lpstr>Излучение гамма-квантов</vt:lpstr>
      <vt:lpstr>α-распад и β-распад</vt:lpstr>
      <vt:lpstr>Упражнения</vt:lpstr>
      <vt:lpstr>С помощью правила смещения и таблицы элементов Менделеева решите задачи</vt:lpstr>
      <vt:lpstr>Домашнее задание</vt:lpstr>
    </vt:vector>
  </TitlesOfParts>
  <Company>МОУ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Радиоактивность.  Альфа-, гамма- и бета- излучения</dc:title>
  <dc:creator>User</dc:creator>
  <cp:lastModifiedBy>Дмитрий</cp:lastModifiedBy>
  <cp:revision>107</cp:revision>
  <dcterms:created xsi:type="dcterms:W3CDTF">2012-03-15T16:38:59Z</dcterms:created>
  <dcterms:modified xsi:type="dcterms:W3CDTF">2015-12-15T13:49:34Z</dcterms:modified>
</cp:coreProperties>
</file>