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25EA0-E2CC-4D7D-BF84-F86EE8AE7E8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41495C-0A33-42C2-A303-6D44E2087938}">
      <dgm:prSet/>
      <dgm:spPr/>
      <dgm:t>
        <a:bodyPr/>
        <a:lstStyle/>
        <a:p>
          <a:pPr rtl="0"/>
          <a:r>
            <a:rPr lang="ru-RU" smtClean="0"/>
            <a:t>Крупные животные – большой ареал</a:t>
          </a:r>
          <a:endParaRPr lang="ru-RU"/>
        </a:p>
      </dgm:t>
    </dgm:pt>
    <dgm:pt modelId="{C88A3046-9403-474C-B8BB-DFFDD9EC2AAF}" type="parTrans" cxnId="{F7A51CE2-8AFF-4AC4-9C78-C9BFB725B19E}">
      <dgm:prSet/>
      <dgm:spPr/>
      <dgm:t>
        <a:bodyPr/>
        <a:lstStyle/>
        <a:p>
          <a:endParaRPr lang="ru-RU"/>
        </a:p>
      </dgm:t>
    </dgm:pt>
    <dgm:pt modelId="{41474859-AC37-4372-9155-6FA3515A6997}" type="sibTrans" cxnId="{F7A51CE2-8AFF-4AC4-9C78-C9BFB725B19E}">
      <dgm:prSet/>
      <dgm:spPr/>
      <dgm:t>
        <a:bodyPr/>
        <a:lstStyle/>
        <a:p>
          <a:endParaRPr lang="ru-RU"/>
        </a:p>
      </dgm:t>
    </dgm:pt>
    <dgm:pt modelId="{0F8293CB-C8BE-44CD-A11C-E9C1381DDD97}">
      <dgm:prSet/>
      <dgm:spPr/>
      <dgm:t>
        <a:bodyPr/>
        <a:lstStyle/>
        <a:p>
          <a:pPr rtl="0"/>
          <a:r>
            <a:rPr lang="ru-RU" smtClean="0"/>
            <a:t>Мелкие животные, малоподвижные – маленький ареал</a:t>
          </a:r>
          <a:endParaRPr lang="ru-RU"/>
        </a:p>
      </dgm:t>
    </dgm:pt>
    <dgm:pt modelId="{C98A12EE-85A8-4013-BBF6-ECD212C01AE4}" type="parTrans" cxnId="{359A59A3-DD53-4BE4-BDD0-2AAA9273FF67}">
      <dgm:prSet/>
      <dgm:spPr/>
      <dgm:t>
        <a:bodyPr/>
        <a:lstStyle/>
        <a:p>
          <a:endParaRPr lang="ru-RU"/>
        </a:p>
      </dgm:t>
    </dgm:pt>
    <dgm:pt modelId="{511423E3-860D-4903-8598-FDB95D3051B0}" type="sibTrans" cxnId="{359A59A3-DD53-4BE4-BDD0-2AAA9273FF67}">
      <dgm:prSet/>
      <dgm:spPr/>
      <dgm:t>
        <a:bodyPr/>
        <a:lstStyle/>
        <a:p>
          <a:endParaRPr lang="ru-RU"/>
        </a:p>
      </dgm:t>
    </dgm:pt>
    <dgm:pt modelId="{762A08B7-3992-4158-90F1-F6EE93D3EE7F}" type="pres">
      <dgm:prSet presAssocID="{E9F25EA0-E2CC-4D7D-BF84-F86EE8AE7E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0115F4B-1469-49AC-92E2-DD47DDC3C788}" type="pres">
      <dgm:prSet presAssocID="{6141495C-0A33-42C2-A303-6D44E2087938}" presName="circle1" presStyleLbl="node1" presStyleIdx="0" presStyleCnt="2"/>
      <dgm:spPr/>
    </dgm:pt>
    <dgm:pt modelId="{6252F7E2-81A7-4998-8988-C38794011F5E}" type="pres">
      <dgm:prSet presAssocID="{6141495C-0A33-42C2-A303-6D44E2087938}" presName="space" presStyleCnt="0"/>
      <dgm:spPr/>
    </dgm:pt>
    <dgm:pt modelId="{1D9C1836-F812-4405-886A-9AB08B06BE1A}" type="pres">
      <dgm:prSet presAssocID="{6141495C-0A33-42C2-A303-6D44E2087938}" presName="rect1" presStyleLbl="alignAcc1" presStyleIdx="0" presStyleCnt="2"/>
      <dgm:spPr/>
    </dgm:pt>
    <dgm:pt modelId="{A10611FC-E1D5-4CF4-B54C-9A2C12DDF13F}" type="pres">
      <dgm:prSet presAssocID="{0F8293CB-C8BE-44CD-A11C-E9C1381DDD97}" presName="vertSpace2" presStyleLbl="node1" presStyleIdx="0" presStyleCnt="2"/>
      <dgm:spPr/>
    </dgm:pt>
    <dgm:pt modelId="{20495C7A-D59B-4C0A-9313-FE9DEE77737B}" type="pres">
      <dgm:prSet presAssocID="{0F8293CB-C8BE-44CD-A11C-E9C1381DDD97}" presName="circle2" presStyleLbl="node1" presStyleIdx="1" presStyleCnt="2"/>
      <dgm:spPr/>
    </dgm:pt>
    <dgm:pt modelId="{2E673211-FCF1-4914-99E8-4DE94D392936}" type="pres">
      <dgm:prSet presAssocID="{0F8293CB-C8BE-44CD-A11C-E9C1381DDD97}" presName="rect2" presStyleLbl="alignAcc1" presStyleIdx="1" presStyleCnt="2"/>
      <dgm:spPr/>
    </dgm:pt>
    <dgm:pt modelId="{63E64103-0D7C-429F-96E8-A3B60F52EA2A}" type="pres">
      <dgm:prSet presAssocID="{6141495C-0A33-42C2-A303-6D44E208793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44D8045-C729-4C9C-B9D6-5AF00646F666}" type="pres">
      <dgm:prSet presAssocID="{0F8293CB-C8BE-44CD-A11C-E9C1381DDD9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D05D25D0-FF74-43EF-A76B-E38A125B2CDB}" type="presOf" srcId="{6141495C-0A33-42C2-A303-6D44E2087938}" destId="{1D9C1836-F812-4405-886A-9AB08B06BE1A}" srcOrd="0" destOrd="0" presId="urn:microsoft.com/office/officeart/2005/8/layout/target3"/>
    <dgm:cxn modelId="{FCBA2669-3CE2-4727-AF0C-830632AC3F4B}" type="presOf" srcId="{0F8293CB-C8BE-44CD-A11C-E9C1381DDD97}" destId="{444D8045-C729-4C9C-B9D6-5AF00646F666}" srcOrd="1" destOrd="0" presId="urn:microsoft.com/office/officeart/2005/8/layout/target3"/>
    <dgm:cxn modelId="{359A59A3-DD53-4BE4-BDD0-2AAA9273FF67}" srcId="{E9F25EA0-E2CC-4D7D-BF84-F86EE8AE7E86}" destId="{0F8293CB-C8BE-44CD-A11C-E9C1381DDD97}" srcOrd="1" destOrd="0" parTransId="{C98A12EE-85A8-4013-BBF6-ECD212C01AE4}" sibTransId="{511423E3-860D-4903-8598-FDB95D3051B0}"/>
    <dgm:cxn modelId="{F7A51CE2-8AFF-4AC4-9C78-C9BFB725B19E}" srcId="{E9F25EA0-E2CC-4D7D-BF84-F86EE8AE7E86}" destId="{6141495C-0A33-42C2-A303-6D44E2087938}" srcOrd="0" destOrd="0" parTransId="{C88A3046-9403-474C-B8BB-DFFDD9EC2AAF}" sibTransId="{41474859-AC37-4372-9155-6FA3515A6997}"/>
    <dgm:cxn modelId="{C065B3B9-4F96-4081-A14E-6C7A7B54FB5F}" type="presOf" srcId="{E9F25EA0-E2CC-4D7D-BF84-F86EE8AE7E86}" destId="{762A08B7-3992-4158-90F1-F6EE93D3EE7F}" srcOrd="0" destOrd="0" presId="urn:microsoft.com/office/officeart/2005/8/layout/target3"/>
    <dgm:cxn modelId="{121BE055-76C2-4BCA-BEC6-12D5BB6997AE}" type="presOf" srcId="{6141495C-0A33-42C2-A303-6D44E2087938}" destId="{63E64103-0D7C-429F-96E8-A3B60F52EA2A}" srcOrd="1" destOrd="0" presId="urn:microsoft.com/office/officeart/2005/8/layout/target3"/>
    <dgm:cxn modelId="{8B447475-13BE-41DB-83BE-AC3632B4114A}" type="presOf" srcId="{0F8293CB-C8BE-44CD-A11C-E9C1381DDD97}" destId="{2E673211-FCF1-4914-99E8-4DE94D392936}" srcOrd="0" destOrd="0" presId="urn:microsoft.com/office/officeart/2005/8/layout/target3"/>
    <dgm:cxn modelId="{EA506C2C-03DA-49F1-9AA4-A36A41BE9283}" type="presParOf" srcId="{762A08B7-3992-4158-90F1-F6EE93D3EE7F}" destId="{E0115F4B-1469-49AC-92E2-DD47DDC3C788}" srcOrd="0" destOrd="0" presId="urn:microsoft.com/office/officeart/2005/8/layout/target3"/>
    <dgm:cxn modelId="{E34EFD16-2E9C-44A6-A811-0329A032CEE4}" type="presParOf" srcId="{762A08B7-3992-4158-90F1-F6EE93D3EE7F}" destId="{6252F7E2-81A7-4998-8988-C38794011F5E}" srcOrd="1" destOrd="0" presId="urn:microsoft.com/office/officeart/2005/8/layout/target3"/>
    <dgm:cxn modelId="{651652C3-C3E8-4A38-9F86-EAFD996216C5}" type="presParOf" srcId="{762A08B7-3992-4158-90F1-F6EE93D3EE7F}" destId="{1D9C1836-F812-4405-886A-9AB08B06BE1A}" srcOrd="2" destOrd="0" presId="urn:microsoft.com/office/officeart/2005/8/layout/target3"/>
    <dgm:cxn modelId="{649F4E93-994B-4EAB-AC7F-23533F6D8CF2}" type="presParOf" srcId="{762A08B7-3992-4158-90F1-F6EE93D3EE7F}" destId="{A10611FC-E1D5-4CF4-B54C-9A2C12DDF13F}" srcOrd="3" destOrd="0" presId="urn:microsoft.com/office/officeart/2005/8/layout/target3"/>
    <dgm:cxn modelId="{47A44A0A-61A3-4459-AC22-35D8BCC8FA34}" type="presParOf" srcId="{762A08B7-3992-4158-90F1-F6EE93D3EE7F}" destId="{20495C7A-D59B-4C0A-9313-FE9DEE77737B}" srcOrd="4" destOrd="0" presId="urn:microsoft.com/office/officeart/2005/8/layout/target3"/>
    <dgm:cxn modelId="{187B1966-2638-4F70-A5A2-104B79106DDA}" type="presParOf" srcId="{762A08B7-3992-4158-90F1-F6EE93D3EE7F}" destId="{2E673211-FCF1-4914-99E8-4DE94D392936}" srcOrd="5" destOrd="0" presId="urn:microsoft.com/office/officeart/2005/8/layout/target3"/>
    <dgm:cxn modelId="{1DC739E4-173B-47DF-B6F8-59E66797EAD3}" type="presParOf" srcId="{762A08B7-3992-4158-90F1-F6EE93D3EE7F}" destId="{63E64103-0D7C-429F-96E8-A3B60F52EA2A}" srcOrd="6" destOrd="0" presId="urn:microsoft.com/office/officeart/2005/8/layout/target3"/>
    <dgm:cxn modelId="{1EEEA3F2-F830-4A4C-81D7-657C5356D164}" type="presParOf" srcId="{762A08B7-3992-4158-90F1-F6EE93D3EE7F}" destId="{444D8045-C729-4C9C-B9D6-5AF00646F66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15F4B-1469-49AC-92E2-DD47DDC3C788}">
      <dsp:nvSpPr>
        <dsp:cNvPr id="0" name=""/>
        <dsp:cNvSpPr/>
      </dsp:nvSpPr>
      <dsp:spPr>
        <a:xfrm>
          <a:off x="0" y="0"/>
          <a:ext cx="4419600" cy="4419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C1836-F812-4405-886A-9AB08B06BE1A}">
      <dsp:nvSpPr>
        <dsp:cNvPr id="0" name=""/>
        <dsp:cNvSpPr/>
      </dsp:nvSpPr>
      <dsp:spPr>
        <a:xfrm>
          <a:off x="2209800" y="0"/>
          <a:ext cx="5257800" cy="441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Крупные животные – большой ареал</a:t>
          </a:r>
          <a:endParaRPr lang="ru-RU" sz="4200" kern="1200"/>
        </a:p>
      </dsp:txBody>
      <dsp:txXfrm>
        <a:off x="2209800" y="0"/>
        <a:ext cx="5257800" cy="2099310"/>
      </dsp:txXfrm>
    </dsp:sp>
    <dsp:sp modelId="{20495C7A-D59B-4C0A-9313-FE9DEE77737B}">
      <dsp:nvSpPr>
        <dsp:cNvPr id="0" name=""/>
        <dsp:cNvSpPr/>
      </dsp:nvSpPr>
      <dsp:spPr>
        <a:xfrm>
          <a:off x="1160145" y="2099310"/>
          <a:ext cx="2099310" cy="20993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73211-FCF1-4914-99E8-4DE94D392936}">
      <dsp:nvSpPr>
        <dsp:cNvPr id="0" name=""/>
        <dsp:cNvSpPr/>
      </dsp:nvSpPr>
      <dsp:spPr>
        <a:xfrm>
          <a:off x="2209800" y="2099310"/>
          <a:ext cx="5257800" cy="2099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smtClean="0"/>
            <a:t>Мелкие животные, малоподвижные – маленький ареал</a:t>
          </a:r>
          <a:endParaRPr lang="ru-RU" sz="4200" kern="1200"/>
        </a:p>
      </dsp:txBody>
      <dsp:txXfrm>
        <a:off x="2209800" y="2099310"/>
        <a:ext cx="5257800" cy="209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39718F7-ED28-45EE-A14E-90B8AFFF59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0CF42-8FC6-4E34-B96C-E24E6038EC9F}" type="datetimeFigureOut">
              <a:rPr lang="ru-RU" smtClean="0"/>
              <a:t>04.10.2015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Популяция как структурная единица вида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60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584"/>
            <a:ext cx="7992888" cy="581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61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Возрастная структура популяции</a:t>
            </a:r>
            <a:r>
              <a:rPr lang="ru-RU" dirty="0"/>
              <a:t> — это соотношение в популяции особей разного возраста. Она варьирует в зависимости от продолжительности жизни, интенсивности размножения, смертности и других факторов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Половая структура популяции</a:t>
            </a:r>
            <a:r>
              <a:rPr lang="ru-RU" dirty="0"/>
              <a:t> — соотношение в популяции особей разного пола.</a:t>
            </a:r>
          </a:p>
        </p:txBody>
      </p:sp>
    </p:spTree>
    <p:extLst>
      <p:ext uri="{BB962C8B-B14F-4D97-AF65-F5344CB8AC3E}">
        <p14:creationId xmlns:p14="http://schemas.microsoft.com/office/powerpoint/2010/main" val="318518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6" y="514549"/>
            <a:ext cx="8552156" cy="586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84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Первичное половое соотношение 1:1</a:t>
            </a:r>
          </a:p>
          <a:p>
            <a:pPr marL="0" indent="0">
              <a:buNone/>
            </a:pPr>
            <a:r>
              <a:rPr lang="ru-RU" dirty="0" smtClean="0"/>
              <a:t>(для человека 100 ж :106 м)</a:t>
            </a:r>
          </a:p>
          <a:p>
            <a:r>
              <a:rPr lang="ru-RU" dirty="0" smtClean="0"/>
              <a:t>К 16 – 18 годам – 100ж:100м</a:t>
            </a:r>
          </a:p>
          <a:p>
            <a:r>
              <a:rPr lang="ru-RU" dirty="0" smtClean="0"/>
              <a:t>50лет – 100 ж : 85м</a:t>
            </a:r>
          </a:p>
          <a:p>
            <a:r>
              <a:rPr lang="ru-RU" dirty="0" smtClean="0"/>
              <a:t>80лет – 100ж:50м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46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Д/з п.1.6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467600" cy="441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/>
              <a:t>Популяция</a:t>
            </a:r>
            <a:r>
              <a:rPr lang="ru-RU" sz="3600" dirty="0"/>
              <a:t> — минимальная самовоспроизводящаяся группа особей одного вида, населяющая определённый ареал в течение долгого времени.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01720"/>
            <a:ext cx="5292080" cy="37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0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16891" cy="601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93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Ареал - это территория</a:t>
            </a:r>
            <a:r>
              <a:rPr lang="ru-RU" sz="3600" dirty="0"/>
              <a:t>, занятая какой-либо </a:t>
            </a:r>
            <a:r>
              <a:rPr lang="ru-RU" sz="3600" dirty="0" smtClean="0"/>
              <a:t>популяцией.</a:t>
            </a:r>
          </a:p>
          <a:p>
            <a:pPr>
              <a:buFontTx/>
              <a:buChar char="-"/>
            </a:pPr>
            <a:r>
              <a:rPr lang="ru-RU" sz="3600" dirty="0" smtClean="0"/>
              <a:t>Сплошной</a:t>
            </a:r>
          </a:p>
          <a:p>
            <a:pPr>
              <a:buFontTx/>
              <a:buChar char="-"/>
            </a:pPr>
            <a:r>
              <a:rPr lang="ru-RU" sz="3600" dirty="0" smtClean="0"/>
              <a:t>Кольцевой</a:t>
            </a:r>
          </a:p>
          <a:p>
            <a:pPr>
              <a:buFontTx/>
              <a:buChar char="-"/>
            </a:pPr>
            <a:r>
              <a:rPr lang="ru-RU" sz="3600" dirty="0" smtClean="0"/>
              <a:t>Разорванный (прерывистый)</a:t>
            </a:r>
          </a:p>
          <a:p>
            <a:pPr>
              <a:buFontTx/>
              <a:buChar char="-"/>
            </a:pPr>
            <a:r>
              <a:rPr lang="ru-RU" sz="3600" dirty="0" smtClean="0"/>
              <a:t>Сетчатый</a:t>
            </a:r>
          </a:p>
          <a:p>
            <a:pPr>
              <a:buFontTx/>
              <a:buChar char="-"/>
            </a:pPr>
            <a:endParaRPr lang="ru-RU" sz="3600" dirty="0" smtClean="0"/>
          </a:p>
          <a:p>
            <a:pPr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9770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Виды с широким ареалом:</a:t>
            </a:r>
          </a:p>
          <a:p>
            <a:r>
              <a:rPr lang="ru-RU" dirty="0" smtClean="0"/>
              <a:t>Широколиственные виды деревьев в </a:t>
            </a:r>
            <a:r>
              <a:rPr lang="ru-RU" dirty="0" err="1" smtClean="0"/>
              <a:t>подзоне</a:t>
            </a:r>
            <a:r>
              <a:rPr lang="ru-RU" dirty="0" smtClean="0"/>
              <a:t> широколиственных лесов лесной зоны.</a:t>
            </a:r>
          </a:p>
          <a:p>
            <a:r>
              <a:rPr lang="ru-RU" dirty="0" smtClean="0"/>
              <a:t>Дуб черешчатый на севере Украины.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1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0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93812"/>
              </p:ext>
            </p:extLst>
          </p:nvPr>
        </p:nvGraphicFramePr>
        <p:xfrm>
          <a:off x="1219200" y="838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58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Плотность популяции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— это число особей (растений, животных, микроорганизмов) в расчёте на единицу объёма (воды, воздуха или почвы) или поверхности (почвы или дна водоёма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Плотность популяции зависит от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факторов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окружающей среды, прежде всего лимитирующих.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Более стабильна плотность популяции у крупных организмов.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     Демографические показатели:</a:t>
            </a:r>
          </a:p>
          <a:p>
            <a:pPr>
              <a:buFontTx/>
              <a:buChar char="-"/>
            </a:pPr>
            <a:r>
              <a:rPr lang="ru-RU" dirty="0" smtClean="0"/>
              <a:t>Рождаемость— </a:t>
            </a:r>
            <a:r>
              <a:rPr lang="ru-RU" dirty="0"/>
              <a:t>это число новых особей, появившихся в популяции в результате размножения за единицу времени. 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Смертность - число </a:t>
            </a:r>
            <a:r>
              <a:rPr lang="ru-RU" dirty="0"/>
              <a:t>особей, погибших за определённый период времени. Причины смертности могут быть различны: гибель особей от болезней, старости, паразитов, хищников, генетических нарушений, неблагоприятных факторов среды и др.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6171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42</TotalTime>
  <Words>252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Thermal</vt:lpstr>
      <vt:lpstr>Популяция как структурная единица вида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Д/з п.1.6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Популяция как структурная единица вида</dc:title>
  <dc:creator>настя</dc:creator>
  <cp:lastModifiedBy>настя</cp:lastModifiedBy>
  <cp:revision>4</cp:revision>
  <dcterms:created xsi:type="dcterms:W3CDTF">2015-10-04T19:05:45Z</dcterms:created>
  <dcterms:modified xsi:type="dcterms:W3CDTF">2015-10-04T19:47:59Z</dcterms:modified>
</cp:coreProperties>
</file>