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57" r:id="rId16"/>
    <p:sldId id="274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0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3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9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9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2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4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4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2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0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1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A943-3182-4C1F-9EA6-426AF051384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47FA-4EC8-4785-94B6-EBFD779DB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850" y="404813"/>
            <a:ext cx="8424863" cy="2879725"/>
          </a:xfrm>
          <a:solidFill>
            <a:schemeClr val="bg1">
              <a:alpha val="83136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Реализация наследственной информации в клетке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48974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8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/>
              <a:t>Универсальность:</a:t>
            </a:r>
            <a:r>
              <a:rPr lang="ru-RU" dirty="0"/>
              <a:t> </a:t>
            </a:r>
            <a:r>
              <a:rPr lang="ru-RU" dirty="0" smtClean="0"/>
              <a:t>генетический </a:t>
            </a:r>
            <a:r>
              <a:rPr lang="ru-RU" dirty="0"/>
              <a:t>код одинаков, одинаковые аминокислоты кодируются одними и теми же триплетами нуклеотидов у всех организмов Земли.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357188"/>
            <a:ext cx="8497887" cy="62404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dirty="0" smtClean="0">
                <a:solidFill>
                  <a:srgbClr val="FFFF19"/>
                </a:solidFill>
              </a:rPr>
              <a:t>    </a:t>
            </a:r>
          </a:p>
          <a:p>
            <a:pPr algn="just">
              <a:buFont typeface="Arial" charset="0"/>
              <a:buNone/>
            </a:pPr>
            <a:endParaRPr lang="ru-RU" sz="2800" dirty="0" smtClean="0">
              <a:solidFill>
                <a:srgbClr val="FFFF19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800" dirty="0" smtClean="0"/>
              <a:t>         </a:t>
            </a:r>
            <a:r>
              <a:rPr lang="ru-RU" sz="2800" i="1" dirty="0" smtClean="0"/>
              <a:t>Итак, последовательность триплетов в цепи ДНК определяет последовательность аминокислот в белковой молекуле.</a:t>
            </a:r>
          </a:p>
          <a:p>
            <a:pPr algn="just">
              <a:buFont typeface="Arial" charset="0"/>
              <a:buNone/>
            </a:pPr>
            <a:endParaRPr lang="ru-RU" sz="2800" dirty="0" smtClean="0"/>
          </a:p>
          <a:p>
            <a:pPr algn="just"/>
            <a:r>
              <a:rPr lang="ru-RU" sz="4000" dirty="0" smtClean="0"/>
              <a:t>ГЕН</a:t>
            </a:r>
            <a:r>
              <a:rPr lang="ru-RU" sz="3600" dirty="0" smtClean="0"/>
              <a:t>- </a:t>
            </a:r>
            <a:r>
              <a:rPr lang="ru-RU" sz="3600" b="0" dirty="0" smtClean="0">
                <a:latin typeface="Arial" charset="0"/>
              </a:rPr>
              <a:t>это участок молекулы ДНК, кодирующий первичную структуру одной полипептидной цепи.</a:t>
            </a:r>
            <a:endParaRPr lang="ru-RU" sz="3600" b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26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ru-RU" dirty="0" smtClean="0"/>
              <a:t>Биосинтез белка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1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1639888"/>
            <a:ext cx="51847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latin typeface="Arno Pro" pitchFamily="18" charset="0"/>
              </a:rPr>
              <a:t>К этой категории реакций относятся: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800" b="1" i="1" dirty="0">
                <a:latin typeface="Arno Pro" pitchFamily="18" charset="0"/>
              </a:rPr>
              <a:t> </a:t>
            </a:r>
            <a:r>
              <a:rPr lang="ru-RU" sz="2800" b="1" dirty="0">
                <a:latin typeface="Arno Pro" pitchFamily="18" charset="0"/>
              </a:rPr>
              <a:t>репликация,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800" b="1" dirty="0">
                <a:latin typeface="Arno Pro" pitchFamily="18" charset="0"/>
              </a:rPr>
              <a:t>транскрипция,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800" b="1" dirty="0">
                <a:latin typeface="Arno Pro" pitchFamily="18" charset="0"/>
              </a:rPr>
              <a:t>трансляция,</a:t>
            </a:r>
          </a:p>
          <a:p>
            <a:endParaRPr lang="ru-RU" sz="2800" b="1" i="1" u="sng" dirty="0">
              <a:latin typeface="Arno Pro" pitchFamily="18" charset="0"/>
            </a:endParaRPr>
          </a:p>
          <a:p>
            <a:r>
              <a:rPr lang="ru-RU" sz="2800" b="1" i="1" u="sng" dirty="0">
                <a:latin typeface="Arno Pro" pitchFamily="18" charset="0"/>
              </a:rPr>
              <a:t>Репликация </a:t>
            </a:r>
            <a:r>
              <a:rPr lang="ru-RU" sz="2800" b="1" dirty="0">
                <a:latin typeface="Arno Pro" pitchFamily="18" charset="0"/>
              </a:rPr>
              <a:t> -</a:t>
            </a:r>
            <a:r>
              <a:rPr lang="ru-RU" sz="2400" b="1" dirty="0">
                <a:latin typeface="Arno Pro" pitchFamily="18" charset="0"/>
              </a:rPr>
              <a:t>  процесс</a:t>
            </a:r>
          </a:p>
          <a:p>
            <a:r>
              <a:rPr lang="ru-RU" sz="2400" b="1" dirty="0" smtClean="0">
                <a:latin typeface="Arno Pro" pitchFamily="18" charset="0"/>
              </a:rPr>
              <a:t>удвоения  </a:t>
            </a:r>
            <a:r>
              <a:rPr lang="ru-RU" sz="2400" b="1" dirty="0">
                <a:latin typeface="Arno Pro" pitchFamily="18" charset="0"/>
              </a:rPr>
              <a:t>молекулы ДНК 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87450" y="188913"/>
            <a:ext cx="698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  <a:cs typeface="+mn-cs"/>
              </a:rPr>
              <a:t>Реакции матричного синтеза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33178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1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u="sng" dirty="0">
                <a:latin typeface="Arno Pro" pitchFamily="18" charset="0"/>
                <a:cs typeface="Arial" charset="0"/>
              </a:rPr>
              <a:t>Транскрипция </a:t>
            </a:r>
            <a:r>
              <a:rPr lang="ru-RU" dirty="0">
                <a:latin typeface="Arno Pro" pitchFamily="18" charset="0"/>
                <a:cs typeface="Arial" charset="0"/>
              </a:rPr>
              <a:t> -</a:t>
            </a:r>
            <a:r>
              <a:rPr lang="ru-RU" sz="2400" dirty="0">
                <a:latin typeface="Arno Pro" pitchFamily="18" charset="0"/>
                <a:cs typeface="Arial" charset="0"/>
              </a:rPr>
              <a:t>  </a:t>
            </a:r>
            <a:r>
              <a:rPr lang="ru-RU" sz="2400" dirty="0" smtClean="0">
                <a:latin typeface="Arno Pro" pitchFamily="18" charset="0"/>
                <a:cs typeface="Arial" charset="0"/>
              </a:rPr>
              <a:t>процесс  синтеза   молекулы информационной  (</a:t>
            </a:r>
            <a:r>
              <a:rPr lang="ru-RU" sz="2400" dirty="0">
                <a:latin typeface="Arno Pro" pitchFamily="18" charset="0"/>
                <a:cs typeface="Arial" charset="0"/>
              </a:rPr>
              <a:t>матричной)РНК  на </a:t>
            </a:r>
            <a:r>
              <a:rPr lang="ru-RU" sz="2400" dirty="0" smtClean="0">
                <a:latin typeface="Arno Pro" pitchFamily="18" charset="0"/>
                <a:cs typeface="Arial" charset="0"/>
              </a:rPr>
              <a:t> матрице </a:t>
            </a:r>
            <a:r>
              <a:rPr lang="ru-RU" sz="2400" dirty="0">
                <a:latin typeface="Arno Pro" pitchFamily="18" charset="0"/>
                <a:cs typeface="Arial" charset="0"/>
              </a:rPr>
              <a:t>ДНК 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6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6765"/>
            <a:ext cx="4560198" cy="671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6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Трансляция – процесс синтеза белка на матрице и–РНК, осуществляется рибосомами.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450854" cy="664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57531"/>
            <a:ext cx="8229600" cy="1143000"/>
          </a:xfrm>
        </p:spPr>
        <p:txBody>
          <a:bodyPr/>
          <a:lstStyle/>
          <a:p>
            <a:r>
              <a:rPr lang="ru-RU" dirty="0" smtClean="0"/>
              <a:t>ДНК          и-РНК         Белок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71800" y="302903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18972" y="304832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Генетический код – это система записи </a:t>
            </a:r>
            <a:r>
              <a:rPr lang="ru-RU" dirty="0" smtClean="0"/>
              <a:t>информации </a:t>
            </a:r>
            <a:r>
              <a:rPr lang="ru-RU" dirty="0"/>
              <a:t>о последовательности расположения аминокислот в белках с помощью последовательности расположения нуклеотидов в и-РНК.</a:t>
            </a:r>
          </a:p>
        </p:txBody>
      </p:sp>
    </p:spTree>
    <p:extLst>
      <p:ext uri="{BB962C8B-B14F-4D97-AF65-F5344CB8AC3E}">
        <p14:creationId xmlns:p14="http://schemas.microsoft.com/office/powerpoint/2010/main" val="323059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" y="116632"/>
            <a:ext cx="901929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0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b="1" i="1" dirty="0" smtClean="0"/>
              <a:t>Код </a:t>
            </a:r>
            <a:r>
              <a:rPr lang="ru-RU" b="1" i="1" dirty="0" err="1" smtClean="0"/>
              <a:t>триплетен</a:t>
            </a:r>
            <a:r>
              <a:rPr lang="ru-RU" dirty="0" smtClean="0"/>
              <a:t>: каждая из 20 аминокислот зашифрована последовательностью трех нуклеотидов, называемых триплетом или кодоном.</a:t>
            </a:r>
            <a:endParaRPr lang="ru-RU" dirty="0"/>
          </a:p>
        </p:txBody>
      </p:sp>
      <p:pic>
        <p:nvPicPr>
          <p:cNvPr id="1026" name="Picture 2" descr="http://dic.academic.ru/pictures/wiki/files/103/geneticky_k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85680"/>
            <a:ext cx="5076056" cy="37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Свойства генетического кода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52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19256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b="1" i="1" dirty="0" smtClean="0"/>
              <a:t>Избыточность </a:t>
            </a:r>
            <a:r>
              <a:rPr lang="ru-RU" b="1" i="1" dirty="0"/>
              <a:t>(вырожденность) </a:t>
            </a:r>
            <a:r>
              <a:rPr lang="ru-RU" dirty="0"/>
              <a:t>— одной и той же аминокислоте может </a:t>
            </a:r>
            <a:r>
              <a:rPr lang="ru-RU" dirty="0" smtClean="0"/>
              <a:t>соответствовать </a:t>
            </a:r>
            <a:r>
              <a:rPr lang="ru-RU" dirty="0"/>
              <a:t>несколько кодонов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u="sng" dirty="0" err="1" smtClean="0"/>
              <a:t>Аланин</a:t>
            </a:r>
            <a:r>
              <a:rPr lang="ru-RU" b="1" u="sng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ГЦУ</a:t>
            </a:r>
            <a:r>
              <a:rPr lang="en-US" dirty="0" smtClean="0"/>
              <a:t>   </a:t>
            </a:r>
          </a:p>
          <a:p>
            <a:pPr marL="0" indent="0" algn="ctr">
              <a:buNone/>
            </a:pPr>
            <a:r>
              <a:rPr lang="ru-RU" dirty="0" smtClean="0"/>
              <a:t>ГЦЦ</a:t>
            </a:r>
          </a:p>
          <a:p>
            <a:pPr marL="0" indent="0" algn="ctr">
              <a:buNone/>
            </a:pPr>
            <a:r>
              <a:rPr lang="ru-RU" dirty="0" smtClean="0"/>
              <a:t>ГЦА</a:t>
            </a:r>
          </a:p>
          <a:p>
            <a:pPr marL="0" indent="0" algn="ctr">
              <a:buNone/>
            </a:pPr>
            <a:r>
              <a:rPr lang="ru-RU" dirty="0" smtClean="0"/>
              <a:t>ГЦГ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11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i="1" dirty="0" smtClean="0"/>
              <a:t>Код однозначен: </a:t>
            </a:r>
            <a:r>
              <a:rPr lang="ru-RU" dirty="0" smtClean="0"/>
              <a:t>каждый кодон шифрует только одну аминокислоту.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94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Arial" charset="0"/>
              <a:buNone/>
            </a:pPr>
            <a:r>
              <a:rPr lang="ru-RU" b="1" i="1" dirty="0" smtClean="0"/>
              <a:t>4. Неперекрываемость</a:t>
            </a:r>
            <a:r>
              <a:rPr lang="ru-RU" dirty="0" smtClean="0"/>
              <a:t>: последовательность </a:t>
            </a:r>
            <a:r>
              <a:rPr lang="ru-RU" dirty="0"/>
              <a:t>нуклеотидов имеет рамку считывания по 3 нуклеотида, один и тот же нуклеотид не может быть в составе двух триплетов. </a:t>
            </a:r>
            <a:endParaRPr lang="ru-RU" dirty="0" smtClean="0"/>
          </a:p>
          <a:p>
            <a:pPr algn="just">
              <a:buFont typeface="Arial" charset="0"/>
              <a:buNone/>
            </a:pPr>
            <a:endParaRPr lang="ru-RU" dirty="0"/>
          </a:p>
          <a:p>
            <a:pPr algn="just">
              <a:buFont typeface="Arial" charset="0"/>
              <a:buNone/>
            </a:pPr>
            <a:r>
              <a:rPr lang="ru-RU" dirty="0"/>
              <a:t>	(Жил был кот тих был сер мил мне тот кот);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Ну</a:t>
            </a:r>
          </a:p>
          <a:p>
            <a:pPr algn="just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/>
              <a:t>(</a:t>
            </a:r>
            <a:r>
              <a:rPr lang="ru-RU" dirty="0" err="1" smtClean="0"/>
              <a:t>Илб</a:t>
            </a:r>
            <a:r>
              <a:rPr lang="ru-RU" dirty="0" smtClean="0"/>
              <a:t> </a:t>
            </a:r>
            <a:r>
              <a:rPr lang="ru-RU" dirty="0" err="1" smtClean="0"/>
              <a:t>ылк</a:t>
            </a:r>
            <a:r>
              <a:rPr lang="ru-RU" dirty="0" smtClean="0"/>
              <a:t> </a:t>
            </a:r>
            <a:r>
              <a:rPr lang="ru-RU" dirty="0" err="1" smtClean="0"/>
              <a:t>отт</a:t>
            </a:r>
            <a:r>
              <a:rPr lang="ru-RU" dirty="0" smtClean="0"/>
              <a:t> </a:t>
            </a:r>
            <a:r>
              <a:rPr lang="ru-RU" dirty="0" err="1" smtClean="0"/>
              <a:t>ихб</a:t>
            </a:r>
            <a:r>
              <a:rPr lang="ru-RU" dirty="0" smtClean="0"/>
              <a:t> </a:t>
            </a:r>
            <a:r>
              <a:rPr lang="ru-RU" dirty="0" err="1" smtClean="0"/>
              <a:t>ылс</a:t>
            </a:r>
            <a:r>
              <a:rPr lang="ru-RU" dirty="0" smtClean="0"/>
              <a:t> </a:t>
            </a:r>
            <a:r>
              <a:rPr lang="ru-RU" dirty="0" err="1" smtClean="0"/>
              <a:t>ерм</a:t>
            </a:r>
            <a:r>
              <a:rPr lang="ru-RU" dirty="0" smtClean="0"/>
              <a:t> </a:t>
            </a:r>
            <a:r>
              <a:rPr lang="ru-RU" dirty="0" err="1" smtClean="0"/>
              <a:t>илм</a:t>
            </a:r>
            <a:r>
              <a:rPr lang="ru-RU" dirty="0" smtClean="0"/>
              <a:t> нет </a:t>
            </a:r>
            <a:r>
              <a:rPr lang="ru-RU" dirty="0" err="1" smtClean="0"/>
              <a:t>отк</a:t>
            </a:r>
            <a:r>
              <a:rPr lang="ru-RU" dirty="0" smtClean="0"/>
              <a:t> от</a:t>
            </a:r>
            <a:r>
              <a:rPr lang="ru-RU" dirty="0"/>
              <a:t>); 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нуклеотида</a:t>
            </a:r>
            <a:r>
              <a:rPr lang="ru-RU" dirty="0">
                <a:solidFill>
                  <a:schemeClr val="bg1"/>
                </a:solidFill>
              </a:rPr>
              <a:t>, один и тот же нуклеотид не может быть в составе двух триплетов. </a:t>
            </a:r>
          </a:p>
          <a:p>
            <a:pPr algn="just"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</a:rPr>
              <a:t>	(Жил был кот тих был сер мил мне тот кот); 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5. Полярность </a:t>
            </a:r>
            <a:r>
              <a:rPr lang="ru-RU" dirty="0" smtClean="0"/>
              <a:t>(между генами имеются «</a:t>
            </a:r>
            <a:r>
              <a:rPr lang="ru-RU" dirty="0"/>
              <a:t>знаки препинания</a:t>
            </a:r>
            <a:r>
              <a:rPr lang="ru-RU" dirty="0" smtClean="0"/>
              <a:t>»):</a:t>
            </a:r>
          </a:p>
          <a:p>
            <a:r>
              <a:rPr lang="ru-RU" dirty="0" smtClean="0"/>
              <a:t>Стоп – кодоны: УАА</a:t>
            </a:r>
            <a:r>
              <a:rPr lang="ru-RU" dirty="0"/>
              <a:t>, УГА, </a:t>
            </a:r>
            <a:r>
              <a:rPr lang="ru-RU" dirty="0" smtClean="0"/>
              <a:t>УАГ. </a:t>
            </a:r>
          </a:p>
          <a:p>
            <a:r>
              <a:rPr lang="ru-RU" dirty="0" smtClean="0"/>
              <a:t>Кодон – инициатор: АУГ - начинается </a:t>
            </a:r>
            <a:r>
              <a:rPr lang="ru-RU" dirty="0"/>
              <a:t>синтез любого полипептида.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260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Реализация наследственной информации в клетке</vt:lpstr>
      <vt:lpstr>ДНК          и-РНК         Белок</vt:lpstr>
      <vt:lpstr>Презентация PowerPoint</vt:lpstr>
      <vt:lpstr>Презентация PowerPoint</vt:lpstr>
      <vt:lpstr>Свойства генетического кода</vt:lpstr>
      <vt:lpstr>Свойства генетического кода</vt:lpstr>
      <vt:lpstr>Свойства генетического кода</vt:lpstr>
      <vt:lpstr>Свойства генетического кода</vt:lpstr>
      <vt:lpstr>Свойства генетического кода</vt:lpstr>
      <vt:lpstr>Свойства генетического кода</vt:lpstr>
      <vt:lpstr>Презентация PowerPoint</vt:lpstr>
      <vt:lpstr>Биосинтез белка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10</cp:revision>
  <dcterms:created xsi:type="dcterms:W3CDTF">2011-12-07T15:51:52Z</dcterms:created>
  <dcterms:modified xsi:type="dcterms:W3CDTF">2012-11-27T08:20:10Z</dcterms:modified>
</cp:coreProperties>
</file>