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261" r:id="rId10"/>
    <p:sldId id="269" r:id="rId11"/>
    <p:sldId id="270" r:id="rId12"/>
    <p:sldId id="271" r:id="rId13"/>
    <p:sldId id="273" r:id="rId14"/>
    <p:sldId id="260" r:id="rId15"/>
    <p:sldId id="274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Всего учащихся</c:v>
                </c:pt>
              </c:strCache>
            </c:strRef>
          </c:tx>
          <c:cat>
            <c:multiLvlStrRef>
              <c:f>Лист1!$B$2:$J$3</c:f>
              <c:multiLvlStrCache>
                <c:ptCount val="9"/>
                <c:lvl>
                  <c:pt idx="0">
                    <c:v>7А</c:v>
                  </c:pt>
                  <c:pt idx="1">
                    <c:v>8А</c:v>
                  </c:pt>
                  <c:pt idx="2">
                    <c:v>9А</c:v>
                  </c:pt>
                  <c:pt idx="3">
                    <c:v>10А</c:v>
                  </c:pt>
                  <c:pt idx="4">
                    <c:v>7А</c:v>
                  </c:pt>
                  <c:pt idx="5">
                    <c:v>7Б</c:v>
                  </c:pt>
                  <c:pt idx="6">
                    <c:v>8А</c:v>
                  </c:pt>
                  <c:pt idx="7">
                    <c:v>8Б</c:v>
                  </c:pt>
                  <c:pt idx="8">
                    <c:v>11А</c:v>
                  </c:pt>
                </c:lvl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2013-2014</c:v>
                  </c:pt>
                  <c:pt idx="3">
                    <c:v>2014-2015</c:v>
                  </c:pt>
                  <c:pt idx="6">
                    <c:v>2015-2016</c:v>
                  </c:pt>
                </c:lvl>
              </c:multiLvlStrCache>
            </c:multiLvlStr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27</c:v>
                </c:pt>
                <c:pt idx="1">
                  <c:v>24</c:v>
                </c:pt>
                <c:pt idx="2">
                  <c:v>26</c:v>
                </c:pt>
                <c:pt idx="3">
                  <c:v>24</c:v>
                </c:pt>
                <c:pt idx="4">
                  <c:v>27</c:v>
                </c:pt>
                <c:pt idx="5">
                  <c:v>29</c:v>
                </c:pt>
                <c:pt idx="6">
                  <c:v>30</c:v>
                </c:pt>
                <c:pt idx="7">
                  <c:v>30</c:v>
                </c:pt>
                <c:pt idx="8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Количество обучающихся на "4" и "5"</c:v>
                </c:pt>
              </c:strCache>
            </c:strRef>
          </c:tx>
          <c:cat>
            <c:multiLvlStrRef>
              <c:f>Лист1!$B$2:$J$3</c:f>
              <c:multiLvlStrCache>
                <c:ptCount val="9"/>
                <c:lvl>
                  <c:pt idx="0">
                    <c:v>7А</c:v>
                  </c:pt>
                  <c:pt idx="1">
                    <c:v>8А</c:v>
                  </c:pt>
                  <c:pt idx="2">
                    <c:v>9А</c:v>
                  </c:pt>
                  <c:pt idx="3">
                    <c:v>10А</c:v>
                  </c:pt>
                  <c:pt idx="4">
                    <c:v>7А</c:v>
                  </c:pt>
                  <c:pt idx="5">
                    <c:v>7Б</c:v>
                  </c:pt>
                  <c:pt idx="6">
                    <c:v>8А</c:v>
                  </c:pt>
                  <c:pt idx="7">
                    <c:v>8Б</c:v>
                  </c:pt>
                  <c:pt idx="8">
                    <c:v>11А</c:v>
                  </c:pt>
                </c:lvl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2013-2014</c:v>
                  </c:pt>
                  <c:pt idx="3">
                    <c:v>2014-2015</c:v>
                  </c:pt>
                  <c:pt idx="6">
                    <c:v>2015-2016</c:v>
                  </c:pt>
                </c:lvl>
              </c:multiLvlStrCache>
            </c:multiLvlStrRef>
          </c:cat>
          <c:val>
            <c:numRef>
              <c:f>Лист1!$B$5:$J$5</c:f>
              <c:numCache>
                <c:formatCode>General</c:formatCode>
                <c:ptCount val="9"/>
                <c:pt idx="0">
                  <c:v>18</c:v>
                </c:pt>
                <c:pt idx="1">
                  <c:v>20</c:v>
                </c:pt>
                <c:pt idx="2">
                  <c:v>21</c:v>
                </c:pt>
                <c:pt idx="3">
                  <c:v>24</c:v>
                </c:pt>
                <c:pt idx="4">
                  <c:v>16</c:v>
                </c:pt>
                <c:pt idx="5">
                  <c:v>25</c:v>
                </c:pt>
                <c:pt idx="6">
                  <c:v>16</c:v>
                </c:pt>
                <c:pt idx="7">
                  <c:v>24</c:v>
                </c:pt>
                <c:pt idx="8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Процент обучающихся на "4" и "5"</c:v>
                </c:pt>
              </c:strCache>
            </c:strRef>
          </c:tx>
          <c:cat>
            <c:multiLvlStrRef>
              <c:f>Лист1!$B$2:$J$3</c:f>
              <c:multiLvlStrCache>
                <c:ptCount val="9"/>
                <c:lvl>
                  <c:pt idx="0">
                    <c:v>7А</c:v>
                  </c:pt>
                  <c:pt idx="1">
                    <c:v>8А</c:v>
                  </c:pt>
                  <c:pt idx="2">
                    <c:v>9А</c:v>
                  </c:pt>
                  <c:pt idx="3">
                    <c:v>10А</c:v>
                  </c:pt>
                  <c:pt idx="4">
                    <c:v>7А</c:v>
                  </c:pt>
                  <c:pt idx="5">
                    <c:v>7Б</c:v>
                  </c:pt>
                  <c:pt idx="6">
                    <c:v>8А</c:v>
                  </c:pt>
                  <c:pt idx="7">
                    <c:v>8Б</c:v>
                  </c:pt>
                  <c:pt idx="8">
                    <c:v>11А</c:v>
                  </c:pt>
                </c:lvl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2013-2014</c:v>
                  </c:pt>
                  <c:pt idx="3">
                    <c:v>2014-2015</c:v>
                  </c:pt>
                  <c:pt idx="6">
                    <c:v>2015-2016</c:v>
                  </c:pt>
                </c:lvl>
              </c:multiLvlStrCache>
            </c:multiLvlStrRef>
          </c:cat>
          <c:val>
            <c:numRef>
              <c:f>Лист1!$B$6:$J$6</c:f>
              <c:numCache>
                <c:formatCode>General</c:formatCode>
                <c:ptCount val="9"/>
                <c:pt idx="0">
                  <c:v>67</c:v>
                </c:pt>
                <c:pt idx="1">
                  <c:v>83</c:v>
                </c:pt>
                <c:pt idx="2">
                  <c:v>81</c:v>
                </c:pt>
                <c:pt idx="3">
                  <c:v>100</c:v>
                </c:pt>
                <c:pt idx="4">
                  <c:v>59</c:v>
                </c:pt>
                <c:pt idx="5">
                  <c:v>86</c:v>
                </c:pt>
                <c:pt idx="6">
                  <c:v>53</c:v>
                </c:pt>
                <c:pt idx="7">
                  <c:v>80</c:v>
                </c:pt>
                <c:pt idx="8">
                  <c:v>100</c:v>
                </c:pt>
              </c:numCache>
            </c:numRef>
          </c:val>
        </c:ser>
        <c:shape val="cylinder"/>
        <c:axId val="78915072"/>
        <c:axId val="78916608"/>
        <c:axId val="0"/>
      </c:bar3DChart>
      <c:catAx>
        <c:axId val="78915072"/>
        <c:scaling>
          <c:orientation val="minMax"/>
        </c:scaling>
        <c:axPos val="b"/>
        <c:tickLblPos val="nextTo"/>
        <c:crossAx val="78916608"/>
        <c:crosses val="autoZero"/>
        <c:auto val="1"/>
        <c:lblAlgn val="ctr"/>
        <c:lblOffset val="100"/>
      </c:catAx>
      <c:valAx>
        <c:axId val="78916608"/>
        <c:scaling>
          <c:orientation val="minMax"/>
        </c:scaling>
        <c:axPos val="l"/>
        <c:majorGridlines/>
        <c:numFmt formatCode="General" sourceLinked="1"/>
        <c:tickLblPos val="nextTo"/>
        <c:crossAx val="789150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призеров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</c:ser>
        <c:shape val="cylinder"/>
        <c:axId val="88214528"/>
        <c:axId val="95810304"/>
        <c:axId val="0"/>
      </c:bar3DChart>
      <c:catAx>
        <c:axId val="88214528"/>
        <c:scaling>
          <c:orientation val="minMax"/>
        </c:scaling>
        <c:axPos val="b"/>
        <c:tickLblPos val="nextTo"/>
        <c:crossAx val="95810304"/>
        <c:crosses val="autoZero"/>
        <c:auto val="1"/>
        <c:lblAlgn val="ctr"/>
        <c:lblOffset val="100"/>
      </c:catAx>
      <c:valAx>
        <c:axId val="95810304"/>
        <c:scaling>
          <c:orientation val="minMax"/>
        </c:scaling>
        <c:axPos val="l"/>
        <c:majorGridlines/>
        <c:numFmt formatCode="General" sourceLinked="1"/>
        <c:tickLblPos val="nextTo"/>
        <c:crossAx val="88214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427E6A-95AF-45E0-A639-0C9A122C634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FB2F5C-78AF-4E3D-8C66-22D379673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1224136"/>
          </a:xfrm>
        </p:spPr>
        <p:txBody>
          <a:bodyPr>
            <a:normAutofit/>
          </a:bodyPr>
          <a:lstStyle/>
          <a:p>
            <a:r>
              <a:rPr lang="ru-RU" sz="1600" b="1" dirty="0"/>
              <a:t>Муниципальный конкурс </a:t>
            </a:r>
            <a:r>
              <a:rPr lang="ru-RU" sz="1600" b="1" dirty="0" smtClean="0"/>
              <a:t>общественно </a:t>
            </a:r>
            <a:r>
              <a:rPr lang="ru-RU" sz="1600" b="1" dirty="0"/>
              <a:t>значимых педагогических инноваций в сфере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общего, дошкольного и дополнительного образования </a:t>
            </a:r>
            <a:r>
              <a:rPr lang="ru-RU" sz="1600" b="1" dirty="0" smtClean="0"/>
              <a:t>муниципального </a:t>
            </a:r>
            <a:r>
              <a:rPr lang="ru-RU" sz="1600" b="1" dirty="0"/>
              <a:t>образования город-курорт Геленджик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222458"/>
            <a:ext cx="56166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hangingPunct="0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«Методические </a:t>
            </a:r>
            <a:r>
              <a:rPr lang="ru-RU" sz="36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рекомендации </a:t>
            </a:r>
          </a:p>
          <a:p>
            <a:pPr algn="ctr" hangingPunct="0"/>
            <a:r>
              <a:rPr lang="ru-RU" sz="36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организации 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экспериментальной</a:t>
            </a:r>
          </a:p>
          <a:p>
            <a:pPr algn="ctr" hangingPunct="0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работы 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36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уроках физики </a:t>
            </a:r>
            <a:endParaRPr lang="ru-RU" sz="3600" b="1" cap="none" spc="0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hangingPunct="0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sz="36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 внеурочное 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время»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4869160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Петросян Ольга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Рафиковна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МАОУ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№12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города-курорта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работы—32 года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конкурса «Учитель года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–2012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призер </a:t>
            </a:r>
            <a:r>
              <a:rPr lang="ru-RU" b="1" i="1" dirty="0" smtClean="0"/>
              <a:t>Всероссийский конкурса профессионального </a:t>
            </a:r>
            <a:r>
              <a:rPr lang="ru-RU" b="1" i="1" dirty="0"/>
              <a:t>мастерства педагогов </a:t>
            </a:r>
            <a:r>
              <a:rPr lang="ru-RU" b="1" i="1" dirty="0" smtClean="0"/>
              <a:t> </a:t>
            </a:r>
            <a:r>
              <a:rPr lang="ru-RU" b="1" i="1" dirty="0"/>
              <a:t>«Мой лучший урок» </a:t>
            </a:r>
            <a:endParaRPr lang="ru-RU" i="1" dirty="0"/>
          </a:p>
          <a:p>
            <a:r>
              <a:rPr lang="ru-RU" dirty="0"/>
              <a:t> 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356458"/>
            <a:ext cx="2893911" cy="3148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44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260648"/>
            <a:ext cx="4248471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 любой эксперимент, необходимо помнить о требованиях, предъявляемых к эксперименту.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эксперименту: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Кратковременность;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Убедительность, доступность, достоверность;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nsportal.ru/sites/default/files/styles/media_gallery_thumbnail/public/gallery/2013/01/04/dscf2612_0.jpg?itok=Z4kMcGdh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74441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Microsoft\Windows\Temporary Internet Files\Content.Word\DSCF529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2866464" cy="296883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5" name="Рисунок 4" descr="C:\Users\user\AppData\Local\Microsoft\Windows\Temporary Internet Files\Content.Word\DSCF529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339752" cy="257038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548680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экспериментальных заданий на уроках и во внеурочное время в качестве домашних заданий привело к повышению познавательной активности учащихся, повысило интерес к изучению физики.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2132853"/>
          <a:ext cx="6336705" cy="4464503"/>
        </p:xfrm>
        <a:graphic>
          <a:graphicData uri="http://schemas.openxmlformats.org/drawingml/2006/table">
            <a:tbl>
              <a:tblPr/>
              <a:tblGrid>
                <a:gridCol w="2152379"/>
                <a:gridCol w="2152379"/>
                <a:gridCol w="1177263"/>
                <a:gridCol w="854684"/>
              </a:tblGrid>
              <a:tr h="26556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Вопросы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Варианты ответов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8А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8Б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Оцени твое отношение к предмету.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а) не люблю предмет,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б) интересуюсь,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68%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в) люблю предмет, хочу узнать больше.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28%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2. Как часто ты занимаешься предметом?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а) регулярно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24%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б) иногда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76%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в) очень редко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3. Читаешь ли ты дополнительную литературу по предмету?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а) постоянно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б) иногда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63%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в) мало, совсем не читаю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29%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4. Тебе хочется знать, понять, докопаться до сути?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а) почти всегда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48%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б) иногда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33%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в) очень редко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19%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5.  Хотел бы ты  заниматься экспериментами во внеурочное время?  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а) да, очень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57%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б) иногда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29%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в) достаточно урока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14%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2835" marR="22835" marT="22835" marB="228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04664"/>
            <a:ext cx="91153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качества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учащихся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(учитель Петросян О.Р.)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0992" y="1988840"/>
          <a:ext cx="90730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71600" y="1397000"/>
          <a:ext cx="727280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37764" y="330424"/>
            <a:ext cx="846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олимпиадах и конкурсах 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физике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4 года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332656"/>
            <a:ext cx="81369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«Детство ребенка - не период подготовки    к   будущей жизни, а полноценная жизнь.  Следовательно, образование должно базироваться не на тех знаниях, которые  когда-нибудь в будущем ему пригодятся, а на том, что остро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сегодня, на проблемах его реальной жизни» 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Дьюи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0_2a5d1_681a51e2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024336" cy="3485009"/>
          </a:xfrm>
          <a:prstGeom prst="rect">
            <a:avLst/>
          </a:prstGeom>
          <a:noFill/>
          <a:ln w="57150">
            <a:solidFill>
              <a:srgbClr val="41A90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156201"/>
            <a:ext cx="2295334" cy="270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2276872"/>
            <a:ext cx="55446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Систематическая и целенаправленная работа по формированию умений и навыков экспериментальной работы дает возможность уже на начальном этапе изучения физики приобщить обучающихся  к научному поиску, научить излагать свои мысли, вести публичную дискуссию, отстаивать собственные выводы. А значит сделать обучение более эффективным и отвечающим современным требованиям.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3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9537" cy="675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0" y="-315416"/>
            <a:ext cx="8820472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"Будьте сами первооткрывателями, исследователями!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не будет огонька у вас, вам никогда не зажечь его в других!"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Сухомлинский В.А.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http://www.edu.cap.ru/home/5318/c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49080"/>
            <a:ext cx="2042994" cy="25841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1772816"/>
            <a:ext cx="82089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9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628801"/>
            <a:ext cx="4176464" cy="44644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. </a:t>
            </a:r>
            <a:r>
              <a:rPr lang="ru-RU" b="1" dirty="0" smtClean="0"/>
              <a:t> Учебный эксперимент - это средство обучения в виде специально организованных и проводимых учителем и учеником опытов.</a:t>
            </a:r>
          </a:p>
          <a:p>
            <a:endParaRPr lang="ru-RU" b="1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 учебного эксперимента: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 основных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учебно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воспитательных задач;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и развитие познавательной и мыслительной деятельности;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Политехническая подготовка;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научного мировоззрения обучающихся.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C:\Documents and Settings\школа\Local Settings\Temporary Internet Files\Content.Word\оля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01622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школа\Local Settings\Temporary Internet Files\Content.Word\DSCF529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95232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79862"/>
            <a:ext cx="8229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«Радость видеть и понимать  есть самый прекрасный дар природы».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Альберт Эйнштейн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8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5"/>
          <p:cNvGrpSpPr>
            <a:grpSpLocks/>
          </p:cNvGrpSpPr>
          <p:nvPr/>
        </p:nvGrpSpPr>
        <p:grpSpPr bwMode="auto">
          <a:xfrm>
            <a:off x="179512" y="1988840"/>
            <a:ext cx="8602713" cy="4581128"/>
            <a:chOff x="1444" y="722"/>
            <a:chExt cx="2880" cy="2880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4" y="722"/>
              <a:ext cx="2880" cy="28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1032"/>
            <p:cNvSpPr>
              <a:spLocks noChangeShapeType="1"/>
            </p:cNvSpPr>
            <p:nvPr/>
          </p:nvSpPr>
          <p:spPr bwMode="auto">
            <a:xfrm flipH="1">
              <a:off x="2395" y="2202"/>
              <a:ext cx="171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1454" y="1951"/>
              <a:ext cx="941" cy="5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Экспериментальные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задачи</a:t>
              </a:r>
            </a:p>
          </p:txBody>
        </p:sp>
        <p:sp>
          <p:nvSpPr>
            <p:cNvPr id="10" name="_s1034"/>
            <p:cNvSpPr>
              <a:spLocks noChangeShapeType="1"/>
            </p:cNvSpPr>
            <p:nvPr/>
          </p:nvSpPr>
          <p:spPr bwMode="auto">
            <a:xfrm>
              <a:off x="2913" y="2504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1035"/>
            <p:cNvSpPr>
              <a:spLocks noChangeArrowheads="1"/>
            </p:cNvSpPr>
            <p:nvPr/>
          </p:nvSpPr>
          <p:spPr bwMode="auto">
            <a:xfrm>
              <a:off x="2294" y="2722"/>
              <a:ext cx="1293" cy="73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Создание действующих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000" b="1" i="1" dirty="0" smtClean="0">
                  <a:latin typeface="Arial" pitchFamily="34" charset="0"/>
                </a:rPr>
                <a:t>моделей, приборов,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000" b="1" i="1" dirty="0" smtClean="0">
                  <a:latin typeface="Arial" pitchFamily="34" charset="0"/>
                </a:rPr>
                <a:t>машин и механизмов</a:t>
              </a:r>
              <a:endPara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_s1036"/>
            <p:cNvSpPr>
              <a:spLocks noChangeShapeType="1"/>
            </p:cNvSpPr>
            <p:nvPr/>
          </p:nvSpPr>
          <p:spPr bwMode="auto">
            <a:xfrm flipV="1">
              <a:off x="3217" y="2219"/>
              <a:ext cx="327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_s1037"/>
            <p:cNvSpPr>
              <a:spLocks noChangeArrowheads="1"/>
            </p:cNvSpPr>
            <p:nvPr/>
          </p:nvSpPr>
          <p:spPr bwMode="auto">
            <a:xfrm>
              <a:off x="3395" y="1895"/>
              <a:ext cx="843" cy="68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Домашние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экспериментальные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задания</a:t>
              </a:r>
            </a:p>
          </p:txBody>
        </p:sp>
        <p:sp>
          <p:nvSpPr>
            <p:cNvPr id="14" name="_s1038"/>
            <p:cNvSpPr>
              <a:spLocks noChangeShapeType="1"/>
            </p:cNvSpPr>
            <p:nvPr/>
          </p:nvSpPr>
          <p:spPr bwMode="auto">
            <a:xfrm flipV="1">
              <a:off x="3127" y="1650"/>
              <a:ext cx="343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_s1039"/>
            <p:cNvSpPr>
              <a:spLocks noChangeArrowheads="1"/>
            </p:cNvSpPr>
            <p:nvPr/>
          </p:nvSpPr>
          <p:spPr bwMode="auto">
            <a:xfrm>
              <a:off x="3032" y="979"/>
              <a:ext cx="1025" cy="68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Лабораторная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000" b="1" i="1" dirty="0" smtClean="0">
                  <a:latin typeface="Arial" pitchFamily="34" charset="0"/>
                </a:rPr>
                <a:t>работа</a:t>
              </a:r>
              <a:endPara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_s1040"/>
            <p:cNvSpPr>
              <a:spLocks noChangeShapeType="1"/>
            </p:cNvSpPr>
            <p:nvPr/>
          </p:nvSpPr>
          <p:spPr bwMode="auto">
            <a:xfrm flipH="1" flipV="1">
              <a:off x="2401" y="1558"/>
              <a:ext cx="295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_s1041"/>
            <p:cNvSpPr>
              <a:spLocks noChangeArrowheads="1"/>
            </p:cNvSpPr>
            <p:nvPr/>
          </p:nvSpPr>
          <p:spPr bwMode="auto">
            <a:xfrm>
              <a:off x="1535" y="979"/>
              <a:ext cx="1054" cy="68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Демонстрационный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опыт</a:t>
              </a:r>
            </a:p>
          </p:txBody>
        </p:sp>
        <p:sp>
          <p:nvSpPr>
            <p:cNvPr id="18" name="_s1042"/>
            <p:cNvSpPr>
              <a:spLocks noChangeArrowheads="1"/>
            </p:cNvSpPr>
            <p:nvPr/>
          </p:nvSpPr>
          <p:spPr bwMode="auto">
            <a:xfrm>
              <a:off x="2542" y="1820"/>
              <a:ext cx="742" cy="6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Физический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эксперимент</a:t>
              </a:r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40904"/>
            <a:ext cx="83164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Учебные  физические эксперименты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объединить в следующие группы: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583264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Демонстрационный эксперимент</a:t>
            </a:r>
            <a:r>
              <a:rPr lang="ru-RU" dirty="0" smtClean="0"/>
              <a:t>, </a:t>
            </a:r>
            <a:r>
              <a:rPr lang="ru-RU" sz="2000" dirty="0" smtClean="0"/>
              <a:t>являясь средством наглядности, способствует организации восприятия учащимися учебного материала, его пониманию и запоминанию; позволяет осуществить политехническое обучение учащихся; способствует повышению интереса к изучению физике и созданию мотивации учения. При демонстрации эксперимента важно, чтобы обучающиеся сами могли объяснить увиденное явление и методом мозгового штурма пришли к общему выводу. Я часто применяю этот метод при объяснении нового материала. Использую также видеофрагменты с опытами без звукового сопровождения по изучаемой теме и прошу объяснить увиденное явление. Потом предлагаю послушать звуковое сопровождение и найти ошибку в своих рассуждениях.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sam\AppData\Local\Microsoft\Windows\Temporary Internet Files\Content.Word\оля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:\пединновации\оля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61048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51920" y="292587"/>
            <a:ext cx="4716015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13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выполнении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лабораторных работ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получают опыт самостоятельной экспериментальной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деятельности, у них   вырабатываются такие важные личностные качества, как аккуратность в работе с приборами; соблюдение чистоты и порядка на рабочем месте, в записях, которые делаются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эксперимента, организованность, настойчивость в получении результата. У них формируется определенная культура умственного и физического труда.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nsportal.ru/sites/default/files/styles/media_gallery_thumbnail/public/gallery/2013/01/04/foto_215.jpg?itok=oBfUEX4y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66429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03635"/>
            <a:ext cx="3312368" cy="269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Домашние экспериментальные задания и лабораторные работы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выполняются учащимися дома без непосредственного контроля со стороны учителя за ходом работы.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Экспериментальные работы этого вида формируют у учащихся: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умения наблюдать физические явления в природе и в быту;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умения выполнять измерения с помощью измерительных средств, использующихся в быту;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интерес к эксперименту и к изучению физики;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самостоятельность и активность.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 чтобы ученик мог провести дома лабораторную работу учитель должен провести подробный инструктаж и дать четкий  алгоритм действий ученику.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90938"/>
            <a:ext cx="3528392" cy="28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Экспериментальные 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представляют собой задания, данные  в которых учащиеся получают из опытных условий. По специальному алгоритму учащиеся собирают опытную установку, выполняют измерения  и результаты измерений используют в решении задачи.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sam\Documents\учитель года 2\P1180355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411016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:\пединновации 2\оля 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645024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4032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действующих моделей приборов, машин и механизмов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Ежегодно в школе в рамках недели физики я провожу конкурс изобретателей, на который учащиеся представляют все свои изобретательские идеи. Предварительно на уроке они демонстрируют свою  работу и объясняют, какие физические явления и законы положены в основу этого изобретения. К работе учащиеся очень часто привлекают своих родителей, и это становится своего рода семейным проектом. Такой вид работы несет в себе большой воспитательный эффект.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:\пединновации 2\оля 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879" y="2924944"/>
            <a:ext cx="2214121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школа\Local Settings\Temporary Internet Files\Content.Word\DSCF528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104456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547664" y="1412776"/>
            <a:ext cx="3888432" cy="5040560"/>
            <a:chOff x="2483768" y="1196752"/>
            <a:chExt cx="3456384" cy="475252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555776" y="1196752"/>
              <a:ext cx="3384376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Наблюдение</a:t>
              </a:r>
              <a:endParaRPr lang="ru-RU" sz="2400" b="1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483768" y="2060848"/>
              <a:ext cx="3391945" cy="3888432"/>
              <a:chOff x="3340295" y="1844824"/>
              <a:chExt cx="3391945" cy="3888432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3367394" y="2204864"/>
                <a:ext cx="3364846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Измерение и запись результатов</a:t>
                </a:r>
                <a:endParaRPr lang="ru-RU" b="1" dirty="0"/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3340295" y="3356992"/>
                <a:ext cx="3358183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Теоретический анализ и математическая обработка результатов измерений</a:t>
                </a:r>
                <a:endParaRPr lang="ru-RU" b="1" dirty="0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3419872" y="4797152"/>
                <a:ext cx="3303984" cy="9361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/>
                  <a:t>Выводы</a:t>
                </a:r>
                <a:endParaRPr lang="ru-RU" sz="2400" b="1" dirty="0"/>
              </a:p>
            </p:txBody>
          </p:sp>
          <p:sp>
            <p:nvSpPr>
              <p:cNvPr id="6" name="Стрелка вниз 5"/>
              <p:cNvSpPr/>
              <p:nvPr/>
            </p:nvSpPr>
            <p:spPr>
              <a:xfrm>
                <a:off x="4860032" y="1844824"/>
                <a:ext cx="360040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трелка вниз 6"/>
              <p:cNvSpPr/>
              <p:nvPr/>
            </p:nvSpPr>
            <p:spPr>
              <a:xfrm>
                <a:off x="4832412" y="2996952"/>
                <a:ext cx="360040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трелка вниз 7"/>
              <p:cNvSpPr/>
              <p:nvPr/>
            </p:nvSpPr>
            <p:spPr>
              <a:xfrm>
                <a:off x="4890175" y="4437112"/>
                <a:ext cx="360040" cy="4217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467544" y="620688"/>
            <a:ext cx="8308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физического эксперимента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Изображение 1" descr="8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91" y="1988840"/>
            <a:ext cx="297290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94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</TotalTime>
  <Words>753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Муниципальный конкурс общественно значимых педагогических инноваций в сфере  общего, дошкольного и дополнительного образования муниципального образования город-курорт Геленджик </vt:lpstr>
      <vt:lpstr>«Радость видеть и понимать  есть самый прекрасный дар природы». Альберт Эйнштейн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Customer</cp:lastModifiedBy>
  <cp:revision>27</cp:revision>
  <dcterms:created xsi:type="dcterms:W3CDTF">2015-12-11T07:26:45Z</dcterms:created>
  <dcterms:modified xsi:type="dcterms:W3CDTF">2015-12-20T17:59:01Z</dcterms:modified>
</cp:coreProperties>
</file>