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sldIdLst>
    <p:sldId id="258" r:id="rId2"/>
    <p:sldId id="259" r:id="rId3"/>
    <p:sldId id="280" r:id="rId4"/>
    <p:sldId id="281" r:id="rId5"/>
    <p:sldId id="262" r:id="rId6"/>
    <p:sldId id="263" r:id="rId7"/>
    <p:sldId id="266" r:id="rId8"/>
    <p:sldId id="275" r:id="rId9"/>
    <p:sldId id="282" r:id="rId10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16" y="-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5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544638" y="1069975"/>
            <a:ext cx="4459287" cy="3652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6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1152525" y="5089525"/>
            <a:ext cx="5248275" cy="4056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1544638" y="1069975"/>
            <a:ext cx="4470400" cy="36639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53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152525" y="5089525"/>
            <a:ext cx="5249863" cy="40576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1544638" y="1069975"/>
            <a:ext cx="4470400" cy="36639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5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152525" y="5089525"/>
            <a:ext cx="5249863" cy="40576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1544638" y="1069975"/>
            <a:ext cx="4470400" cy="36639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2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152525" y="5089525"/>
            <a:ext cx="5249863" cy="40576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1544638" y="1069975"/>
            <a:ext cx="4464050" cy="36576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152525" y="5089525"/>
            <a:ext cx="5249863" cy="40576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1"/>
          <p:cNvSpPr txBox="1">
            <a:spLocks noChangeArrowheads="1"/>
          </p:cNvSpPr>
          <p:nvPr/>
        </p:nvSpPr>
        <p:spPr bwMode="auto">
          <a:xfrm>
            <a:off x="1544638" y="1069975"/>
            <a:ext cx="4470400" cy="36639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152525" y="5089525"/>
            <a:ext cx="5249863" cy="405765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99325" y="266700"/>
            <a:ext cx="2263775" cy="64801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266700"/>
            <a:ext cx="6643687" cy="64801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266700"/>
            <a:ext cx="9059862" cy="13112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266700"/>
            <a:ext cx="9059862" cy="13112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03238" y="1768475"/>
            <a:ext cx="4452937" cy="4978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108575" y="1768475"/>
            <a:ext cx="4454525" cy="49784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2937" cy="4978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8575" y="1768475"/>
            <a:ext cx="4454525" cy="4978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Line 1"/>
          <p:cNvSpPr>
            <a:spLocks noChangeShapeType="1"/>
          </p:cNvSpPr>
          <p:nvPr/>
        </p:nvSpPr>
        <p:spPr bwMode="auto">
          <a:xfrm>
            <a:off x="615950" y="7032625"/>
            <a:ext cx="8910638" cy="1588"/>
          </a:xfrm>
          <a:prstGeom prst="line">
            <a:avLst/>
          </a:prstGeom>
          <a:noFill/>
          <a:ln w="36000">
            <a:solidFill>
              <a:srgbClr val="263E6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615950" y="1273175"/>
            <a:ext cx="8910638" cy="1588"/>
          </a:xfrm>
          <a:prstGeom prst="line">
            <a:avLst/>
          </a:prstGeom>
          <a:noFill/>
          <a:ln w="36000">
            <a:solidFill>
              <a:srgbClr val="263E6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615950" y="7148513"/>
            <a:ext cx="2576513" cy="344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</a:rPr>
              <a:t>  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8513763" y="7115175"/>
            <a:ext cx="1095375" cy="344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03938BA3-37B3-4BF9-8F21-E3B6AE55ACDF}" type="slidenum">
              <a:rPr lang="ru-RU">
                <a:solidFill>
                  <a:srgbClr val="000000"/>
                </a:solidFill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682625" y="465138"/>
            <a:ext cx="615950" cy="615950"/>
          </a:xfrm>
          <a:prstGeom prst="roundRect">
            <a:avLst>
              <a:gd name="adj" fmla="val 255"/>
            </a:avLst>
          </a:prstGeom>
          <a:noFill/>
          <a:ln w="36000">
            <a:solidFill>
              <a:srgbClr val="263E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862013" y="285750"/>
            <a:ext cx="615950" cy="615950"/>
          </a:xfrm>
          <a:prstGeom prst="roundRect">
            <a:avLst>
              <a:gd name="adj" fmla="val 255"/>
            </a:avLst>
          </a:prstGeom>
          <a:noFill/>
          <a:ln w="36000">
            <a:solidFill>
              <a:srgbClr val="263E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1077913" y="574675"/>
            <a:ext cx="615950" cy="615950"/>
          </a:xfrm>
          <a:prstGeom prst="roundRect">
            <a:avLst>
              <a:gd name="adj" fmla="val 255"/>
            </a:avLst>
          </a:prstGeom>
          <a:noFill/>
          <a:ln w="36000">
            <a:solidFill>
              <a:srgbClr val="263E6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266700"/>
            <a:ext cx="9059862" cy="1311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59862" cy="4978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792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Bitstream Vera Serif" pitchFamily="16" charset="0"/>
        </a:defRPr>
      </a:lvl2pPr>
      <a:lvl3pPr marL="1143000" indent="-228600"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Bitstream Vera Serif" pitchFamily="16" charset="0"/>
        </a:defRPr>
      </a:lvl3pPr>
      <a:lvl4pPr marL="1600200" indent="-228600"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Bitstream Vera Serif" pitchFamily="16" charset="0"/>
        </a:defRPr>
      </a:lvl4pPr>
      <a:lvl5pPr marL="2057400" indent="-228600"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Bitstream Vera Serif" pitchFamily="16" charset="0"/>
        </a:defRPr>
      </a:lvl5pPr>
      <a:lvl6pPr marL="2514600" indent="-228600"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Bitstream Vera Serif" pitchFamily="16" charset="0"/>
        </a:defRPr>
      </a:lvl6pPr>
      <a:lvl7pPr marL="2971800" indent="-228600"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Bitstream Vera Serif" pitchFamily="16" charset="0"/>
        </a:defRPr>
      </a:lvl7pPr>
      <a:lvl8pPr marL="3429000" indent="-228600"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Bitstream Vera Serif" pitchFamily="16" charset="0"/>
        </a:defRPr>
      </a:lvl8pPr>
      <a:lvl9pPr marL="3886200" indent="-228600"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Bitstream Vera Serif" pitchFamily="16" charset="0"/>
        </a:defRPr>
      </a:lvl9pPr>
    </p:titleStyle>
    <p:bodyStyle>
      <a:lvl1pPr marL="342900" indent="-342900" algn="l" defTabSz="449263" rtl="0" fontAlgn="base" hangingPunct="0">
        <a:lnSpc>
          <a:spcPct val="98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8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</a:defRPr>
      </a:lvl2pPr>
      <a:lvl3pPr marL="1143000" indent="-228600" algn="l" defTabSz="449263" rtl="0" fontAlgn="base" hangingPunct="0">
        <a:lnSpc>
          <a:spcPct val="98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</a:defRPr>
      </a:lvl3pPr>
      <a:lvl4pPr marL="1600200" indent="-228600" algn="l" defTabSz="449263" rtl="0" fontAlgn="base" hangingPunct="0">
        <a:lnSpc>
          <a:spcPct val="98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fontAlgn="base" hangingPunct="0">
        <a:lnSpc>
          <a:spcPct val="9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fontAlgn="base" hangingPunct="0">
        <a:lnSpc>
          <a:spcPct val="9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fontAlgn="base" hangingPunct="0">
        <a:lnSpc>
          <a:spcPct val="9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fontAlgn="base" hangingPunct="0">
        <a:lnSpc>
          <a:spcPct val="9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fontAlgn="base" hangingPunct="0">
        <a:lnSpc>
          <a:spcPct val="9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1825601" y="0"/>
            <a:ext cx="8255023" cy="1908175"/>
          </a:xfrm>
          <a:ln/>
        </p:spPr>
        <p:txBody>
          <a:bodyPr tIns="38880"/>
          <a:lstStyle/>
          <a:p>
            <a:pPr algn="l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/>
              <a:t>      </a:t>
            </a:r>
            <a:r>
              <a:rPr lang="ru-RU" sz="3200" i="1" dirty="0"/>
              <a:t>Спишите, вставляя, где необходимо, пропущенные буквы и знаки препинания.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41363" y="2700338"/>
            <a:ext cx="8609012" cy="4300537"/>
          </a:xfrm>
          <a:ln/>
        </p:spPr>
        <p:txBody>
          <a:bodyPr tIns="28080"/>
          <a:lstStyle/>
          <a:p>
            <a:pPr algn="just">
              <a:lnSpc>
                <a:spcPct val="93000"/>
              </a:lnSpc>
              <a:spcAft>
                <a:spcPts val="100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/>
              <a:t>  </a:t>
            </a:r>
            <a:r>
              <a:rPr lang="ru-RU" b="1" dirty="0"/>
              <a:t>    </a:t>
            </a:r>
            <a:r>
              <a:rPr lang="ru-RU" sz="4000" b="1" dirty="0" err="1"/>
              <a:t>Од_нокая</a:t>
            </a:r>
            <a:r>
              <a:rPr lang="ru-RU" sz="4000" b="1" dirty="0"/>
              <a:t> </a:t>
            </a:r>
            <a:r>
              <a:rPr lang="ru-RU" sz="4000" b="1" dirty="0" err="1"/>
              <a:t>с_сна</a:t>
            </a:r>
            <a:r>
              <a:rPr lang="ru-RU" sz="4000" b="1" dirty="0"/>
              <a:t> </a:t>
            </a:r>
            <a:r>
              <a:rPr lang="ru-RU" sz="4000" b="1" dirty="0" err="1"/>
              <a:t>занесен_ая</a:t>
            </a:r>
            <a:r>
              <a:rPr lang="ru-RU" sz="4000" b="1" dirty="0"/>
              <a:t> снегом </a:t>
            </a:r>
            <a:r>
              <a:rPr lang="ru-RU" sz="4000" b="1" dirty="0" err="1"/>
              <a:t>во_вышает_ся</a:t>
            </a:r>
            <a:r>
              <a:rPr lang="ru-RU" sz="4000" b="1" dirty="0"/>
              <a:t> на </a:t>
            </a:r>
            <a:r>
              <a:rPr lang="ru-RU" sz="4000" b="1" dirty="0" err="1"/>
              <a:t>скал_</a:t>
            </a:r>
            <a:r>
              <a:rPr lang="ru-RU" sz="4000" b="1" dirty="0"/>
              <a:t> над далью северных </a:t>
            </a:r>
            <a:r>
              <a:rPr lang="ru-RU" sz="4000" b="1" dirty="0" err="1"/>
              <a:t>л_сов</a:t>
            </a:r>
            <a:r>
              <a:rPr lang="ru-RU" sz="4000" b="1" dirty="0"/>
              <a:t> </a:t>
            </a:r>
            <a:r>
              <a:rPr lang="ru-RU" sz="4000" b="1" dirty="0" err="1"/>
              <a:t>и_чезающих</a:t>
            </a:r>
            <a:r>
              <a:rPr lang="ru-RU" sz="4000" b="1" dirty="0"/>
              <a:t> в </a:t>
            </a:r>
            <a:r>
              <a:rPr lang="ru-RU" sz="4000" b="1" dirty="0" err="1"/>
              <a:t>т_мноте</a:t>
            </a:r>
            <a:r>
              <a:rPr lang="ru-RU" sz="4000" b="1" dirty="0"/>
              <a:t> зимней </a:t>
            </a:r>
            <a:r>
              <a:rPr lang="ru-RU" sz="4000" b="1" dirty="0" err="1"/>
              <a:t>ноч</a:t>
            </a:r>
            <a:r>
              <a:rPr lang="ru-RU" sz="4000" b="1" dirty="0" err="1" smtClean="0"/>
              <a:t>_</a:t>
            </a:r>
            <a:r>
              <a:rPr lang="ru-RU" sz="4000" b="1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900113" y="360363"/>
            <a:ext cx="8609012" cy="1250950"/>
          </a:xfrm>
          <a:ln/>
        </p:spPr>
        <p:txBody>
          <a:bodyPr tIns="1116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i="1"/>
              <a:t>Проверка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60363" y="1331913"/>
            <a:ext cx="8999537" cy="30241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35280" rIns="0" bIns="0"/>
          <a:lstStyle/>
          <a:p>
            <a:pPr algn="just"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ru-RU" sz="40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Од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и</a:t>
            </a:r>
            <a:r>
              <a:rPr lang="ru-RU" sz="40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нокая с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о</a:t>
            </a:r>
            <a:r>
              <a:rPr lang="ru-RU" sz="40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сна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,</a:t>
            </a:r>
            <a:r>
              <a:rPr lang="ru-RU" sz="40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занесе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нн</a:t>
            </a:r>
            <a:r>
              <a:rPr lang="ru-RU" sz="40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ая снегом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,</a:t>
            </a:r>
            <a:r>
              <a:rPr lang="ru-RU" sz="40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во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з</a:t>
            </a:r>
            <a:r>
              <a:rPr lang="ru-RU" sz="40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вышае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тся</a:t>
            </a:r>
            <a:r>
              <a:rPr lang="ru-RU" sz="40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на скал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е</a:t>
            </a:r>
            <a:r>
              <a:rPr lang="ru-RU" sz="40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над далью северных л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е</a:t>
            </a:r>
            <a:r>
              <a:rPr lang="ru-RU" sz="40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сов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ru-RU" sz="4000" b="1" dirty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и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с</a:t>
            </a:r>
            <a:r>
              <a:rPr lang="ru-RU" sz="4000" b="1" dirty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чезающих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4000" b="1" dirty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в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4000" b="1" dirty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т</a:t>
            </a:r>
            <a:r>
              <a:rPr lang="ru-RU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е</a:t>
            </a:r>
            <a:r>
              <a:rPr lang="ru-RU" sz="4000" b="1" dirty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мноте</a:t>
            </a:r>
            <a:r>
              <a:rPr lang="ru-RU" sz="4000" b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зимней </a:t>
            </a:r>
            <a:r>
              <a:rPr lang="ru-RU" sz="4000" b="1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ноч</a:t>
            </a:r>
            <a:r>
              <a:rPr lang="ru-RU" sz="4000" b="1" dirty="0" smtClean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и</a:t>
            </a:r>
            <a:r>
              <a:rPr lang="ru-RU" sz="4000" b="1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.</a:t>
            </a:r>
            <a:endParaRPr lang="ru-RU" sz="4000" b="1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algn="just"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rgbClr val="000000"/>
                </a:solidFill>
                <a:latin typeface="Bitstream Vera Serif" pitchFamily="16" charset="0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Деепричастный оборот.</a:t>
            </a:r>
          </a:p>
          <a:p>
            <a:pPr algn="ctr"/>
            <a:r>
              <a:rPr lang="ru-RU" sz="4000" dirty="0" smtClean="0"/>
              <a:t>Запятые при деепричастном обороте.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5601" y="266700"/>
            <a:ext cx="8255023" cy="1012807"/>
          </a:xfrm>
        </p:spPr>
        <p:txBody>
          <a:bodyPr/>
          <a:lstStyle/>
          <a:p>
            <a:r>
              <a:rPr lang="ru-RU" sz="3600" dirty="0" smtClean="0"/>
              <a:t>Цель:</a:t>
            </a:r>
            <a:br>
              <a:rPr lang="ru-RU" sz="3600" dirty="0" smtClean="0"/>
            </a:br>
            <a:r>
              <a:rPr lang="ru-RU" sz="3600" dirty="0" smtClean="0"/>
              <a:t>узнать все о деепричастном обороте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Научиться находить деепричастие и ДО в тексте.</a:t>
            </a:r>
          </a:p>
          <a:p>
            <a:pPr marL="514350" indent="-514350">
              <a:buAutoNum type="arabicPeriod"/>
            </a:pPr>
            <a:r>
              <a:rPr lang="ru-RU" dirty="0" smtClean="0"/>
              <a:t>Графически выделять деепричастия и ДО.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63525"/>
            <a:ext cx="9063037" cy="1325563"/>
          </a:xfrm>
          <a:ln/>
        </p:spPr>
        <p:txBody>
          <a:bodyPr tIns="1116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i="1"/>
              <a:t>Продолжите ...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2528" y="1619250"/>
            <a:ext cx="4786346" cy="5580063"/>
          </a:xfrm>
          <a:ln/>
        </p:spPr>
        <p:txBody>
          <a:bodyPr tIns="28080"/>
          <a:lstStyle/>
          <a:p>
            <a:pPr>
              <a:lnSpc>
                <a:spcPct val="93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/>
              <a:t>Под </a:t>
            </a:r>
            <a:r>
              <a:rPr lang="ru-RU" sz="4000" b="1" dirty="0" err="1"/>
              <a:t>голубыми</a:t>
            </a:r>
            <a:endParaRPr lang="ru-RU" sz="4000" b="1" dirty="0"/>
          </a:p>
          <a:p>
            <a:pPr>
              <a:lnSpc>
                <a:spcPct val="93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/>
              <a:t>               небесами</a:t>
            </a:r>
          </a:p>
          <a:p>
            <a:pPr>
              <a:lnSpc>
                <a:spcPct val="93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/>
              <a:t>Великолепными</a:t>
            </a:r>
          </a:p>
          <a:p>
            <a:pPr>
              <a:lnSpc>
                <a:spcPct val="93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/>
              <a:t>                коврами, </a:t>
            </a:r>
          </a:p>
          <a:p>
            <a:pPr>
              <a:lnSpc>
                <a:spcPct val="93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Блестя на солнце, </a:t>
            </a:r>
          </a:p>
          <a:p>
            <a:pPr>
              <a:lnSpc>
                <a:spcPct val="93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            Снег лежит.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algn="r">
              <a:lnSpc>
                <a:spcPct val="93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dirty="0"/>
              <a:t>(А.С. Пушкин)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lipArt" idx="2"/>
          </p:nvPr>
        </p:nvSpPr>
        <p:spPr>
          <a:xfrm>
            <a:off x="5146675" y="1768475"/>
            <a:ext cx="4422775" cy="4981575"/>
          </a:xfrm>
        </p:spPr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0313" y="1476375"/>
            <a:ext cx="4500562" cy="5400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 additive="repl">
                                        <p:cTn id="6" dur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9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 additive="repl">
                                        <p:cTn id="11" dur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12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 additive="repl">
                                        <p:cTn id="16" dur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17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18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19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 additive="repl">
                                        <p:cTn id="21" dur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22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23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24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additive="repl">
                                        <p:cTn id="2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29" dur="20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30" dur="20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31" dur="20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additive="repl">
                                        <p:cTn id="33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34" dur="2000" fill="hold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35" dur="2000" fill="hold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36" dur="2000" fill="hold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additive="repl">
                                        <p:cTn id="3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39" dur="20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40" dur="20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41" dur="20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68288"/>
            <a:ext cx="9063037" cy="1314450"/>
          </a:xfrm>
          <a:ln/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/>
              <a:t> </a:t>
            </a:r>
            <a:r>
              <a:rPr lang="ru-RU" i="1"/>
              <a:t>Продолжите ...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17600" y="1619250"/>
            <a:ext cx="8099425" cy="1908175"/>
          </a:xfrm>
          <a:ln/>
        </p:spPr>
        <p:txBody>
          <a:bodyPr/>
          <a:lstStyle/>
          <a:p>
            <a:pPr algn="ctr">
              <a:lnSpc>
                <a:spcPct val="88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/>
              <a:t>Буря мглою небо кроет, </a:t>
            </a:r>
          </a:p>
          <a:p>
            <a:pPr algn="ctr">
              <a:lnSpc>
                <a:spcPct val="88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Вихри снежные крутя.</a:t>
            </a:r>
          </a:p>
          <a:p>
            <a:pPr algn="r">
              <a:lnSpc>
                <a:spcPct val="88000"/>
              </a:lnSpc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dirty="0"/>
              <a:t>(А.С. Пушкин)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2025" y="3708400"/>
            <a:ext cx="5715000" cy="3162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additive="repl">
                                        <p:cTn id="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7" dur="2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8" dur="2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9" dur="2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additive="repl">
                                        <p:cTn id="13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14" dur="2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15" dur="2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16" dur="2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additive="repl">
                                        <p:cTn id="20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21" dur="2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22" dur="2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23" dur="2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63525"/>
            <a:ext cx="9063037" cy="1325563"/>
          </a:xfrm>
          <a:ln/>
        </p:spPr>
        <p:txBody>
          <a:bodyPr tIns="1116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i="1"/>
              <a:t>Продолжите … 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2527" y="1751013"/>
            <a:ext cx="4713323" cy="4981575"/>
          </a:xfrm>
          <a:ln/>
        </p:spPr>
        <p:txBody>
          <a:bodyPr/>
          <a:lstStyle/>
          <a:p>
            <a:pPr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/>
              <a:t>Вот север, </a:t>
            </a:r>
          </a:p>
          <a:p>
            <a:pPr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</a:rPr>
              <a:t>Тучи нагоняя, </a:t>
            </a:r>
          </a:p>
          <a:p>
            <a:pPr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/>
              <a:t>Дохнул, завыл, –</a:t>
            </a:r>
          </a:p>
          <a:p>
            <a:pPr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/>
              <a:t>И вот сама</a:t>
            </a:r>
          </a:p>
          <a:p>
            <a:pPr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dirty="0"/>
              <a:t>Идет волшебница зима.</a:t>
            </a:r>
          </a:p>
          <a:p>
            <a:pPr algn="r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dirty="0"/>
              <a:t>(А.С. Пушкин)</a:t>
            </a:r>
            <a:endParaRPr lang="ru-RU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clipArt" idx="2"/>
          </p:nvPr>
        </p:nvSpPr>
        <p:spPr>
          <a:xfrm>
            <a:off x="5146675" y="1768475"/>
            <a:ext cx="4422775" cy="4981575"/>
          </a:xfrm>
        </p:spPr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1619250"/>
            <a:ext cx="4319588" cy="521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additive="repl">
                                        <p:cTn id="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7" dur="2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8" dur="2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9" dur="20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additive="repl">
                                        <p:cTn id="1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12" dur="20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13" dur="20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14" dur="20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additive="repl">
                                        <p:cTn id="1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17" dur="20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18" dur="20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19" dur="20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additive="repl">
                                        <p:cTn id="2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22" dur="20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23" dur="20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24" dur="20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additive="repl">
                                        <p:cTn id="2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27" dur="20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28" dur="20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29" dur="20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 additive="repl">
                                        <p:cTn id="33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additive="repl">
                                        <p:cTn id="34" dur="20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 additive="repl">
                                        <p:cTn id="35" dur="20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rgb(-103,51,51)"/>
                                          </p:val>
                                        </p:tav>
                                        <p:tav tm="50000">
                                          <p:val>
                                            <p:strVal val="rgb(-103,-103,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repl">
                                        <p:cTn id="36" dur="20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671888" y="266700"/>
            <a:ext cx="4321175" cy="1311275"/>
          </a:xfrm>
        </p:spPr>
        <p:txBody>
          <a:bodyPr/>
          <a:lstStyle/>
          <a:p>
            <a:r>
              <a:rPr lang="ru-RU" b="1"/>
              <a:t>Мини тест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71438" y="1692275"/>
            <a:ext cx="4464050" cy="865188"/>
          </a:xfrm>
          <a:prstGeom prst="rect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0" tIns="7920" rIns="0" bIns="0"/>
          <a:lstStyle/>
          <a:p>
            <a:pPr marL="342900" indent="-342900" algn="ctr">
              <a:lnSpc>
                <a:spcPct val="78000"/>
              </a:lnSpc>
              <a:spcAft>
                <a:spcPts val="1425"/>
              </a:spcAft>
            </a:pPr>
            <a:r>
              <a:rPr lang="ru-RU" sz="3600" b="1">
                <a:solidFill>
                  <a:schemeClr val="tx1"/>
                </a:solidFill>
                <a:latin typeface="Bitstream Vera Serif" pitchFamily="16" charset="0"/>
              </a:rPr>
              <a:t>Приехав в деревню</a:t>
            </a: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4751388" y="1547813"/>
            <a:ext cx="5113337" cy="576262"/>
          </a:xfrm>
          <a:prstGeom prst="rect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0" tIns="7920" rIns="0" bIns="0"/>
          <a:lstStyle/>
          <a:p>
            <a:pPr marL="342900" indent="-342900" algn="ctr">
              <a:lnSpc>
                <a:spcPct val="78000"/>
              </a:lnSpc>
              <a:spcAft>
                <a:spcPts val="1425"/>
              </a:spcAft>
            </a:pPr>
            <a:r>
              <a:rPr lang="ru-RU" sz="2800" b="1">
                <a:solidFill>
                  <a:schemeClr val="tx1"/>
                </a:solidFill>
                <a:latin typeface="Bitstream Vera Serif" pitchFamily="16" charset="0"/>
              </a:rPr>
              <a:t>а) весь сад был в снегу</a:t>
            </a: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4752975" y="2266950"/>
            <a:ext cx="5184775" cy="576263"/>
          </a:xfrm>
          <a:prstGeom prst="rect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0" tIns="7920" rIns="0" bIns="0"/>
          <a:lstStyle/>
          <a:p>
            <a:pPr marL="342900" indent="-342900" algn="ctr">
              <a:lnSpc>
                <a:spcPct val="78000"/>
              </a:lnSpc>
              <a:spcAft>
                <a:spcPts val="1425"/>
              </a:spcAft>
            </a:pPr>
            <a:r>
              <a:rPr lang="ru-RU" sz="2800" b="1">
                <a:solidFill>
                  <a:schemeClr val="tx1"/>
                </a:solidFill>
                <a:latin typeface="Bitstream Vera Serif" pitchFamily="16" charset="0"/>
              </a:rPr>
              <a:t>б) я застал весь сад в снегу</a:t>
            </a:r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71438" y="3562350"/>
            <a:ext cx="4464050" cy="865188"/>
          </a:xfrm>
          <a:prstGeom prst="rect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0" tIns="7920" rIns="0" bIns="0"/>
          <a:lstStyle/>
          <a:p>
            <a:pPr marL="342900" indent="-342900" algn="ctr">
              <a:lnSpc>
                <a:spcPct val="78000"/>
              </a:lnSpc>
              <a:spcAft>
                <a:spcPts val="1425"/>
              </a:spcAft>
            </a:pPr>
            <a:r>
              <a:rPr lang="ru-RU" sz="3600" b="1">
                <a:solidFill>
                  <a:schemeClr val="tx1"/>
                </a:solidFill>
                <a:latin typeface="Bitstream Vera Serif" pitchFamily="16" charset="0"/>
              </a:rPr>
              <a:t>Возвращаясь домой</a:t>
            </a: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4752975" y="3348038"/>
            <a:ext cx="5113338" cy="576262"/>
          </a:xfrm>
          <a:prstGeom prst="rect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0" tIns="7920" rIns="0" bIns="0"/>
          <a:lstStyle/>
          <a:p>
            <a:pPr marL="342900" indent="-342900" algn="ctr">
              <a:lnSpc>
                <a:spcPct val="78000"/>
              </a:lnSpc>
              <a:spcAft>
                <a:spcPts val="1425"/>
              </a:spcAft>
            </a:pPr>
            <a:r>
              <a:rPr lang="ru-RU" sz="2800" b="1">
                <a:solidFill>
                  <a:schemeClr val="tx1"/>
                </a:solidFill>
                <a:latin typeface="Bitstream Vera Serif" pitchFamily="16" charset="0"/>
              </a:rPr>
              <a:t>а) я попал под снегопад</a:t>
            </a: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4752975" y="4140200"/>
            <a:ext cx="5113338" cy="576263"/>
          </a:xfrm>
          <a:prstGeom prst="rect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0" tIns="7920" rIns="0" bIns="0"/>
          <a:lstStyle/>
          <a:p>
            <a:pPr marL="342900" indent="-342900" algn="ctr">
              <a:lnSpc>
                <a:spcPct val="78000"/>
              </a:lnSpc>
              <a:spcAft>
                <a:spcPts val="1425"/>
              </a:spcAft>
            </a:pPr>
            <a:r>
              <a:rPr lang="ru-RU" sz="2800" b="1">
                <a:solidFill>
                  <a:schemeClr val="tx1"/>
                </a:solidFill>
                <a:latin typeface="Bitstream Vera Serif" pitchFamily="16" charset="0"/>
              </a:rPr>
              <a:t>б) начался снег</a:t>
            </a: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144463" y="5580063"/>
            <a:ext cx="4464050" cy="865187"/>
          </a:xfrm>
          <a:prstGeom prst="rect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0" tIns="7920" rIns="0" bIns="0"/>
          <a:lstStyle/>
          <a:p>
            <a:pPr marL="342900" indent="-342900" algn="ctr">
              <a:lnSpc>
                <a:spcPct val="78000"/>
              </a:lnSpc>
              <a:spcAft>
                <a:spcPts val="1425"/>
              </a:spcAft>
            </a:pPr>
            <a:r>
              <a:rPr lang="ru-RU" sz="3600" b="1">
                <a:solidFill>
                  <a:schemeClr val="tx1"/>
                </a:solidFill>
                <a:latin typeface="Bitstream Vera Serif" pitchFamily="16" charset="0"/>
              </a:rPr>
              <a:t>Выйдя на улицу</a:t>
            </a: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4752975" y="5292725"/>
            <a:ext cx="5113338" cy="576263"/>
          </a:xfrm>
          <a:prstGeom prst="rect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0" tIns="7920" rIns="0" bIns="0"/>
          <a:lstStyle/>
          <a:p>
            <a:pPr marL="342900" indent="-342900" algn="ctr">
              <a:lnSpc>
                <a:spcPct val="78000"/>
              </a:lnSpc>
              <a:spcAft>
                <a:spcPts val="1425"/>
              </a:spcAft>
            </a:pPr>
            <a:r>
              <a:rPr lang="ru-RU" sz="2800" b="1">
                <a:solidFill>
                  <a:schemeClr val="tx1"/>
                </a:solidFill>
                <a:latin typeface="Bitstream Vera Serif" pitchFamily="16" charset="0"/>
              </a:rPr>
              <a:t>а) ему стало холодно</a:t>
            </a: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4752975" y="6156325"/>
            <a:ext cx="5113338" cy="576263"/>
          </a:xfrm>
          <a:prstGeom prst="rect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0" tIns="7920" rIns="0" bIns="0"/>
          <a:lstStyle/>
          <a:p>
            <a:pPr marL="342900" indent="-342900" algn="ctr">
              <a:lnSpc>
                <a:spcPct val="78000"/>
              </a:lnSpc>
              <a:spcAft>
                <a:spcPts val="1425"/>
              </a:spcAft>
            </a:pPr>
            <a:r>
              <a:rPr lang="ru-RU" sz="2800" b="1">
                <a:solidFill>
                  <a:schemeClr val="tx1"/>
                </a:solidFill>
                <a:latin typeface="Bitstream Vera Serif" pitchFamily="16" charset="0"/>
              </a:rPr>
              <a:t>б) он почувствовал холод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3" grpId="0" animBg="1"/>
      <p:bldP spid="41997" grpId="0" animBg="1"/>
      <p:bldP spid="4200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266700"/>
            <a:ext cx="9059862" cy="1155683"/>
          </a:xfrm>
        </p:spPr>
        <p:txBody>
          <a:bodyPr/>
          <a:lstStyle/>
          <a:p>
            <a:r>
              <a:rPr lang="ru-RU" sz="3600" dirty="0" smtClean="0"/>
              <a:t>Как поступите с информацией, полученной на уроке?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Рисунок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222" y="1922449"/>
            <a:ext cx="264320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Рисунок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0312" y="2065325"/>
            <a:ext cx="150019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Рисунок 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65404" y="2136763"/>
            <a:ext cx="2050271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754033" y="4637093"/>
            <a:ext cx="32147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всё, что пригодится в дальнейшем.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11618" y="4351341"/>
            <a:ext cx="2169184" cy="779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информацию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переработаю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40642" y="5208597"/>
            <a:ext cx="2059923" cy="435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всё выброшу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Bitstream Vera Serif"/>
        <a:ea typeface=""/>
        <a:cs typeface=""/>
      </a:majorFont>
      <a:minorFont>
        <a:latin typeface="Bitstream Vera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35069</TotalTime>
  <Words>215</Words>
  <PresentationFormat>Произвольный</PresentationFormat>
  <Paragraphs>46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Оформление по умолчанию</vt:lpstr>
      <vt:lpstr>      Спишите, вставляя, где необходимо, пропущенные буквы и знаки препинания.</vt:lpstr>
      <vt:lpstr>Проверка</vt:lpstr>
      <vt:lpstr>Тема урока</vt:lpstr>
      <vt:lpstr>Цель: узнать все о деепричастном обороте</vt:lpstr>
      <vt:lpstr>Продолжите ...</vt:lpstr>
      <vt:lpstr> Продолжите ...</vt:lpstr>
      <vt:lpstr>Продолжите … </vt:lpstr>
      <vt:lpstr>Мини тест</vt:lpstr>
      <vt:lpstr>Как поступите с информацией, полученной на уроке?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Деепричастный оборот. Запятые при деепричастном обороте и одиночном причастии.</dc:title>
  <dc:creator>домашний</dc:creator>
  <cp:lastModifiedBy>домашний</cp:lastModifiedBy>
  <cp:revision>47</cp:revision>
  <cp:lastPrinted>1601-01-01T00:00:00Z</cp:lastPrinted>
  <dcterms:created xsi:type="dcterms:W3CDTF">1601-01-01T00:00:00Z</dcterms:created>
  <dcterms:modified xsi:type="dcterms:W3CDTF">2015-11-22T15:10:15Z</dcterms:modified>
</cp:coreProperties>
</file>