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6" r:id="rId9"/>
    <p:sldId id="263" r:id="rId10"/>
    <p:sldId id="264" r:id="rId11"/>
    <p:sldId id="265" r:id="rId12"/>
    <p:sldId id="269" r:id="rId13"/>
    <p:sldId id="267" r:id="rId14"/>
    <p:sldId id="268" r:id="rId15"/>
    <p:sldId id="271" r:id="rId16"/>
    <p:sldId id="270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EF283D-4927-4C63-83CB-583FEB170C67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45F12-38F3-4865-A23C-E0D00C042B4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EF283D-4927-4C63-83CB-583FEB170C67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45F12-38F3-4865-A23C-E0D00C042B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EF283D-4927-4C63-83CB-583FEB170C67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45F12-38F3-4865-A23C-E0D00C042B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EF283D-4927-4C63-83CB-583FEB170C67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45F12-38F3-4865-A23C-E0D00C042B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EF283D-4927-4C63-83CB-583FEB170C67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45F12-38F3-4865-A23C-E0D00C042B4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EF283D-4927-4C63-83CB-583FEB170C67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45F12-38F3-4865-A23C-E0D00C042B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EF283D-4927-4C63-83CB-583FEB170C67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45F12-38F3-4865-A23C-E0D00C042B4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EF283D-4927-4C63-83CB-583FEB170C67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45F12-38F3-4865-A23C-E0D00C042B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EF283D-4927-4C63-83CB-583FEB170C67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45F12-38F3-4865-A23C-E0D00C042B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EF283D-4927-4C63-83CB-583FEB170C67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45F12-38F3-4865-A23C-E0D00C042B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DEF283D-4927-4C63-83CB-583FEB170C67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8245F12-38F3-4865-A23C-E0D00C042B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DEF283D-4927-4C63-83CB-583FEB170C67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8245F12-38F3-4865-A23C-E0D00C042B4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b="1" i="1" cap="all" dirty="0" smtClean="0">
                <a:latin typeface="Times New Roman" pitchFamily="18" charset="0"/>
                <a:cs typeface="Times New Roman" pitchFamily="18" charset="0"/>
              </a:rPr>
              <a:t>ТЕСТ</a:t>
            </a:r>
            <a:endParaRPr lang="ru-RU" sz="6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Всероссийский урок об энергосбережении.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 8  из 14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ru-RU" dirty="0" smtClean="0"/>
              <a:t>      Какие </a:t>
            </a:r>
            <a:r>
              <a:rPr lang="ru-RU" dirty="0"/>
              <a:t>из распространённых сегодня типов ламп содержат вредную для человека и окружающей среды ртуть и поэтому требуют особо бережного обращения, а после выхода из строя – сдачи в определённые пункты для их специальной переработки?</a:t>
            </a:r>
          </a:p>
          <a:p>
            <a:pPr fontAlgn="ctr"/>
            <a:r>
              <a:rPr lang="ru-RU" dirty="0" smtClean="0"/>
              <a:t>Лампа накаливания</a:t>
            </a:r>
          </a:p>
          <a:p>
            <a:pPr fontAlgn="ctr"/>
            <a:r>
              <a:rPr lang="ru-RU" dirty="0" smtClean="0"/>
              <a:t>Галогенная </a:t>
            </a:r>
            <a:r>
              <a:rPr lang="ru-RU" dirty="0"/>
              <a:t>лампа накаливания</a:t>
            </a:r>
          </a:p>
          <a:p>
            <a:pPr fontAlgn="ctr"/>
            <a:r>
              <a:rPr lang="ru-RU" dirty="0"/>
              <a:t>Линейная и компактная люминесцентные </a:t>
            </a:r>
            <a:r>
              <a:rPr lang="ru-RU" dirty="0" smtClean="0"/>
              <a:t>лампы</a:t>
            </a:r>
          </a:p>
          <a:p>
            <a:pPr fontAlgn="ctr"/>
            <a:r>
              <a:rPr lang="ru-RU" dirty="0">
                <a:solidFill>
                  <a:srgbClr val="FF0000"/>
                </a:solidFill>
              </a:rPr>
              <a:t>В люминесцентных лампах свечение обеспечивает специальное вещество – люминофор, в состав которого входят крайне опасные для человека и окружающей среды соединения ртути.</a:t>
            </a:r>
          </a:p>
          <a:p>
            <a:pPr fontAlgn="ctr"/>
            <a:r>
              <a:rPr lang="ru-RU" dirty="0"/>
              <a:t>Светодиодная лампа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 9  </a:t>
            </a:r>
            <a:r>
              <a:rPr lang="ru-RU" dirty="0" smtClean="0"/>
              <a:t>из </a:t>
            </a:r>
            <a:r>
              <a:rPr lang="ru-RU" dirty="0" smtClean="0"/>
              <a:t>14</a:t>
            </a:r>
            <a:br>
              <a:rPr lang="ru-RU" dirty="0" smtClean="0"/>
            </a:br>
            <a:r>
              <a:rPr lang="ru-RU" sz="3600" dirty="0" smtClean="0"/>
              <a:t>Какая </a:t>
            </a:r>
            <a:r>
              <a:rPr lang="ru-RU" sz="3600" dirty="0" smtClean="0"/>
              <a:t>из ламп наименее эффективна?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286000"/>
            <a:ext cx="7772400" cy="4069560"/>
          </a:xfrm>
        </p:spPr>
        <p:txBody>
          <a:bodyPr>
            <a:normAutofit fontScale="92500" lnSpcReduction="20000"/>
          </a:bodyPr>
          <a:lstStyle/>
          <a:p>
            <a:pPr fontAlgn="ctr"/>
            <a:r>
              <a:rPr lang="ru-RU" dirty="0" smtClean="0"/>
              <a:t>Лампа накаливания</a:t>
            </a:r>
          </a:p>
          <a:p>
            <a:pPr fontAlgn="ctr"/>
            <a:r>
              <a:rPr lang="ru-RU" dirty="0">
                <a:solidFill>
                  <a:srgbClr val="FF0000"/>
                </a:solidFill>
              </a:rPr>
              <a:t>Большая часть излучения лампы накаливания происходит в невидимом для человеческого глаза спектре и расходуется бесполезно - на нагрев самой лампы и окружающих ее предметов.</a:t>
            </a:r>
          </a:p>
          <a:p>
            <a:pPr fontAlgn="ctr"/>
            <a:r>
              <a:rPr lang="ru-RU" dirty="0"/>
              <a:t>Галогенная лампа накаливания</a:t>
            </a:r>
          </a:p>
          <a:p>
            <a:pPr fontAlgn="ctr"/>
            <a:r>
              <a:rPr lang="ru-RU" dirty="0"/>
              <a:t>Линейная и компактная люминесцентные лампы</a:t>
            </a:r>
          </a:p>
          <a:p>
            <a:pPr fontAlgn="ctr"/>
            <a:r>
              <a:rPr lang="ru-RU" dirty="0"/>
              <a:t>Светодиодная лампа</a:t>
            </a:r>
          </a:p>
          <a:p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 10 из 14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>
              <a:buNone/>
            </a:pPr>
            <a:r>
              <a:rPr lang="ru-RU" dirty="0" smtClean="0"/>
              <a:t>     Какая </a:t>
            </a:r>
            <a:r>
              <a:rPr lang="ru-RU" dirty="0"/>
              <a:t>из ламп наиболее эффективна?</a:t>
            </a:r>
          </a:p>
          <a:p>
            <a:pPr fontAlgn="ctr"/>
            <a:r>
              <a:rPr lang="ru-RU" dirty="0"/>
              <a:t>Лампа накаливания</a:t>
            </a:r>
          </a:p>
          <a:p>
            <a:pPr fontAlgn="ctr"/>
            <a:r>
              <a:rPr lang="ru-RU" dirty="0"/>
              <a:t>Галогенная лампа накаливания</a:t>
            </a:r>
          </a:p>
          <a:p>
            <a:pPr fontAlgn="ctr"/>
            <a:r>
              <a:rPr lang="ru-RU" dirty="0"/>
              <a:t>Линейная и компактная люминесцентные лампы</a:t>
            </a:r>
          </a:p>
          <a:p>
            <a:pPr fontAlgn="ctr"/>
            <a:r>
              <a:rPr lang="ru-RU" dirty="0"/>
              <a:t>Светодиодная лампа</a:t>
            </a:r>
          </a:p>
          <a:p>
            <a:pPr fontAlgn="base"/>
            <a:r>
              <a:rPr lang="ru-RU" dirty="0" smtClean="0">
                <a:solidFill>
                  <a:srgbClr val="FF0000"/>
                </a:solidFill>
              </a:rPr>
              <a:t>является </a:t>
            </a:r>
            <a:r>
              <a:rPr lang="ru-RU" dirty="0">
                <a:solidFill>
                  <a:srgbClr val="FF0000"/>
                </a:solidFill>
              </a:rPr>
              <a:t>самым </a:t>
            </a:r>
            <a:r>
              <a:rPr lang="ru-RU" dirty="0" err="1">
                <a:solidFill>
                  <a:srgbClr val="FF0000"/>
                </a:solidFill>
              </a:rPr>
              <a:t>энергоэффективным</a:t>
            </a:r>
            <a:r>
              <a:rPr lang="ru-RU" dirty="0">
                <a:solidFill>
                  <a:srgbClr val="FF0000"/>
                </a:solidFill>
              </a:rPr>
              <a:t> источником света. Все остальные указанные лампы существенно ей уступают.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 </a:t>
            </a:r>
            <a:r>
              <a:rPr lang="ru-RU" dirty="0" smtClean="0"/>
              <a:t>11из </a:t>
            </a:r>
            <a:r>
              <a:rPr lang="ru-RU" dirty="0" smtClean="0"/>
              <a:t>14</a:t>
            </a:r>
            <a:br>
              <a:rPr lang="ru-RU" dirty="0" smtClean="0"/>
            </a:br>
            <a:r>
              <a:rPr lang="ru-RU" dirty="0" smtClean="0"/>
              <a:t>Выключаете </a:t>
            </a:r>
            <a:r>
              <a:rPr lang="ru-RU" dirty="0" smtClean="0"/>
              <a:t>ли вы свет, выходя из комнаты?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209800"/>
            <a:ext cx="7772400" cy="4145760"/>
          </a:xfrm>
        </p:spPr>
        <p:txBody>
          <a:bodyPr>
            <a:normAutofit/>
          </a:bodyPr>
          <a:lstStyle/>
          <a:p>
            <a:pPr fontAlgn="ctr"/>
            <a:r>
              <a:rPr lang="ru-RU" dirty="0" smtClean="0"/>
              <a:t>Никогда</a:t>
            </a:r>
            <a:endParaRPr lang="ru-RU" dirty="0"/>
          </a:p>
          <a:p>
            <a:pPr fontAlgn="ctr"/>
            <a:r>
              <a:rPr lang="ru-RU" dirty="0"/>
              <a:t>Иногда</a:t>
            </a:r>
          </a:p>
          <a:p>
            <a:pPr fontAlgn="ctr"/>
            <a:r>
              <a:rPr lang="ru-RU" dirty="0"/>
              <a:t>Всегда</a:t>
            </a:r>
          </a:p>
          <a:p>
            <a:pPr fontAlgn="base"/>
            <a:r>
              <a:rPr lang="ru-RU" dirty="0">
                <a:solidFill>
                  <a:srgbClr val="FF0000"/>
                </a:solidFill>
              </a:rPr>
              <a:t>Во многих случаях простые правила поведения позволяют экономить гораздо больше электроэнергии, чем использование самых современных ламп.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12 </a:t>
            </a:r>
            <a:r>
              <a:rPr lang="ru-RU" dirty="0" smtClean="0"/>
              <a:t>из </a:t>
            </a:r>
            <a:r>
              <a:rPr lang="ru-RU" dirty="0" smtClean="0"/>
              <a:t>14 </a:t>
            </a:r>
            <a:br>
              <a:rPr lang="ru-RU" dirty="0" smtClean="0"/>
            </a:br>
            <a:r>
              <a:rPr lang="ru-RU" sz="3600" dirty="0" smtClean="0"/>
              <a:t>Знаете </a:t>
            </a:r>
            <a:r>
              <a:rPr lang="ru-RU" sz="3600" dirty="0" smtClean="0"/>
              <a:t>ли вы, сколько киловатт-часов (кВт∙ч) электроэнергии в среднем тратит ваша семья в месяц?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667000"/>
            <a:ext cx="7772400" cy="3688560"/>
          </a:xfrm>
        </p:spPr>
        <p:txBody>
          <a:bodyPr>
            <a:normAutofit fontScale="77500" lnSpcReduction="20000"/>
          </a:bodyPr>
          <a:lstStyle/>
          <a:p>
            <a:pPr fontAlgn="ctr"/>
            <a:r>
              <a:rPr lang="ru-RU" dirty="0" smtClean="0"/>
              <a:t>До </a:t>
            </a:r>
            <a:r>
              <a:rPr lang="ru-RU" dirty="0"/>
              <a:t>50 кВт</a:t>
            </a:r>
          </a:p>
          <a:p>
            <a:pPr fontAlgn="ctr"/>
            <a:r>
              <a:rPr lang="ru-RU" dirty="0"/>
              <a:t>50-100 кВт</a:t>
            </a:r>
          </a:p>
          <a:p>
            <a:pPr fontAlgn="ctr"/>
            <a:r>
              <a:rPr lang="ru-RU" dirty="0"/>
              <a:t>100-250 кВт</a:t>
            </a:r>
          </a:p>
          <a:p>
            <a:pPr fontAlgn="ctr"/>
            <a:r>
              <a:rPr lang="ru-RU" dirty="0"/>
              <a:t>свыше 250 кВт</a:t>
            </a:r>
          </a:p>
          <a:p>
            <a:pPr fontAlgn="base"/>
            <a:r>
              <a:rPr lang="ru-RU" dirty="0">
                <a:solidFill>
                  <a:srgbClr val="FF0000"/>
                </a:solidFill>
              </a:rPr>
              <a:t>Постоянное наблюдение и контроль за потреблением электроэнергии является важным элементом культуры энергосбережения. Это также позволяет оценить сколько можно было бы экономить при использовании современных </a:t>
            </a:r>
            <a:r>
              <a:rPr lang="ru-RU" dirty="0" err="1">
                <a:solidFill>
                  <a:srgbClr val="FF0000"/>
                </a:solidFill>
              </a:rPr>
              <a:t>энергоэффективных</a:t>
            </a:r>
            <a:r>
              <a:rPr lang="ru-RU" dirty="0">
                <a:solidFill>
                  <a:srgbClr val="FF0000"/>
                </a:solidFill>
              </a:rPr>
              <a:t> ламп.</a:t>
            </a:r>
          </a:p>
          <a:p>
            <a:pPr fontAlgn="ctr"/>
            <a:r>
              <a:rPr lang="ru-RU" dirty="0"/>
              <a:t>не знаю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 </a:t>
            </a:r>
            <a:r>
              <a:rPr lang="ru-RU" dirty="0" smtClean="0"/>
              <a:t>13 из 14 </a:t>
            </a:r>
            <a:br>
              <a:rPr lang="ru-RU" dirty="0" smtClean="0"/>
            </a:br>
            <a:r>
              <a:rPr lang="ru-RU" sz="3100" dirty="0" smtClean="0"/>
              <a:t>Знаете </a:t>
            </a:r>
            <a:r>
              <a:rPr lang="ru-RU" sz="3100" dirty="0" smtClean="0"/>
              <a:t>ли вы, сколько платит в среднем ваша семья за электроэнергию в месяц?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981200"/>
            <a:ext cx="7772400" cy="4374360"/>
          </a:xfrm>
        </p:spPr>
        <p:txBody>
          <a:bodyPr>
            <a:normAutofit fontScale="92500"/>
          </a:bodyPr>
          <a:lstStyle/>
          <a:p>
            <a:pPr fontAlgn="ctr"/>
            <a:r>
              <a:rPr lang="ru-RU" dirty="0" smtClean="0"/>
              <a:t>До </a:t>
            </a:r>
            <a:r>
              <a:rPr lang="ru-RU" dirty="0"/>
              <a:t>200 рублей</a:t>
            </a:r>
          </a:p>
          <a:p>
            <a:pPr fontAlgn="ctr"/>
            <a:r>
              <a:rPr lang="ru-RU" dirty="0"/>
              <a:t>200–500 рублей</a:t>
            </a:r>
          </a:p>
          <a:p>
            <a:pPr fontAlgn="ctr"/>
            <a:r>
              <a:rPr lang="ru-RU" dirty="0"/>
              <a:t>свыше 500 рублей</a:t>
            </a:r>
          </a:p>
          <a:p>
            <a:pPr fontAlgn="base"/>
            <a:r>
              <a:rPr lang="ru-RU" dirty="0">
                <a:solidFill>
                  <a:srgbClr val="FF0000"/>
                </a:solidFill>
              </a:rPr>
              <a:t>В нашей стране электроэнергия стоит гораздо дешевле, чем во многих других странах мира. Но даже у нас за год может скопиться большая сумма, которую можно потратить на что-то нужное или интересное.</a:t>
            </a:r>
          </a:p>
          <a:p>
            <a:pPr fontAlgn="ctr"/>
            <a:r>
              <a:rPr lang="ru-RU" dirty="0"/>
              <a:t>не знаю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 14 </a:t>
            </a:r>
            <a:r>
              <a:rPr lang="ru-RU" dirty="0" smtClean="0"/>
              <a:t>из </a:t>
            </a:r>
            <a:r>
              <a:rPr lang="ru-RU" dirty="0" smtClean="0"/>
              <a:t>14 </a:t>
            </a:r>
            <a:br>
              <a:rPr lang="ru-RU" dirty="0" smtClean="0"/>
            </a:br>
            <a:r>
              <a:rPr lang="ru-RU" dirty="0" smtClean="0"/>
              <a:t>А </a:t>
            </a:r>
            <a:r>
              <a:rPr lang="ru-RU" dirty="0" smtClean="0"/>
              <a:t>какими лампами чаще всего пользуются в вашей семье?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endParaRPr lang="ru-RU" dirty="0"/>
          </a:p>
          <a:p>
            <a:pPr fontAlgn="ctr"/>
            <a:r>
              <a:rPr lang="ru-RU" dirty="0"/>
              <a:t>Лампа накаливания</a:t>
            </a:r>
          </a:p>
          <a:p>
            <a:pPr fontAlgn="ctr"/>
            <a:r>
              <a:rPr lang="ru-RU" dirty="0"/>
              <a:t>Галогенная лампа накаливания</a:t>
            </a:r>
          </a:p>
          <a:p>
            <a:pPr fontAlgn="ctr"/>
            <a:r>
              <a:rPr lang="ru-RU" dirty="0"/>
              <a:t>Линейная и компактная люминесцентные лампы</a:t>
            </a:r>
          </a:p>
          <a:p>
            <a:pPr fontAlgn="base"/>
            <a:r>
              <a:rPr lang="ru-RU" dirty="0">
                <a:solidFill>
                  <a:srgbClr val="FF0000"/>
                </a:solidFill>
              </a:rPr>
              <a:t>Посмотрите и оцените, насколько </a:t>
            </a:r>
            <a:r>
              <a:rPr lang="ru-RU" dirty="0" err="1">
                <a:solidFill>
                  <a:srgbClr val="FF0000"/>
                </a:solidFill>
              </a:rPr>
              <a:t>энергоэффективные</a:t>
            </a:r>
            <a:r>
              <a:rPr lang="ru-RU" dirty="0">
                <a:solidFill>
                  <a:srgbClr val="FF0000"/>
                </a:solidFill>
              </a:rPr>
              <a:t> и </a:t>
            </a:r>
            <a:r>
              <a:rPr lang="ru-RU" dirty="0" err="1">
                <a:solidFill>
                  <a:srgbClr val="FF0000"/>
                </a:solidFill>
              </a:rPr>
              <a:t>экологичные</a:t>
            </a:r>
            <a:r>
              <a:rPr lang="ru-RU" dirty="0">
                <a:solidFill>
                  <a:srgbClr val="FF0000"/>
                </a:solidFill>
              </a:rPr>
              <a:t> лампы используете вы в своем доме (своей квартире).</a:t>
            </a:r>
          </a:p>
          <a:p>
            <a:pPr fontAlgn="ctr"/>
            <a:r>
              <a:rPr lang="ru-RU" dirty="0"/>
              <a:t>Светодиодная лампа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Ты — мастер энергосбережения!</a:t>
            </a:r>
            <a:br>
              <a:rPr lang="ru-RU" dirty="0" smtClean="0">
                <a:solidFill>
                  <a:schemeClr val="accent2"/>
                </a:solidFill>
              </a:rPr>
            </a:b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dirty="0" smtClean="0">
                <a:solidFill>
                  <a:schemeClr val="accent3"/>
                </a:solidFill>
              </a:rPr>
              <a:t>Надеемся</a:t>
            </a:r>
            <a:r>
              <a:rPr lang="ru-RU" dirty="0">
                <a:solidFill>
                  <a:schemeClr val="accent3"/>
                </a:solidFill>
              </a:rPr>
              <a:t>, сегодня ты узнал что-то новое о том, почему свет так важен в жизни человека, а также почему важно бережно относиться к энергоресурсам и как это можно делать за счет использования новых источников света и даже самых простых правил поведения.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Почему важно бережно относиться к энергетическим ресурсам? Как это сказывается на жизни людей?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На эти и многие другие вопросы ты можешь получить ответ в рамках Всероссийского урока об энергосбережении, подготовиться к которому ты сможешь, пройдя тест.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 1  из 14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ru-RU" smtClean="0"/>
              <a:t>     Свет необходим для зрения. Зрение является одним из пяти чувств, которые имеет человек. Как вы думаете, какую долю информации человек получает через зрение?</a:t>
            </a:r>
          </a:p>
          <a:p>
            <a:pPr fontAlgn="ctr"/>
            <a:r>
              <a:rPr lang="ru-RU" smtClean="0"/>
              <a:t>40</a:t>
            </a:r>
            <a:r>
              <a:rPr lang="ru-RU" dirty="0"/>
              <a:t>%</a:t>
            </a:r>
          </a:p>
          <a:p>
            <a:pPr fontAlgn="ctr"/>
            <a:r>
              <a:rPr lang="ru-RU" dirty="0"/>
              <a:t>80%</a:t>
            </a:r>
          </a:p>
          <a:p>
            <a:pPr fontAlgn="ctr"/>
            <a:r>
              <a:rPr lang="ru-RU" dirty="0"/>
              <a:t>100%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 Несмотря </a:t>
            </a:r>
            <a:r>
              <a:rPr lang="ru-RU" dirty="0">
                <a:solidFill>
                  <a:srgbClr val="C00000"/>
                </a:solidFill>
              </a:rPr>
              <a:t>на то, что у человека пять чувств, больше всего информации человек получает с помощью зрения, так что вопросы света и освещения очень важны для каждого.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 2 из 14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ru-RU" dirty="0" smtClean="0"/>
              <a:t>     В </a:t>
            </a:r>
            <a:r>
              <a:rPr lang="ru-RU" dirty="0"/>
              <a:t>зависимости от цветового оттенка свет можно разделить на «тёплый» (желтоватый, ближе к обычным лампочкам накаливания) и «холодный» (голубоватый, ближе к обычному дневному свету в пасмурный день). Как вы думаете, какое освещение наилучшим образом подходит для работы и отдыха?</a:t>
            </a:r>
          </a:p>
          <a:p>
            <a:pPr fontAlgn="ctr"/>
            <a:r>
              <a:rPr lang="ru-RU" dirty="0" smtClean="0"/>
              <a:t>Тёплое – для отдыха. Холодное – для работы.</a:t>
            </a:r>
            <a:r>
              <a:rPr lang="ru-RU" dirty="0" smtClean="0"/>
              <a:t> </a:t>
            </a:r>
            <a:endParaRPr lang="ru-RU" dirty="0" smtClean="0"/>
          </a:p>
          <a:p>
            <a:pPr fontAlgn="ctr"/>
            <a:r>
              <a:rPr lang="ru-RU" dirty="0" smtClean="0">
                <a:solidFill>
                  <a:srgbClr val="C00000"/>
                </a:solidFill>
              </a:rPr>
              <a:t>Поэтому </a:t>
            </a:r>
            <a:r>
              <a:rPr lang="ru-RU" dirty="0" smtClean="0">
                <a:solidFill>
                  <a:srgbClr val="C00000"/>
                </a:solidFill>
              </a:rPr>
              <a:t>для рабочего кабинета и для игровой комнаты нужны разные лампы.</a:t>
            </a:r>
          </a:p>
          <a:p>
            <a:pPr fontAlgn="ctr"/>
            <a:r>
              <a:rPr lang="ru-RU" dirty="0" smtClean="0"/>
              <a:t>Холодное </a:t>
            </a:r>
            <a:r>
              <a:rPr lang="ru-RU" dirty="0"/>
              <a:t>– для отдыха. Тёплое – для работы.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 3  из 14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>
              <a:buNone/>
            </a:pPr>
            <a:r>
              <a:rPr lang="ru-RU" dirty="0" smtClean="0"/>
              <a:t>    Как </a:t>
            </a:r>
            <a:r>
              <a:rPr lang="ru-RU" dirty="0"/>
              <a:t>вы думаете, какая доля электроэнергии расходуется в мире на освещение?</a:t>
            </a:r>
          </a:p>
          <a:p>
            <a:pPr fontAlgn="ctr"/>
            <a:r>
              <a:rPr lang="ru-RU" dirty="0"/>
              <a:t>5%</a:t>
            </a:r>
          </a:p>
          <a:p>
            <a:pPr fontAlgn="ctr"/>
            <a:r>
              <a:rPr lang="ru-RU" dirty="0"/>
              <a:t>7-12%</a:t>
            </a:r>
          </a:p>
          <a:p>
            <a:pPr fontAlgn="ctr"/>
            <a:r>
              <a:rPr lang="ru-RU" dirty="0" smtClean="0"/>
              <a:t>18-22%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</a:p>
          <a:p>
            <a:pPr fontAlgn="ctr"/>
            <a:r>
              <a:rPr lang="ru-RU" dirty="0" smtClean="0"/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Каждая лампа потребляет очень немного электроэнергии, но самих ламп так много и используются так часто, что на них приходится около 20% всего мирового потребления электроэнергии.</a:t>
            </a:r>
            <a:endParaRPr lang="ru-RU" dirty="0" smtClean="0"/>
          </a:p>
          <a:p>
            <a:pPr fontAlgn="ctr"/>
            <a:endParaRPr lang="ru-RU" dirty="0" smtClean="0"/>
          </a:p>
          <a:p>
            <a:pPr fontAlgn="ctr"/>
            <a:r>
              <a:rPr lang="ru-RU" dirty="0" smtClean="0"/>
              <a:t>30-35%</a:t>
            </a:r>
          </a:p>
          <a:p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 4  из 14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ru-RU" dirty="0" smtClean="0"/>
              <a:t>     Как </a:t>
            </a:r>
            <a:r>
              <a:rPr lang="ru-RU" dirty="0"/>
              <a:t>вы думаете, какая доля электроэнергии в среднем расходуется на освещение в обычном доме (квартире) в нашей стране?</a:t>
            </a:r>
          </a:p>
          <a:p>
            <a:pPr fontAlgn="ctr"/>
            <a:r>
              <a:rPr lang="ru-RU" dirty="0"/>
              <a:t>5%</a:t>
            </a:r>
          </a:p>
          <a:p>
            <a:pPr fontAlgn="ctr"/>
            <a:r>
              <a:rPr lang="ru-RU" dirty="0"/>
              <a:t>10%</a:t>
            </a:r>
          </a:p>
          <a:p>
            <a:pPr fontAlgn="ctr"/>
            <a:r>
              <a:rPr lang="ru-RU" dirty="0" smtClean="0"/>
              <a:t>26% </a:t>
            </a:r>
          </a:p>
          <a:p>
            <a:pPr fontAlgn="ctr"/>
            <a:r>
              <a:rPr lang="ru-RU" dirty="0" smtClean="0">
                <a:solidFill>
                  <a:srgbClr val="FF0000"/>
                </a:solidFill>
              </a:rPr>
              <a:t>Освещением мы пользуемся каждый день, тратя на это около четверти всей потребляемой электроэнергии.</a:t>
            </a:r>
            <a:endParaRPr lang="ru-RU" dirty="0" smtClean="0"/>
          </a:p>
          <a:p>
            <a:pPr font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     </a:t>
            </a:r>
            <a:endParaRPr lang="ru-RU" dirty="0">
              <a:solidFill>
                <a:srgbClr val="FF0000"/>
              </a:solidFill>
            </a:endParaRPr>
          </a:p>
          <a:p>
            <a:pPr fontAlgn="ctr"/>
            <a:r>
              <a:rPr lang="ru-RU" dirty="0" smtClean="0"/>
              <a:t>42</a:t>
            </a:r>
            <a:r>
              <a:rPr lang="ru-RU" dirty="0"/>
              <a:t>%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 5  из 14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None/>
            </a:pPr>
            <a:r>
              <a:rPr lang="ru-RU" dirty="0" smtClean="0"/>
              <a:t>    Сколько </a:t>
            </a:r>
            <a:r>
              <a:rPr lang="ru-RU" dirty="0"/>
              <a:t>часов, в среднем, в год работает в квартире одна лампа?</a:t>
            </a:r>
          </a:p>
          <a:p>
            <a:pPr fontAlgn="ctr"/>
            <a:r>
              <a:rPr lang="ru-RU" dirty="0"/>
              <a:t>100 часов</a:t>
            </a:r>
          </a:p>
          <a:p>
            <a:pPr fontAlgn="ctr"/>
            <a:r>
              <a:rPr lang="ru-RU" dirty="0"/>
              <a:t>500 часов</a:t>
            </a:r>
          </a:p>
          <a:p>
            <a:pPr fontAlgn="ctr"/>
            <a:r>
              <a:rPr lang="ru-RU" dirty="0"/>
              <a:t>1000 часов</a:t>
            </a:r>
          </a:p>
          <a:p>
            <a:pPr fontAlgn="base"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rgbClr val="FF0000"/>
                </a:solidFill>
              </a:rPr>
              <a:t>Это </a:t>
            </a:r>
            <a:r>
              <a:rPr lang="ru-RU" dirty="0">
                <a:solidFill>
                  <a:srgbClr val="FF0000"/>
                </a:solidFill>
              </a:rPr>
              <a:t>знание позволяет оценить сколько прослужит лампа, и сколько энергии потребит за год.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 6  из 14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>
              <a:buNone/>
            </a:pPr>
            <a:r>
              <a:rPr lang="ru-RU" dirty="0" smtClean="0"/>
              <a:t>     Во </a:t>
            </a:r>
            <a:r>
              <a:rPr lang="ru-RU" dirty="0"/>
              <a:t>сколько раз современная светодиодная лампа эффективней лампы накаливания?</a:t>
            </a:r>
          </a:p>
          <a:p>
            <a:pPr fontAlgn="ctr"/>
            <a:r>
              <a:rPr lang="ru-RU" dirty="0"/>
              <a:t>в 1,5–2 раза</a:t>
            </a:r>
          </a:p>
          <a:p>
            <a:pPr fontAlgn="ctr"/>
            <a:r>
              <a:rPr lang="ru-RU" dirty="0"/>
              <a:t>в 3,5–5 раз</a:t>
            </a:r>
          </a:p>
          <a:p>
            <a:pPr fontAlgn="ctr"/>
            <a:r>
              <a:rPr lang="ru-RU" dirty="0"/>
              <a:t>в 7–10 </a:t>
            </a:r>
            <a:r>
              <a:rPr lang="ru-RU" dirty="0" smtClean="0"/>
              <a:t>раз</a:t>
            </a:r>
          </a:p>
          <a:p>
            <a:pPr fontAlgn="ctr"/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Светодиодная </a:t>
            </a:r>
            <a:r>
              <a:rPr lang="ru-RU" dirty="0" smtClean="0">
                <a:solidFill>
                  <a:srgbClr val="FF0000"/>
                </a:solidFill>
              </a:rPr>
              <a:t>лампа потребляет в 7-10 раз меньше электроэнергии, давая столько же света, что и лампа накаливания.</a:t>
            </a:r>
          </a:p>
          <a:p>
            <a:pPr fontAlgn="ctr"/>
            <a:r>
              <a:rPr lang="ru-RU" dirty="0" smtClean="0"/>
              <a:t>в </a:t>
            </a:r>
            <a:r>
              <a:rPr lang="ru-RU" dirty="0"/>
              <a:t>15 раз и более</a:t>
            </a:r>
          </a:p>
          <a:p>
            <a:endParaRPr lang="ru-RU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 7  из 14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>
              <a:buNone/>
            </a:pPr>
            <a:r>
              <a:rPr lang="ru-RU" dirty="0" smtClean="0"/>
              <a:t>      Какой </a:t>
            </a:r>
            <a:r>
              <a:rPr lang="ru-RU" dirty="0"/>
              <a:t>российский (советский) учёный обнаружил свечение определённых материалов при прохождении через них электрического тока? Это свечение в старых учебниках во всём мире называлось его именем, а в конце ХХ века послужило основой для создания совершенно нового типа ламп – светодиодных?</a:t>
            </a:r>
          </a:p>
          <a:p>
            <a:pPr fontAlgn="ctr"/>
            <a:r>
              <a:rPr lang="ru-RU" dirty="0"/>
              <a:t>Канторович</a:t>
            </a:r>
          </a:p>
          <a:p>
            <a:pPr fontAlgn="ctr"/>
            <a:r>
              <a:rPr lang="ru-RU" dirty="0"/>
              <a:t>Курчатов</a:t>
            </a:r>
          </a:p>
          <a:p>
            <a:pPr fontAlgn="ctr"/>
            <a:r>
              <a:rPr lang="ru-RU" dirty="0"/>
              <a:t>Алфёров</a:t>
            </a:r>
          </a:p>
          <a:p>
            <a:pPr fontAlgn="ctr"/>
            <a:r>
              <a:rPr lang="ru-RU" dirty="0"/>
              <a:t>Лосев</a:t>
            </a:r>
          </a:p>
          <a:p>
            <a:pPr fontAlgn="base"/>
            <a:r>
              <a:rPr lang="ru-RU" dirty="0">
                <a:solidFill>
                  <a:srgbClr val="FF0000"/>
                </a:solidFill>
              </a:rPr>
              <a:t>Свои открытия Олег Владимирович сделал в 1920-х годах, работая в Нижнем Новгороде, однако в течение долгого времени они не имели практического значения. Некоторое время такое свечение называли </a:t>
            </a:r>
            <a:r>
              <a:rPr lang="ru-RU" dirty="0" err="1">
                <a:solidFill>
                  <a:srgbClr val="FF0000"/>
                </a:solidFill>
              </a:rPr>
              <a:t>losev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lights</a:t>
            </a:r>
            <a:r>
              <a:rPr lang="ru-RU" dirty="0">
                <a:solidFill>
                  <a:srgbClr val="FF0000"/>
                </a:solidFill>
              </a:rPr>
              <a:t> – свет Лосева.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0F1F4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94</TotalTime>
  <Words>821</Words>
  <Application>Microsoft Office PowerPoint</Application>
  <PresentationFormat>Экран (4:3)</PresentationFormat>
  <Paragraphs>97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Метро</vt:lpstr>
      <vt:lpstr>ТЕСТ</vt:lpstr>
      <vt:lpstr>Слайд 2</vt:lpstr>
      <vt:lpstr>Вопрос 1  из 14 </vt:lpstr>
      <vt:lpstr>Вопрос 2 из 14 </vt:lpstr>
      <vt:lpstr>Вопрос 3  из 14 </vt:lpstr>
      <vt:lpstr>Вопрос 4  из 14 </vt:lpstr>
      <vt:lpstr>Вопрос 5  из 14 </vt:lpstr>
      <vt:lpstr>Вопрос 6  из 14 </vt:lpstr>
      <vt:lpstr>Вопрос 7  из 14 </vt:lpstr>
      <vt:lpstr>Вопрос 8  из 14 </vt:lpstr>
      <vt:lpstr>Вопрос 9  из 14 Какая из ламп наименее эффективна?  </vt:lpstr>
      <vt:lpstr>Вопрос 10 из 14 </vt:lpstr>
      <vt:lpstr>Вопрос 11из 14 Выключаете ли вы свет, выходя из комнаты?  </vt:lpstr>
      <vt:lpstr>Вопрос 12 из 14  Знаете ли вы, сколько киловатт-часов (кВт∙ч) электроэнергии в среднем тратит ваша семья в месяц?  </vt:lpstr>
      <vt:lpstr>Вопрос 13 из 14  Знаете ли вы, сколько платит в среднем ваша семья за электроэнергию в месяц?  </vt:lpstr>
      <vt:lpstr>Вопрос 14 из 14  А какими лампами чаще всего пользуются в вашей семье? </vt:lpstr>
      <vt:lpstr>Ты — мастер энергосбережения! 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Grey Wolf</dc:creator>
  <cp:lastModifiedBy>Grey Wolf</cp:lastModifiedBy>
  <cp:revision>10</cp:revision>
  <dcterms:created xsi:type="dcterms:W3CDTF">2015-12-11T15:27:55Z</dcterms:created>
  <dcterms:modified xsi:type="dcterms:W3CDTF">2015-12-11T17:02:24Z</dcterms:modified>
</cp:coreProperties>
</file>