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7" r:id="rId3"/>
    <p:sldId id="257" r:id="rId4"/>
    <p:sldId id="258" r:id="rId5"/>
    <p:sldId id="260" r:id="rId6"/>
    <p:sldId id="259" r:id="rId7"/>
    <p:sldId id="262" r:id="rId8"/>
    <p:sldId id="263" r:id="rId9"/>
    <p:sldId id="264" r:id="rId10"/>
    <p:sldId id="273" r:id="rId11"/>
    <p:sldId id="280" r:id="rId12"/>
    <p:sldId id="281" r:id="rId13"/>
    <p:sldId id="282" r:id="rId14"/>
    <p:sldId id="285" r:id="rId15"/>
    <p:sldId id="284" r:id="rId16"/>
    <p:sldId id="301" r:id="rId17"/>
    <p:sldId id="302" r:id="rId18"/>
    <p:sldId id="303" r:id="rId19"/>
    <p:sldId id="304" r:id="rId20"/>
    <p:sldId id="305" r:id="rId21"/>
    <p:sldId id="309" r:id="rId22"/>
    <p:sldId id="310" r:id="rId23"/>
    <p:sldId id="311" r:id="rId24"/>
    <p:sldId id="308" r:id="rId25"/>
    <p:sldId id="306" r:id="rId26"/>
    <p:sldId id="299" r:id="rId27"/>
    <p:sldId id="300" r:id="rId28"/>
    <p:sldId id="298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81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heel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thimble.h11.ru/pict1/mat5.jpg" TargetMode="Externa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thimble.h11.ru/pict1/mat6a.jpg" TargetMode="Externa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thimble.h11.ru/pict1/mat9.jpg" TargetMode="Externa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thimble.h11.ru/pict1/mat20.jp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thimble.h11.ru/pict1/mat39.jpg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hyperlink" Target="http://vserisunki.ru/papka2/matreshka/matreshka_3.pn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hyperlink" Target="http://vserisunki.ru/papka2/matreshka/matreshka_4.png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hyperlink" Target="http://vserisunki.ru/papka2/matreshka/matreshka_6.png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thimble.h11.ru/pict1/mat1.jpg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2400" y="1052736"/>
            <a:ext cx="648072" cy="391736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endParaRPr lang="ru-RU" b="1" spc="50" dirty="0">
              <a:ln w="11430"/>
              <a:solidFill>
                <a:srgbClr val="66FF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H="1">
            <a:off x="8852519" y="6381328"/>
            <a:ext cx="45719" cy="16842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endParaRPr lang="ru-RU" dirty="0" smtClean="0">
              <a:latin typeface="Monotype Corsiva" pitchFamily="66" charset="0"/>
            </a:endParaRPr>
          </a:p>
          <a:p>
            <a:pPr algn="ctr">
              <a:buNone/>
            </a:pPr>
            <a:r>
              <a:rPr lang="ru-RU" dirty="0" smtClean="0">
                <a:latin typeface="Monotype Corsiva" pitchFamily="66" charset="0"/>
              </a:rPr>
              <a:t>Для 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семеновской матрешки</a:t>
            </a:r>
            <a:r>
              <a:rPr lang="ru-RU" dirty="0" smtClean="0">
                <a:latin typeface="Monotype Corsiva" pitchFamily="66" charset="0"/>
              </a:rPr>
              <a:t> характерны яркие цвета, в основном желтый и красный. </a:t>
            </a:r>
          </a:p>
          <a:p>
            <a:pPr algn="ctr">
              <a:buNone/>
            </a:pPr>
            <a:r>
              <a:rPr lang="ru-RU" dirty="0" smtClean="0">
                <a:latin typeface="Monotype Corsiva" pitchFamily="66" charset="0"/>
              </a:rPr>
              <a:t>Платок обычно раскрашен в горошек. 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5" name="Рисунок 4" descr="mt2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8662" y="2643182"/>
            <a:ext cx="2971674" cy="3262317"/>
          </a:xfrm>
          <a:prstGeom prst="rect">
            <a:avLst/>
          </a:prstGeom>
        </p:spPr>
      </p:pic>
      <p:pic>
        <p:nvPicPr>
          <p:cNvPr id="6" name="Рисунок 5" descr="mt2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00496" y="2643182"/>
            <a:ext cx="4143404" cy="3284589"/>
          </a:xfrm>
          <a:prstGeom prst="rect">
            <a:avLst/>
          </a:prstGeo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69006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5003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7029" y="714356"/>
            <a:ext cx="7995499" cy="4986667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9763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img1656_2694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14480" y="500042"/>
            <a:ext cx="5929354" cy="5929354"/>
          </a:xfr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1188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img_280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00100" y="571480"/>
            <a:ext cx="7214795" cy="5483245"/>
          </a:xfr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69006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m_103105_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2976" y="714356"/>
            <a:ext cx="7105729" cy="5149079"/>
          </a:xfr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1188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endParaRPr lang="ru-RU" dirty="0"/>
          </a:p>
        </p:txBody>
      </p:sp>
      <p:pic>
        <p:nvPicPr>
          <p:cNvPr id="8" name="Содержимое 7" descr="mt24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00100" y="785794"/>
            <a:ext cx="7368666" cy="5072098"/>
          </a:xfr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8596" y="285728"/>
            <a:ext cx="8258204" cy="600079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r">
              <a:buNone/>
            </a:pPr>
            <a:r>
              <a:rPr lang="ru-RU" dirty="0" smtClean="0"/>
              <a:t>	</a:t>
            </a:r>
          </a:p>
          <a:p>
            <a:pPr>
              <a:buNone/>
            </a:pPr>
            <a:r>
              <a:rPr lang="ru-RU" sz="3200" dirty="0" smtClean="0"/>
              <a:t>						</a:t>
            </a:r>
            <a:r>
              <a:rPr lang="ru-RU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Женщина с узелком</a:t>
            </a:r>
            <a:br>
              <a:rPr lang="ru-RU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					</a:t>
            </a:r>
            <a:r>
              <a:rPr lang="ru-RU" sz="3200" dirty="0" smtClean="0">
                <a:latin typeface="Monotype Corsiva" pitchFamily="66" charset="0"/>
              </a:rPr>
              <a:t>(матрешка </a:t>
            </a:r>
          </a:p>
          <a:p>
            <a:pPr>
              <a:buNone/>
            </a:pPr>
            <a:r>
              <a:rPr lang="ru-RU" sz="3200" dirty="0" smtClean="0">
                <a:latin typeface="Monotype Corsiva" pitchFamily="66" charset="0"/>
              </a:rPr>
              <a:t>							10-местная),</a:t>
            </a:r>
            <a:br>
              <a:rPr lang="ru-RU" sz="3200" dirty="0" smtClean="0">
                <a:latin typeface="Monotype Corsiva" pitchFamily="66" charset="0"/>
              </a:rPr>
            </a:br>
            <a:endParaRPr lang="ru-RU" sz="3200" dirty="0" smtClean="0">
              <a:latin typeface="Monotype Corsiva" pitchFamily="66" charset="0"/>
            </a:endParaRPr>
          </a:p>
          <a:p>
            <a:pPr>
              <a:buNone/>
            </a:pPr>
            <a:r>
              <a:rPr lang="ru-RU" sz="3200" dirty="0" smtClean="0">
                <a:latin typeface="Monotype Corsiva" pitchFamily="66" charset="0"/>
              </a:rPr>
              <a:t>						Сергиев Посад,</a:t>
            </a:r>
            <a:br>
              <a:rPr lang="ru-RU" sz="3200" dirty="0" smtClean="0">
                <a:latin typeface="Monotype Corsiva" pitchFamily="66" charset="0"/>
              </a:rPr>
            </a:br>
            <a:r>
              <a:rPr lang="ru-RU" sz="3200" dirty="0" smtClean="0">
                <a:latin typeface="Monotype Corsiva" pitchFamily="66" charset="0"/>
              </a:rPr>
              <a:t>					начало XX века</a:t>
            </a:r>
            <a:endParaRPr lang="ru-RU" sz="3200" dirty="0">
              <a:latin typeface="Monotype Corsiva" pitchFamily="66" charset="0"/>
            </a:endParaRPr>
          </a:p>
        </p:txBody>
      </p:sp>
      <p:pic>
        <p:nvPicPr>
          <p:cNvPr id="5" name="Содержимое 4" descr="Русские наперстки">
            <a:hlinkClick r:id="rId2" tgtFrame="&quot;_blank&quot;"/>
          </p:cNvPr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500043"/>
            <a:ext cx="3571900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90633187"/>
      </p:ext>
    </p:extLst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8596" y="285728"/>
            <a:ext cx="8258204" cy="5840435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dirty="0" smtClean="0"/>
              <a:t>	</a:t>
            </a:r>
          </a:p>
          <a:p>
            <a:pPr>
              <a:buNone/>
            </a:pPr>
            <a:r>
              <a:rPr lang="ru-RU" sz="3200" dirty="0" smtClean="0">
                <a:latin typeface="Monotype Corsiva" pitchFamily="66" charset="0"/>
              </a:rPr>
              <a:t>							</a:t>
            </a:r>
            <a:r>
              <a:rPr lang="ru-RU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Бояре</a:t>
            </a:r>
            <a:r>
              <a:rPr lang="ru-RU" sz="3200" dirty="0" smtClean="0">
                <a:latin typeface="Monotype Corsiva" pitchFamily="66" charset="0"/>
              </a:rPr>
              <a:t/>
            </a:r>
            <a:br>
              <a:rPr lang="ru-RU" sz="3200" dirty="0" smtClean="0">
                <a:latin typeface="Monotype Corsiva" pitchFamily="66" charset="0"/>
              </a:rPr>
            </a:br>
            <a:r>
              <a:rPr lang="ru-RU" sz="3200" dirty="0" smtClean="0">
                <a:latin typeface="Monotype Corsiva" pitchFamily="66" charset="0"/>
              </a:rPr>
              <a:t>					(матрешка </a:t>
            </a:r>
          </a:p>
          <a:p>
            <a:pPr>
              <a:buNone/>
            </a:pPr>
            <a:r>
              <a:rPr lang="ru-RU" sz="3200" dirty="0" smtClean="0">
                <a:latin typeface="Monotype Corsiva" pitchFamily="66" charset="0"/>
              </a:rPr>
              <a:t>							12-местная),</a:t>
            </a:r>
            <a:br>
              <a:rPr lang="ru-RU" sz="3200" dirty="0" smtClean="0">
                <a:latin typeface="Monotype Corsiva" pitchFamily="66" charset="0"/>
              </a:rPr>
            </a:br>
            <a:r>
              <a:rPr lang="ru-RU" sz="3200" dirty="0" smtClean="0">
                <a:latin typeface="Monotype Corsiva" pitchFamily="66" charset="0"/>
              </a:rPr>
              <a:t>					мастер Д.Пичугин,</a:t>
            </a:r>
            <a:br>
              <a:rPr lang="ru-RU" sz="3200" dirty="0" smtClean="0">
                <a:latin typeface="Monotype Corsiva" pitchFamily="66" charset="0"/>
              </a:rPr>
            </a:br>
            <a:endParaRPr lang="ru-RU" sz="3200" dirty="0" smtClean="0">
              <a:latin typeface="Monotype Corsiva" pitchFamily="66" charset="0"/>
            </a:endParaRPr>
          </a:p>
          <a:p>
            <a:pPr>
              <a:buNone/>
            </a:pPr>
            <a:r>
              <a:rPr lang="ru-RU" sz="3200" dirty="0" smtClean="0">
                <a:latin typeface="Monotype Corsiva" pitchFamily="66" charset="0"/>
              </a:rPr>
              <a:t>						Сергиев Посад,</a:t>
            </a:r>
            <a:br>
              <a:rPr lang="ru-RU" sz="3200" dirty="0" smtClean="0">
                <a:latin typeface="Monotype Corsiva" pitchFamily="66" charset="0"/>
              </a:rPr>
            </a:br>
            <a:r>
              <a:rPr lang="ru-RU" sz="3200" dirty="0" smtClean="0">
                <a:latin typeface="Monotype Corsiva" pitchFamily="66" charset="0"/>
              </a:rPr>
              <a:t>					начало XX века</a:t>
            </a:r>
            <a:endParaRPr lang="ru-RU" sz="3200" dirty="0">
              <a:latin typeface="Monotype Corsiva" pitchFamily="66" charset="0"/>
            </a:endParaRPr>
          </a:p>
        </p:txBody>
      </p:sp>
      <p:pic>
        <p:nvPicPr>
          <p:cNvPr id="7" name="Содержимое 6" descr="Русские наперстки">
            <a:hlinkClick r:id="rId2" tgtFrame="&quot;_blank&quot;"/>
          </p:cNvPr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928670"/>
            <a:ext cx="3786214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58174044"/>
      </p:ext>
    </p:extLst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0034" y="285728"/>
            <a:ext cx="8186766" cy="5840435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dirty="0" smtClean="0"/>
              <a:t>	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			</a:t>
            </a:r>
            <a:r>
              <a:rPr lang="ru-RU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Семья</a:t>
            </a:r>
            <a:r>
              <a:rPr lang="ru-RU" sz="3200" dirty="0" smtClean="0">
                <a:latin typeface="Monotype Corsiva" pitchFamily="66" charset="0"/>
              </a:rPr>
              <a:t/>
            </a:r>
            <a:br>
              <a:rPr lang="ru-RU" sz="3200" dirty="0" smtClean="0">
                <a:latin typeface="Monotype Corsiva" pitchFamily="66" charset="0"/>
              </a:rPr>
            </a:br>
            <a:r>
              <a:rPr lang="ru-RU" sz="3200" dirty="0" smtClean="0">
                <a:latin typeface="Monotype Corsiva" pitchFamily="66" charset="0"/>
              </a:rPr>
              <a:t>					(матрешка </a:t>
            </a:r>
          </a:p>
          <a:p>
            <a:pPr>
              <a:buNone/>
            </a:pPr>
            <a:r>
              <a:rPr lang="ru-RU" sz="3200" dirty="0" smtClean="0">
                <a:latin typeface="Monotype Corsiva" pitchFamily="66" charset="0"/>
              </a:rPr>
              <a:t>							10-местная),</a:t>
            </a:r>
            <a:br>
              <a:rPr lang="ru-RU" sz="3200" dirty="0" smtClean="0">
                <a:latin typeface="Monotype Corsiva" pitchFamily="66" charset="0"/>
              </a:rPr>
            </a:br>
            <a:r>
              <a:rPr lang="ru-RU" sz="3200" dirty="0" smtClean="0">
                <a:latin typeface="Monotype Corsiva" pitchFamily="66" charset="0"/>
              </a:rPr>
              <a:t>				Мастерская Московского 				губ. земства,</a:t>
            </a:r>
            <a:br>
              <a:rPr lang="ru-RU" sz="3200" dirty="0" smtClean="0">
                <a:latin typeface="Monotype Corsiva" pitchFamily="66" charset="0"/>
              </a:rPr>
            </a:br>
            <a:endParaRPr lang="ru-RU" sz="3200" dirty="0" smtClean="0">
              <a:latin typeface="Monotype Corsiva" pitchFamily="66" charset="0"/>
            </a:endParaRPr>
          </a:p>
          <a:p>
            <a:pPr>
              <a:buNone/>
            </a:pPr>
            <a:r>
              <a:rPr lang="ru-RU" sz="3200" dirty="0" smtClean="0">
                <a:latin typeface="Monotype Corsiva" pitchFamily="66" charset="0"/>
              </a:rPr>
              <a:t>					Сергиев Посад,</a:t>
            </a:r>
            <a:br>
              <a:rPr lang="ru-RU" sz="3200" dirty="0" smtClean="0">
                <a:latin typeface="Monotype Corsiva" pitchFamily="66" charset="0"/>
              </a:rPr>
            </a:br>
            <a:r>
              <a:rPr lang="ru-RU" sz="3200" dirty="0" smtClean="0">
                <a:latin typeface="Monotype Corsiva" pitchFamily="66" charset="0"/>
              </a:rPr>
              <a:t>				начало XX века</a:t>
            </a:r>
            <a:endParaRPr lang="ru-RU" sz="3200" dirty="0">
              <a:latin typeface="Monotype Corsiva" pitchFamily="66" charset="0"/>
            </a:endParaRPr>
          </a:p>
        </p:txBody>
      </p:sp>
      <p:pic>
        <p:nvPicPr>
          <p:cNvPr id="5" name="Содержимое 4" descr="Русские наперстки">
            <a:hlinkClick r:id="rId2" tgtFrame="&quot;_blank&quot;"/>
          </p:cNvPr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1142984"/>
            <a:ext cx="3286148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44307483"/>
      </p:ext>
    </p:extLst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235745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Репка  </a:t>
            </a:r>
            <a:r>
              <a:rPr lang="ru-RU" sz="3200" dirty="0" smtClean="0">
                <a:latin typeface="Monotype Corsiva" pitchFamily="66" charset="0"/>
              </a:rPr>
              <a:t>(матрешка 8-местная) </a:t>
            </a:r>
            <a:br>
              <a:rPr lang="ru-RU" sz="3200" dirty="0" smtClean="0">
                <a:latin typeface="Monotype Corsiva" pitchFamily="66" charset="0"/>
              </a:rPr>
            </a:br>
            <a:r>
              <a:rPr lang="ru-RU" sz="3200" dirty="0" smtClean="0">
                <a:latin typeface="Monotype Corsiva" pitchFamily="66" charset="0"/>
              </a:rPr>
              <a:t>по мотивам одноименной сказки,</a:t>
            </a:r>
            <a:br>
              <a:rPr lang="ru-RU" sz="3200" dirty="0" smtClean="0">
                <a:latin typeface="Monotype Corsiva" pitchFamily="66" charset="0"/>
              </a:rPr>
            </a:br>
            <a:r>
              <a:rPr lang="ru-RU" sz="3200" dirty="0" smtClean="0">
                <a:latin typeface="Monotype Corsiva" pitchFamily="66" charset="0"/>
              </a:rPr>
              <a:t>мастер </a:t>
            </a:r>
            <a:r>
              <a:rPr lang="ru-RU" sz="3200" dirty="0" err="1" smtClean="0">
                <a:latin typeface="Monotype Corsiva" pitchFamily="66" charset="0"/>
              </a:rPr>
              <a:t>Шарпанов</a:t>
            </a:r>
            <a:r>
              <a:rPr lang="ru-RU" sz="3200" dirty="0" smtClean="0">
                <a:latin typeface="Monotype Corsiva" pitchFamily="66" charset="0"/>
              </a:rPr>
              <a:t>,</a:t>
            </a:r>
            <a:br>
              <a:rPr lang="ru-RU" sz="3200" dirty="0" smtClean="0">
                <a:latin typeface="Monotype Corsiva" pitchFamily="66" charset="0"/>
              </a:rPr>
            </a:br>
            <a:r>
              <a:rPr lang="ru-RU" sz="3200" dirty="0" smtClean="0">
                <a:latin typeface="Monotype Corsiva" pitchFamily="66" charset="0"/>
              </a:rPr>
              <a:t>Сергиев Посад, начало XX века</a:t>
            </a:r>
            <a:endParaRPr lang="ru-RU" sz="3200" dirty="0">
              <a:latin typeface="Monotype Corsiva" pitchFamily="66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000232" y="3071810"/>
            <a:ext cx="5357850" cy="32147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Monotype Corsiva" pitchFamily="66" charset="0"/>
              <a:ea typeface="+mn-ea"/>
              <a:cs typeface="+mn-cs"/>
            </a:endParaRPr>
          </a:p>
        </p:txBody>
      </p:sp>
      <p:pic>
        <p:nvPicPr>
          <p:cNvPr id="4" name="Содержимое 3" descr="Русские наперстки">
            <a:hlinkClick r:id="rId2" tgtFrame="&quot;_blank&quot;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3286124"/>
            <a:ext cx="4452962" cy="286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70735603"/>
      </p:ext>
    </p:extLst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95736" y="764704"/>
            <a:ext cx="6264696" cy="1470025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solidFill>
                  <a:srgbClr val="66FF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Матрешка-символ- России</a:t>
            </a:r>
            <a:endParaRPr lang="ru-RU" b="1" spc="50" dirty="0">
              <a:ln w="11430"/>
              <a:solidFill>
                <a:srgbClr val="66FF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940152" y="4149080"/>
            <a:ext cx="2912368" cy="240067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ru-RU" dirty="0" smtClean="0"/>
              <a:t>Учитель ИЗО</a:t>
            </a:r>
          </a:p>
          <a:p>
            <a:r>
              <a:rPr lang="ru-RU" dirty="0" err="1" smtClean="0"/>
              <a:t>Лагунова</a:t>
            </a:r>
            <a:r>
              <a:rPr lang="ru-RU" dirty="0" smtClean="0"/>
              <a:t> А.Н.</a:t>
            </a:r>
          </a:p>
          <a:p>
            <a:r>
              <a:rPr lang="ru-RU" dirty="0" smtClean="0"/>
              <a:t>Учитель  технологии</a:t>
            </a:r>
          </a:p>
          <a:p>
            <a:r>
              <a:rPr lang="ru-RU" dirty="0" smtClean="0"/>
              <a:t>Чебаненко Е.Д.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6104799"/>
      </p:ext>
    </p:extLst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242889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Кутузов со своим штабом </a:t>
            </a:r>
            <a:r>
              <a:rPr lang="ru-RU" sz="3200" dirty="0" smtClean="0">
                <a:latin typeface="Monotype Corsiva" pitchFamily="66" charset="0"/>
              </a:rPr>
              <a:t>(матрешка 8-местная)</a:t>
            </a:r>
            <a:br>
              <a:rPr lang="ru-RU" sz="3200" dirty="0" smtClean="0">
                <a:latin typeface="Monotype Corsiva" pitchFamily="66" charset="0"/>
              </a:rPr>
            </a:br>
            <a:r>
              <a:rPr lang="ru-RU" sz="3200" dirty="0" smtClean="0">
                <a:latin typeface="Monotype Corsiva" pitchFamily="66" charset="0"/>
              </a:rPr>
              <a:t>к столетию Отечественной войны 1812 года,</a:t>
            </a:r>
            <a:br>
              <a:rPr lang="ru-RU" sz="3200" dirty="0" smtClean="0">
                <a:latin typeface="Monotype Corsiva" pitchFamily="66" charset="0"/>
              </a:rPr>
            </a:br>
            <a:r>
              <a:rPr lang="ru-RU" sz="3200" dirty="0" smtClean="0">
                <a:latin typeface="Monotype Corsiva" pitchFamily="66" charset="0"/>
              </a:rPr>
              <a:t>мастер И.Прохоров,</a:t>
            </a:r>
            <a:br>
              <a:rPr lang="ru-RU" sz="3200" dirty="0" smtClean="0">
                <a:latin typeface="Monotype Corsiva" pitchFamily="66" charset="0"/>
              </a:rPr>
            </a:br>
            <a:r>
              <a:rPr lang="ru-RU" sz="3200" dirty="0" smtClean="0">
                <a:latin typeface="Monotype Corsiva" pitchFamily="66" charset="0"/>
              </a:rPr>
              <a:t>Сергиев Посад, начало XX века</a:t>
            </a:r>
            <a:endParaRPr lang="ru-RU" sz="3200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28860" y="3071810"/>
            <a:ext cx="4214842" cy="321471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endParaRPr lang="ru-RU" dirty="0"/>
          </a:p>
        </p:txBody>
      </p:sp>
      <p:pic>
        <p:nvPicPr>
          <p:cNvPr id="4" name="Рисунок 3" descr="Русские наперстки">
            <a:hlinkClick r:id="rId2" tgtFrame="&quot;_blank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3214686"/>
            <a:ext cx="3429024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02128405"/>
      </p:ext>
    </p:extLst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Самая большая в мире матрёшка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изготовлена в 1970 году  на художественной  фабрике "Семеновская роспись". 72 -местная русская красавица достигает в высоту 1,5 м</a:t>
            </a: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204864"/>
            <a:ext cx="5895419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371927"/>
      </p:ext>
    </p:extLst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Самая маленькая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216" y="1600200"/>
            <a:ext cx="6799568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898071"/>
      </p:ext>
    </p:extLst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60670" y="483119"/>
            <a:ext cx="3264466" cy="1143000"/>
          </a:xfrm>
        </p:spPr>
        <p:txBody>
          <a:bodyPr>
            <a:norm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Матрёшка подушка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800" dirty="0">
                <a:solidFill>
                  <a:schemeClr val="bg1"/>
                </a:solidFill>
              </a:rPr>
              <a:t>Матрёшки-прихватки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204864"/>
            <a:ext cx="2790825" cy="2790825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3330" y="2443162"/>
            <a:ext cx="1577340" cy="197167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122823" y="1301971"/>
            <a:ext cx="19641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Матрёшки-серёжки </a:t>
            </a:r>
          </a:p>
        </p:txBody>
      </p:sp>
      <p:pic>
        <p:nvPicPr>
          <p:cNvPr id="7" name="Рисунок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675130"/>
            <a:ext cx="3168352" cy="3507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428348"/>
      </p:ext>
    </p:extLst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773238"/>
            <a:ext cx="8229600" cy="4525962"/>
          </a:xfrm>
        </p:spPr>
        <p:txBody>
          <a:bodyPr/>
          <a:lstStyle/>
          <a:p>
            <a:pPr marL="0" indent="715963">
              <a:lnSpc>
                <a:spcPct val="80000"/>
              </a:lnSpc>
              <a:buNone/>
            </a:pPr>
            <a:r>
              <a:rPr lang="ru-RU" sz="3600" b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КОЛЛАЖ</a:t>
            </a:r>
            <a:endParaRPr lang="ru-RU" sz="3600" b="1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  <a:p>
            <a:pPr algn="ctr"/>
            <a:r>
              <a:rPr lang="ru-RU" sz="3600" b="1" kern="10" dirty="0">
                <a:ln w="9525">
                  <a:round/>
                  <a:headEnd/>
                  <a:tailEnd/>
                </a:ln>
                <a:solidFill>
                  <a:schemeClr val="bg1"/>
                </a:solidFill>
                <a:latin typeface="Arial"/>
                <a:cs typeface="Arial"/>
              </a:rPr>
              <a:t>ОБЪЕМНЫЕ АППЛИКАЦИИ</a:t>
            </a:r>
          </a:p>
        </p:txBody>
      </p:sp>
      <p:sp>
        <p:nvSpPr>
          <p:cNvPr id="7172" name="WordArt 4"/>
          <p:cNvSpPr>
            <a:spLocks noChangeArrowheads="1" noChangeShapeType="1" noTextEdit="1"/>
          </p:cNvSpPr>
          <p:nvPr/>
        </p:nvSpPr>
        <p:spPr bwMode="auto">
          <a:xfrm>
            <a:off x="1116013" y="476250"/>
            <a:ext cx="6840537" cy="87471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Front">
                <a:rot lat="20519995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ОБРЫВНЫЕ АППЛИКАЦИИ</a:t>
            </a:r>
          </a:p>
        </p:txBody>
      </p:sp>
      <p:pic>
        <p:nvPicPr>
          <p:cNvPr id="7173" name="Picture 5" descr="безымянный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1250950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 descr="безымянный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1228725"/>
            <a:ext cx="161925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228185"/>
      </p:ext>
    </p:extLst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  <p:bldP spid="717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i="1" dirty="0" smtClean="0"/>
              <a:t>Аппликация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550" y="1700213"/>
            <a:ext cx="6480175" cy="9652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ru-RU" i="1" dirty="0" smtClean="0"/>
          </a:p>
        </p:txBody>
      </p:sp>
      <p:pic>
        <p:nvPicPr>
          <p:cNvPr id="12292" name="Picture 4" descr="безымянный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2947" y="4437063"/>
            <a:ext cx="1546225" cy="191611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5" descr="безымянный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96"/>
          <a:stretch>
            <a:fillRect/>
          </a:stretch>
        </p:blipFill>
        <p:spPr bwMode="auto">
          <a:xfrm>
            <a:off x="323528" y="4396765"/>
            <a:ext cx="1738313" cy="220503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is(3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759" y="119840"/>
            <a:ext cx="1847850" cy="237331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5" name="Picture 7" descr="is(6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12638"/>
            <a:ext cx="1908175" cy="220027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безымянный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26133"/>
            <a:ext cx="1360488" cy="237331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безымянный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6062" y="262631"/>
            <a:ext cx="1574800" cy="230028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безымянный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929" y="4406726"/>
            <a:ext cx="1812925" cy="181927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s2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293096"/>
            <a:ext cx="1584325" cy="181542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3072769"/>
      </p:ext>
    </p:extLst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12291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Объект 3" descr="Как нарисовать матрешку карандашом поэтапно 3">
            <a:hlinkClick r:id="rId2" tgtFrame="&quot;_blank&quot;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15" y="-10081"/>
            <a:ext cx="3168352" cy="4209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Как нарисовать матрешку карандашом поэтапно 4">
            <a:hlinkClick r:id="rId4" tgtFrame="&quot;_blank&quot;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5391"/>
            <a:ext cx="3001144" cy="38556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47484180"/>
      </p:ext>
    </p:extLst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Как нарисовать матрешку карандашом поэтапно 6">
            <a:hlinkClick r:id="rId2" tgtFrame="&quot;_blank&quot;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498" y="764704"/>
            <a:ext cx="7489003" cy="53614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55181990"/>
      </p:ext>
    </p:extLst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4044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63028128_1282464038_M150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836713"/>
            <a:ext cx="7319406" cy="4579857"/>
          </a:xfrm>
        </p:spPr>
      </p:pic>
      <p:sp>
        <p:nvSpPr>
          <p:cNvPr id="3" name="Прямоугольник 2"/>
          <p:cNvSpPr/>
          <p:nvPr/>
        </p:nvSpPr>
        <p:spPr>
          <a:xfrm>
            <a:off x="3491880" y="836713"/>
            <a:ext cx="41044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Хороша игрушка расписная</a:t>
            </a:r>
          </a:p>
          <a:p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en-US" b="1" dirty="0" smtClean="0"/>
              <a:t>	</a:t>
            </a:r>
          </a:p>
          <a:p>
            <a:pPr>
              <a:buNone/>
            </a:pPr>
            <a:r>
              <a:rPr lang="en-US" b="1" dirty="0" smtClean="0">
                <a:latin typeface="Monotype Corsiva" pitchFamily="66" charset="0"/>
              </a:rPr>
              <a:t>	</a:t>
            </a:r>
            <a:r>
              <a:rPr lang="ru-RU" dirty="0" smtClean="0">
                <a:latin typeface="Monotype Corsiva" pitchFamily="66" charset="0"/>
              </a:rPr>
              <a:t>История матрешки началась, </a:t>
            </a:r>
            <a:endParaRPr lang="en-US" dirty="0" smtClean="0">
              <a:latin typeface="Monotype Corsiva" pitchFamily="66" charset="0"/>
            </a:endParaRPr>
          </a:p>
          <a:p>
            <a:pPr>
              <a:buNone/>
            </a:pPr>
            <a:r>
              <a:rPr lang="en-US" dirty="0" smtClean="0">
                <a:latin typeface="Monotype Corsiva" pitchFamily="66" charset="0"/>
              </a:rPr>
              <a:t>	</a:t>
            </a:r>
            <a:r>
              <a:rPr lang="ru-RU" dirty="0" smtClean="0">
                <a:latin typeface="Monotype Corsiva" pitchFamily="66" charset="0"/>
              </a:rPr>
              <a:t>когда в девяностых годах XIX века </a:t>
            </a:r>
            <a:endParaRPr lang="en-US" dirty="0" smtClean="0">
              <a:latin typeface="Monotype Corsiva" pitchFamily="66" charset="0"/>
            </a:endParaRPr>
          </a:p>
          <a:p>
            <a:pPr>
              <a:buNone/>
            </a:pPr>
            <a:r>
              <a:rPr lang="en-US" dirty="0" smtClean="0">
                <a:latin typeface="Monotype Corsiva" pitchFamily="66" charset="0"/>
              </a:rPr>
              <a:t>	</a:t>
            </a:r>
            <a:r>
              <a:rPr lang="ru-RU" dirty="0" smtClean="0">
                <a:latin typeface="Monotype Corsiva" pitchFamily="66" charset="0"/>
              </a:rPr>
              <a:t>в Московскую игрушечную мастерскую Мамонтова "Детское воспитание", </a:t>
            </a:r>
            <a:endParaRPr lang="en-US" dirty="0" smtClean="0">
              <a:latin typeface="Monotype Corsiva" pitchFamily="66" charset="0"/>
            </a:endParaRPr>
          </a:p>
          <a:p>
            <a:pPr>
              <a:buNone/>
            </a:pPr>
            <a:r>
              <a:rPr lang="en-US" dirty="0" smtClean="0">
                <a:latin typeface="Monotype Corsiva" pitchFamily="66" charset="0"/>
              </a:rPr>
              <a:t>	</a:t>
            </a:r>
            <a:r>
              <a:rPr lang="ru-RU" dirty="0" smtClean="0">
                <a:latin typeface="Monotype Corsiva" pitchFamily="66" charset="0"/>
              </a:rPr>
              <a:t>его супруга привезла из Японии </a:t>
            </a:r>
            <a:endParaRPr lang="en-US" dirty="0" smtClean="0">
              <a:latin typeface="Monotype Corsiva" pitchFamily="66" charset="0"/>
            </a:endParaRPr>
          </a:p>
          <a:p>
            <a:pPr>
              <a:buNone/>
            </a:pPr>
            <a:r>
              <a:rPr lang="en-US" dirty="0" smtClean="0">
                <a:latin typeface="Monotype Corsiva" pitchFamily="66" charset="0"/>
              </a:rPr>
              <a:t>	</a:t>
            </a:r>
            <a:r>
              <a:rPr lang="ru-RU" dirty="0" smtClean="0">
                <a:latin typeface="Monotype Corsiva" pitchFamily="66" charset="0"/>
              </a:rPr>
              <a:t>фигурку добродушного </a:t>
            </a:r>
            <a:endParaRPr lang="en-US" dirty="0" smtClean="0">
              <a:latin typeface="Monotype Corsiva" pitchFamily="66" charset="0"/>
            </a:endParaRPr>
          </a:p>
          <a:p>
            <a:pPr>
              <a:buNone/>
            </a:pPr>
            <a:r>
              <a:rPr lang="en-US" dirty="0" smtClean="0">
                <a:latin typeface="Monotype Corsiva" pitchFamily="66" charset="0"/>
              </a:rPr>
              <a:t>	</a:t>
            </a:r>
            <a:r>
              <a:rPr lang="ru-RU" dirty="0" smtClean="0">
                <a:latin typeface="Monotype Corsiva" pitchFamily="66" charset="0"/>
              </a:rPr>
              <a:t>лысого старика </a:t>
            </a:r>
            <a:endParaRPr lang="en-US" dirty="0" smtClean="0">
              <a:latin typeface="Monotype Corsiva" pitchFamily="66" charset="0"/>
            </a:endParaRPr>
          </a:p>
          <a:p>
            <a:pPr>
              <a:buNone/>
            </a:pPr>
            <a:r>
              <a:rPr lang="en-US" dirty="0" smtClean="0">
                <a:latin typeface="Monotype Corsiva" pitchFamily="66" charset="0"/>
              </a:rPr>
              <a:t>	</a:t>
            </a:r>
            <a:r>
              <a:rPr lang="ru-RU" dirty="0" smtClean="0">
                <a:latin typeface="Monotype Corsiva" pitchFamily="66" charset="0"/>
              </a:rPr>
              <a:t>мудреца </a:t>
            </a:r>
            <a:r>
              <a:rPr lang="ru-RU" dirty="0" err="1" smtClean="0">
                <a:latin typeface="Monotype Corsiva" pitchFamily="66" charset="0"/>
              </a:rPr>
              <a:t>Фукурума</a:t>
            </a:r>
            <a:r>
              <a:rPr lang="ru-RU" dirty="0" smtClean="0">
                <a:latin typeface="Monotype Corsiva" pitchFamily="66" charset="0"/>
              </a:rPr>
              <a:t>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7" name="Рисунок 6" descr="matreshky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15074" y="3357562"/>
            <a:ext cx="1633542" cy="2293242"/>
          </a:xfrm>
          <a:prstGeom prst="rect">
            <a:avLst/>
          </a:prstGeo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928670"/>
            <a:ext cx="8643998" cy="500066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38410017_JapaneseNestingDoll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8000" y="1301750"/>
            <a:ext cx="8128000" cy="4254500"/>
          </a:xfrm>
          <a:prstGeom prst="rect">
            <a:avLst/>
          </a:prstGeo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en-US" b="1" dirty="0" smtClean="0"/>
              <a:t>	</a:t>
            </a:r>
          </a:p>
          <a:p>
            <a:pPr>
              <a:buNone/>
            </a:pPr>
            <a:r>
              <a:rPr lang="en-US" b="1" dirty="0" smtClean="0">
                <a:latin typeface="Monotype Corsiva" pitchFamily="66" charset="0"/>
              </a:rPr>
              <a:t>	</a:t>
            </a:r>
            <a:r>
              <a:rPr lang="ru-RU" dirty="0" smtClean="0">
                <a:latin typeface="Monotype Corsiva" pitchFamily="66" charset="0"/>
              </a:rPr>
              <a:t>Создателями первой матрешки считаются 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Василий Петрович </a:t>
            </a:r>
            <a:r>
              <a:rPr lang="ru-RU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Звёздочкин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en-US" dirty="0" smtClean="0">
                <a:latin typeface="Monotype Corsiva" pitchFamily="66" charset="0"/>
              </a:rPr>
              <a:t> </a:t>
            </a:r>
            <a:r>
              <a:rPr lang="ru-RU" dirty="0" smtClean="0">
                <a:latin typeface="Monotype Corsiva" pitchFamily="66" charset="0"/>
              </a:rPr>
              <a:t>и </a:t>
            </a:r>
          </a:p>
          <a:p>
            <a:pPr>
              <a:buNone/>
            </a:pPr>
            <a:r>
              <a:rPr lang="ru-RU" dirty="0" smtClean="0">
                <a:latin typeface="Monotype Corsiva" pitchFamily="66" charset="0"/>
              </a:rPr>
              <a:t>	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Сергей Васильевич Малютин.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4" name="Рисунок 3" descr="60cadf3ef070592895b26e8eb58b5f85-350x5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08690" y="2643182"/>
            <a:ext cx="2144432" cy="3130870"/>
          </a:xfrm>
          <a:prstGeom prst="rect">
            <a:avLst/>
          </a:prstGeom>
        </p:spPr>
      </p:pic>
      <p:pic>
        <p:nvPicPr>
          <p:cNvPr id="5" name="Рисунок 4" descr="0_1376a_2376e97b_X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15074" y="2643182"/>
            <a:ext cx="1937027" cy="3143248"/>
          </a:xfrm>
          <a:prstGeom prst="rect">
            <a:avLst/>
          </a:prstGeo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b="1" dirty="0" smtClean="0"/>
              <a:t>	</a:t>
            </a:r>
          </a:p>
          <a:p>
            <a:pPr algn="ctr">
              <a:buNone/>
            </a:pPr>
            <a:r>
              <a:rPr lang="ru-RU" b="1" dirty="0" smtClean="0"/>
              <a:t>	</a:t>
            </a:r>
            <a:r>
              <a:rPr lang="ru-RU" dirty="0" err="1" smtClean="0">
                <a:latin typeface="Monotype Corsiva" pitchFamily="66" charset="0"/>
              </a:rPr>
              <a:t>Звёздочкин</a:t>
            </a:r>
            <a:r>
              <a:rPr lang="ru-RU" dirty="0" smtClean="0">
                <a:latin typeface="Monotype Corsiva" pitchFamily="66" charset="0"/>
              </a:rPr>
              <a:t> тогда работал в мастерской Мамонтова «Детское воспитание» </a:t>
            </a:r>
          </a:p>
          <a:p>
            <a:pPr algn="ctr">
              <a:buNone/>
            </a:pPr>
            <a:r>
              <a:rPr lang="ru-RU" dirty="0" smtClean="0">
                <a:latin typeface="Monotype Corsiva" pitchFamily="66" charset="0"/>
              </a:rPr>
              <a:t>	и выточил из дерева подобные фигурки, </a:t>
            </a:r>
          </a:p>
          <a:p>
            <a:pPr algn="ctr">
              <a:buNone/>
            </a:pPr>
            <a:r>
              <a:rPr lang="ru-RU" dirty="0" smtClean="0">
                <a:latin typeface="Monotype Corsiva" pitchFamily="66" charset="0"/>
              </a:rPr>
              <a:t>	которые вкладывались одна в другую, </a:t>
            </a:r>
          </a:p>
          <a:p>
            <a:pPr algn="ctr">
              <a:buNone/>
            </a:pPr>
            <a:r>
              <a:rPr lang="ru-RU" dirty="0" smtClean="0">
                <a:latin typeface="Monotype Corsiva" pitchFamily="66" charset="0"/>
              </a:rPr>
              <a:t>	а художник Сергей Малютин, </a:t>
            </a:r>
          </a:p>
          <a:p>
            <a:pPr algn="ctr">
              <a:buNone/>
            </a:pPr>
            <a:r>
              <a:rPr lang="ru-RU" dirty="0" smtClean="0">
                <a:latin typeface="Monotype Corsiva" pitchFamily="66" charset="0"/>
              </a:rPr>
              <a:t>	будущий академик живописи, </a:t>
            </a:r>
          </a:p>
          <a:p>
            <a:pPr algn="ctr">
              <a:buNone/>
            </a:pPr>
            <a:r>
              <a:rPr lang="ru-RU" dirty="0" smtClean="0">
                <a:latin typeface="Monotype Corsiva" pitchFamily="66" charset="0"/>
              </a:rPr>
              <a:t>	расписал их под девочек и мальчиков.</a:t>
            </a:r>
            <a:endParaRPr lang="ru-RU" dirty="0">
              <a:latin typeface="Monotype Corsiva" pitchFamily="66" charset="0"/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/>
              <a:t>	</a:t>
            </a:r>
          </a:p>
          <a:p>
            <a:pPr algn="ctr">
              <a:buNone/>
            </a:pPr>
            <a:r>
              <a:rPr lang="ru-RU" dirty="0" smtClean="0">
                <a:latin typeface="Monotype Corsiva" pitchFamily="66" charset="0"/>
              </a:rPr>
              <a:t>На первой матрешке была изображена девушка в простонародном городском костюме: сарафане, переднике, платочке с петухом.</a:t>
            </a:r>
          </a:p>
          <a:p>
            <a:pPr algn="ctr">
              <a:buNone/>
            </a:pPr>
            <a:r>
              <a:rPr lang="ru-RU" dirty="0" smtClean="0">
                <a:latin typeface="Monotype Corsiva" pitchFamily="66" charset="0"/>
              </a:rPr>
              <a:t>	Игрушка состояла из восьми фигур.  </a:t>
            </a:r>
            <a:br>
              <a:rPr lang="ru-RU" dirty="0" smtClean="0">
                <a:latin typeface="Monotype Corsiva" pitchFamily="66" charset="0"/>
              </a:rPr>
            </a:br>
            <a:r>
              <a:rPr lang="ru-RU" dirty="0" smtClean="0">
                <a:latin typeface="Monotype Corsiva" pitchFamily="66" charset="0"/>
              </a:rPr>
              <a:t>Эта первая матрешка сейчас находится в Музее игрушки в Сергиевом Посаде.</a:t>
            </a:r>
          </a:p>
          <a:p>
            <a:endParaRPr lang="ru-RU" dirty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3438" y="642918"/>
            <a:ext cx="3429024" cy="5400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dirty="0" smtClean="0">
                <a:latin typeface="Monotype Corsiva" pitchFamily="66" charset="0"/>
              </a:rPr>
              <a:t>Первая русская матрешка</a:t>
            </a:r>
            <a:br>
              <a:rPr lang="ru-RU" sz="3200" dirty="0" smtClean="0">
                <a:latin typeface="Monotype Corsiva" pitchFamily="66" charset="0"/>
              </a:rPr>
            </a:br>
            <a:r>
              <a:rPr lang="ru-RU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"Девочка с петухом"</a:t>
            </a:r>
            <a:r>
              <a:rPr lang="ru-RU" sz="3200" dirty="0" smtClean="0">
                <a:latin typeface="Monotype Corsiva" pitchFamily="66" charset="0"/>
              </a:rPr>
              <a:t>,</a:t>
            </a:r>
            <a:br>
              <a:rPr lang="ru-RU" sz="3200" dirty="0" smtClean="0">
                <a:latin typeface="Monotype Corsiva" pitchFamily="66" charset="0"/>
              </a:rPr>
            </a:br>
            <a:r>
              <a:rPr lang="ru-RU" sz="3200" dirty="0" smtClean="0">
                <a:latin typeface="Monotype Corsiva" pitchFamily="66" charset="0"/>
              </a:rPr>
              <a:t>худ. Малютин С.В.</a:t>
            </a:r>
            <a:br>
              <a:rPr lang="ru-RU" sz="3200" dirty="0" smtClean="0">
                <a:latin typeface="Monotype Corsiva" pitchFamily="66" charset="0"/>
              </a:rPr>
            </a:br>
            <a:r>
              <a:rPr lang="ru-RU" sz="3200" dirty="0" smtClean="0">
                <a:latin typeface="Monotype Corsiva" pitchFamily="66" charset="0"/>
              </a:rPr>
              <a:t>Мастерская "Детское воспитание",</a:t>
            </a:r>
            <a:br>
              <a:rPr lang="ru-RU" sz="3200" dirty="0" smtClean="0">
                <a:latin typeface="Monotype Corsiva" pitchFamily="66" charset="0"/>
              </a:rPr>
            </a:br>
            <a:r>
              <a:rPr lang="ru-RU" sz="3200" dirty="0" smtClean="0">
                <a:latin typeface="Monotype Corsiva" pitchFamily="66" charset="0"/>
              </a:rPr>
              <a:t>конец XIX века</a:t>
            </a:r>
            <a:endParaRPr lang="ru-RU" sz="3200" dirty="0">
              <a:latin typeface="Monotype Corsiva" pitchFamily="66" charset="0"/>
            </a:endParaRPr>
          </a:p>
        </p:txBody>
      </p:sp>
      <p:pic>
        <p:nvPicPr>
          <p:cNvPr id="4" name="Содержимое 3" descr="Русские наперстки">
            <a:hlinkClick r:id="rId2" tgtFrame="&quot;_blank&quot;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642918"/>
            <a:ext cx="3143272" cy="54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31640" y="285729"/>
            <a:ext cx="7355160" cy="3575319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r>
              <a:rPr lang="ru-RU" b="1" dirty="0" smtClean="0"/>
              <a:t>	</a:t>
            </a:r>
          </a:p>
          <a:p>
            <a:pPr algn="ctr">
              <a:buNone/>
            </a:pPr>
            <a:r>
              <a:rPr lang="ru-RU" dirty="0" smtClean="0">
                <a:latin typeface="Monotype Corsiva" pitchFamily="66" charset="0"/>
              </a:rPr>
              <a:t>Есть множество версий почему имя для этой игрушки было выбрано </a:t>
            </a:r>
            <a:r>
              <a:rPr lang="ru-RU" dirty="0" smtClean="0">
                <a:latin typeface="Monotype Corsiva" pitchFamily="66" charset="0"/>
              </a:rPr>
              <a:t>Матрёна </a:t>
            </a:r>
            <a:r>
              <a:rPr lang="ru-RU" dirty="0" smtClean="0">
                <a:latin typeface="Monotype Corsiva" pitchFamily="66" charset="0"/>
              </a:rPr>
              <a:t>– </a:t>
            </a:r>
          </a:p>
          <a:p>
            <a:pPr algn="ctr">
              <a:buNone/>
            </a:pPr>
            <a:r>
              <a:rPr lang="ru-RU" dirty="0" smtClean="0">
                <a:latin typeface="Monotype Corsiva" pitchFamily="66" charset="0"/>
              </a:rPr>
              <a:t> это было самое распространенное имя в то время. Видимо от русского имени Матрёна и возникла ласковое название «Матрёшка».</a:t>
            </a:r>
            <a:endParaRPr lang="ru-RU" dirty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</TotalTime>
  <Words>70</Words>
  <Application>Microsoft Office PowerPoint</Application>
  <PresentationFormat>Экран (4:3)</PresentationFormat>
  <Paragraphs>60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Презентация PowerPoint</vt:lpstr>
      <vt:lpstr>Матрешка-символ- России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Первая русская матрешка "Девочка с петухом", худ. Малютин С.В. Мастерская "Детское воспитание", конец XIX века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Репка  (матрешка 8-местная)  по мотивам одноименной сказки, мастер Шарпанов, Сергиев Посад, начало XX века</vt:lpstr>
      <vt:lpstr>Кутузов со своим штабом (матрешка 8-местная) к столетию Отечественной войны 1812 года, мастер И.Прохоров, Сергиев Посад, начало XX века</vt:lpstr>
      <vt:lpstr> Самая большая в мире матрёшка    изготовлена в 1970 году  на художественной  фабрике "Семеновская роспись". 72 -местная русская красавица достигает в высоту 1,5 м</vt:lpstr>
      <vt:lpstr>Самая маленькая</vt:lpstr>
      <vt:lpstr>Матрёшка подушка</vt:lpstr>
      <vt:lpstr>Презентация PowerPoint</vt:lpstr>
      <vt:lpstr>Аппликация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Матрешка</dc:title>
  <dc:creator>User</dc:creator>
  <cp:lastModifiedBy>User</cp:lastModifiedBy>
  <cp:revision>32</cp:revision>
  <dcterms:modified xsi:type="dcterms:W3CDTF">2015-12-16T04:54:41Z</dcterms:modified>
</cp:coreProperties>
</file>