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61" r:id="rId7"/>
    <p:sldId id="288" r:id="rId8"/>
    <p:sldId id="28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31AD"/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DF764-FA53-4398-9761-F6326966397F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7D401-A1A5-42FB-8239-ED5020350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8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86F1F-3CA1-455F-AC28-9DB6B94BB1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9DDA8-CFA3-492A-ADF3-4EF66670BA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50BD8-6E66-42D2-A380-7638305E07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E377F-9C73-4F08-8453-BAE30941C4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55CD2-E56E-4A2C-98A3-CD49D6D046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48B5F-74E8-4673-9FFF-36E93279EA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5A0A8-0C0D-43D1-B1C9-2EB43E6093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CA034-B173-43CA-9C91-98A7F5B978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5893D-A3C3-4DBB-9DBC-548438F4EA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2EA1C-F59A-43B7-9A92-E50FB984D2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06DF2-65B0-44BD-94E3-3339234A74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BCED2D-AE2C-419B-B458-1259FE6C680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Департамент образования города Москвы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Юго-восточное окружное управление образования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Государственное бюджетное образовательное учреждение города Москвы детский сад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комбинированного вида №2360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8139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Формирование коммуникативной компетенции у детей с ОНР посредством дидактических игр и упражнений в стихотворной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форме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часть1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1800" y="6096000"/>
            <a:ext cx="28956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Москва 2013</a:t>
            </a:r>
            <a:endParaRPr lang="ru-RU" sz="32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Дидактические игры в стихотворной форме в коррекционной работе с детьми с ОНР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724400" y="1600200"/>
            <a:ext cx="4038600" cy="4525963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Давно замечено, что дети охотнее играют в коллективные игры, в которых инструкция, правила или сам ход игры представлены в стихах.</a:t>
            </a:r>
          </a:p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Это нехитрое наблюдение,  используемое народом с незапамятных времен в хороводных играх, в настоящее время успешно применяется в педагогике, в том числе и коррекционной.</a:t>
            </a:r>
            <a:endParaRPr lang="ru-RU" sz="2000" dirty="0"/>
          </a:p>
        </p:txBody>
      </p:sp>
      <p:pic>
        <p:nvPicPr>
          <p:cNvPr id="11" name="Содержимое 10" descr="100_12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4427008" cy="332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81200"/>
          </a:xfrm>
        </p:spPr>
        <p:txBody>
          <a:bodyPr/>
          <a:lstStyle/>
          <a:p>
            <a:pPr marL="342900" lvl="0" indent="-342900" algn="l">
              <a:spcBef>
                <a:spcPct val="20000"/>
              </a:spcBef>
            </a:pPr>
            <a:r>
              <a:rPr lang="ru-RU" sz="2000" spc="-30" dirty="0" smtClean="0">
                <a:solidFill>
                  <a:srgbClr val="000000"/>
                </a:solidFill>
                <a:ea typeface="Times New Roman"/>
                <a:cs typeface="+mn-cs"/>
              </a:rPr>
              <a:t/>
            </a:r>
            <a:br>
              <a:rPr lang="ru-RU" sz="2000" spc="-30" dirty="0" smtClean="0">
                <a:solidFill>
                  <a:srgbClr val="000000"/>
                </a:solidFill>
                <a:ea typeface="Times New Roman"/>
                <a:cs typeface="+mn-cs"/>
              </a:rPr>
            </a:br>
            <a:r>
              <a:rPr lang="ru-RU" sz="2000" spc="-30" dirty="0">
                <a:solidFill>
                  <a:srgbClr val="000000"/>
                </a:solidFill>
                <a:ea typeface="Times New Roman"/>
                <a:cs typeface="+mn-cs"/>
              </a:rPr>
              <a:t/>
            </a:r>
            <a:br>
              <a:rPr lang="ru-RU" sz="2000" spc="-30" dirty="0">
                <a:solidFill>
                  <a:srgbClr val="000000"/>
                </a:solidFill>
                <a:ea typeface="Times New Roman"/>
                <a:cs typeface="+mn-cs"/>
              </a:rPr>
            </a:br>
            <a:r>
              <a:rPr lang="ru-RU" sz="2000" spc="-30" dirty="0" smtClean="0">
                <a:solidFill>
                  <a:srgbClr val="000000"/>
                </a:solidFill>
                <a:ea typeface="Times New Roman"/>
                <a:cs typeface="+mn-cs"/>
              </a:rPr>
              <a:t>Стихотворные </a:t>
            </a:r>
            <a:r>
              <a:rPr lang="ru-RU" sz="2000" spc="-30" dirty="0">
                <a:solidFill>
                  <a:srgbClr val="000000"/>
                </a:solidFill>
                <a:ea typeface="Times New Roman"/>
                <a:cs typeface="+mn-cs"/>
              </a:rPr>
              <a:t>тексты помогают направить внимание детей и вызвать интерес к изучаемой теме. </a:t>
            </a:r>
            <a:r>
              <a:rPr lang="ru-RU" sz="2000" spc="-30" dirty="0" smtClean="0">
                <a:solidFill>
                  <a:srgbClr val="000000"/>
                </a:solidFill>
                <a:ea typeface="Times New Roman"/>
                <a:cs typeface="+mn-cs"/>
              </a:rPr>
              <a:t/>
            </a:r>
            <a:br>
              <a:rPr lang="ru-RU" sz="2000" spc="-30" dirty="0" smtClean="0">
                <a:solidFill>
                  <a:srgbClr val="000000"/>
                </a:solidFill>
                <a:ea typeface="Times New Roman"/>
                <a:cs typeface="+mn-cs"/>
              </a:rPr>
            </a:br>
            <a:r>
              <a:rPr lang="ru-RU" sz="2000" spc="-30" dirty="0" smtClean="0">
                <a:ea typeface="Times New Roman"/>
              </a:rPr>
              <a:t>Построенные по законам ритма и рифмы, они привлекают внимание, легко понимаются и запоминаются, повышают настроение на занятиях, объединяют и организуют детей своим ритмом. </a:t>
            </a:r>
            <a:r>
              <a:rPr lang="ru-RU" sz="2000" spc="-30" dirty="0">
                <a:solidFill>
                  <a:srgbClr val="000000"/>
                </a:solidFill>
                <a:ea typeface="Times New Roman"/>
                <a:cs typeface="+mn-cs"/>
              </a:rPr>
              <a:t/>
            </a:r>
            <a:br>
              <a:rPr lang="ru-RU" sz="2000" spc="-30" dirty="0">
                <a:solidFill>
                  <a:srgbClr val="000000"/>
                </a:solidFill>
                <a:ea typeface="Times New Roman"/>
                <a:cs typeface="+mn-cs"/>
              </a:rPr>
            </a:br>
            <a:endParaRPr lang="ru-RU" dirty="0"/>
          </a:p>
        </p:txBody>
      </p:sp>
      <p:pic>
        <p:nvPicPr>
          <p:cNvPr id="5" name="Содержимое 4" descr="100_12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0388" y="2438401"/>
            <a:ext cx="4673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5486400" y="2906712"/>
            <a:ext cx="3200400" cy="3265488"/>
          </a:xfrm>
        </p:spPr>
        <p:txBody>
          <a:bodyPr/>
          <a:lstStyle/>
          <a:p>
            <a:pPr>
              <a:buNone/>
            </a:pPr>
            <a:r>
              <a:rPr lang="ru-RU" sz="2000" spc="-30" dirty="0" smtClean="0">
                <a:ea typeface="Times New Roman"/>
              </a:rPr>
              <a:t>	Они, оживляя занятие, помогают многим ребятам преодолеть психическое напряжение, то есть справиться с утомляемостью, так свойственной многим детям с ОНР.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3050"/>
            <a:ext cx="8229600" cy="5853113"/>
          </a:xfrm>
        </p:spPr>
        <p:txBody>
          <a:bodyPr/>
          <a:lstStyle/>
          <a:p>
            <a:pPr algn="just">
              <a:spcAft>
                <a:spcPts val="0"/>
              </a:spcAft>
              <a:buNone/>
            </a:pPr>
            <a:r>
              <a:rPr lang="ru-RU" sz="2000" spc="-30" dirty="0" smtClean="0">
                <a:ea typeface="Times New Roman"/>
              </a:rPr>
              <a:t>	- «Правила» в стихах легче и проще усваиваются детьми. </a:t>
            </a:r>
          </a:p>
          <a:p>
            <a:pPr algn="just">
              <a:spcAft>
                <a:spcPts val="0"/>
              </a:spcAft>
              <a:buNone/>
            </a:pPr>
            <a:r>
              <a:rPr lang="ru-RU" sz="2000" spc="-30" dirty="0" smtClean="0">
                <a:ea typeface="Times New Roman"/>
              </a:rPr>
              <a:t>	- Они быстрее воспроизводятся при необходимости. </a:t>
            </a:r>
          </a:p>
          <a:p>
            <a:pPr algn="just">
              <a:spcAft>
                <a:spcPts val="0"/>
              </a:spcAft>
              <a:buNone/>
            </a:pPr>
            <a:r>
              <a:rPr lang="ru-RU" sz="2000" spc="-30" dirty="0" smtClean="0">
                <a:ea typeface="Times New Roman"/>
              </a:rPr>
              <a:t>	- Упражнения-рифмовки интереснее выполнять.</a:t>
            </a:r>
          </a:p>
          <a:p>
            <a:pPr algn="just">
              <a:spcAft>
                <a:spcPts val="0"/>
              </a:spcAft>
              <a:buNone/>
            </a:pPr>
            <a:r>
              <a:rPr lang="ru-RU" sz="2000" spc="-30" dirty="0" smtClean="0">
                <a:ea typeface="Times New Roman"/>
              </a:rPr>
              <a:t>	- Стихотворные задания универсальны – могут применяться на разных этапах занятия (как  организационный момент, как динамическая пауза, на обучающем и закрепляющих этапах). 	               </a:t>
            </a:r>
          </a:p>
          <a:p>
            <a:pPr marL="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spc="-30" dirty="0">
                <a:ea typeface="Times New Roman"/>
              </a:rPr>
              <a:t> </a:t>
            </a:r>
            <a:r>
              <a:rPr lang="ru-RU" sz="2000" spc="-30" dirty="0" smtClean="0">
                <a:ea typeface="Times New Roman"/>
              </a:rPr>
              <a:t>    					   </a:t>
            </a:r>
            <a:r>
              <a:rPr lang="ru-RU" sz="2400" b="1" u="sng" spc="-30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Краткость</a:t>
            </a:r>
            <a:r>
              <a:rPr lang="ru-RU" sz="2400" b="1" spc="-30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, </a:t>
            </a:r>
          </a:p>
          <a:p>
            <a:pPr marL="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spc="-30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	</a:t>
            </a:r>
            <a:r>
              <a:rPr lang="ru-RU" sz="2400" b="1" spc="-30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				  </a:t>
            </a:r>
            <a:r>
              <a:rPr lang="ru-RU" sz="2400" b="1" u="sng" spc="-30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лаконичность</a:t>
            </a:r>
            <a:r>
              <a:rPr lang="ru-RU" sz="2400" b="1" spc="-30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, </a:t>
            </a:r>
          </a:p>
          <a:p>
            <a:pPr marL="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spc="-30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	</a:t>
            </a:r>
            <a:r>
              <a:rPr lang="ru-RU" sz="2400" b="1" spc="-30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				  </a:t>
            </a:r>
            <a:r>
              <a:rPr lang="ru-RU" sz="2400" b="1" u="sng" spc="-30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выразительность</a:t>
            </a:r>
            <a:r>
              <a:rPr lang="ru-RU" sz="2400" b="1" spc="-30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,</a:t>
            </a:r>
            <a:r>
              <a:rPr lang="ru-RU" sz="2400" b="1" spc="-30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 					  </a:t>
            </a:r>
            <a:r>
              <a:rPr lang="ru-RU" sz="2400" b="1" u="sng" spc="-30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доступность</a:t>
            </a:r>
            <a:r>
              <a:rPr lang="ru-RU" sz="2400" b="1" spc="-30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 – </a:t>
            </a:r>
          </a:p>
          <a:p>
            <a:pPr marL="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spc="-30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	</a:t>
            </a:r>
            <a:r>
              <a:rPr lang="ru-RU" sz="2400" b="1" spc="-30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				 </a:t>
            </a:r>
          </a:p>
          <a:p>
            <a:pPr marL="36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spc="-30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	</a:t>
            </a:r>
            <a:r>
              <a:rPr lang="ru-RU" sz="2400" b="1" spc="-30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				 главные критерии стихов.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зависимости от роли, которую выполняют рифмовки, они могут быть: </a:t>
            </a:r>
            <a:endParaRPr lang="ru-RU" sz="2400" dirty="0"/>
          </a:p>
        </p:txBody>
      </p:sp>
      <p:pic>
        <p:nvPicPr>
          <p:cNvPr id="13" name="Содержимое 12" descr="100_13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3919008" cy="293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своеобразными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«правилами», которые объясняют в доступной форме ту или иную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грамматическую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категорию; </a:t>
            </a: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играми-упражнениями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закрепление лексико-грамматических категорий;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0_13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6553200"/>
          </a:xfrm>
        </p:spPr>
        <p:txBody>
          <a:bodyPr/>
          <a:lstStyle/>
          <a:p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000" dirty="0"/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упражнениями для закрепления правильной артикуляции и навыков произнесения звуков, дифференциации звуков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2000" dirty="0"/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динамическими паузами;</a:t>
            </a:r>
          </a:p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организационными моментами. </a:t>
            </a:r>
            <a:endParaRPr lang="ru-RU" sz="20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21083" r="10981"/>
          <a:stretch>
            <a:fillRect/>
          </a:stretch>
        </p:blipFill>
        <p:spPr bwMode="auto">
          <a:xfrm>
            <a:off x="533400" y="3429000"/>
            <a:ext cx="386715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725" y="263865"/>
            <a:ext cx="8229600" cy="4592743"/>
          </a:xfrm>
        </p:spPr>
        <p:txBody>
          <a:bodyPr/>
          <a:lstStyle/>
          <a:p>
            <a:r>
              <a:rPr lang="ru-RU" dirty="0" smtClean="0"/>
              <a:t>Игры и упражнения будут представлены во второй </a:t>
            </a:r>
            <a:r>
              <a:rPr lang="ru-RU" dirty="0" smtClean="0"/>
              <a:t>части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27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BEEC9">
                    <a:lumMod val="10000"/>
                  </a:srgbClr>
                </a:solidFill>
                <a:latin typeface="Trebuchet MS"/>
              </a:rPr>
              <a:t>Юго-Восточное Окружное Управление Образования г</a:t>
            </a:r>
            <a:r>
              <a:rPr lang="ru-RU" sz="2000" b="1" dirty="0" smtClean="0">
                <a:solidFill>
                  <a:srgbClr val="FBEEC9">
                    <a:lumMod val="10000"/>
                  </a:srgbClr>
                </a:solidFill>
                <a:latin typeface="Trebuchet MS"/>
              </a:rPr>
              <a:t>. Москвы</a:t>
            </a:r>
            <a:r>
              <a:rPr lang="ru-RU" sz="2000" b="1" dirty="0">
                <a:solidFill>
                  <a:srgbClr val="FBEEC9">
                    <a:lumMod val="10000"/>
                  </a:srgbClr>
                </a:solidFill>
                <a:latin typeface="Trebuchet MS"/>
              </a:rPr>
              <a:t/>
            </a:r>
            <a:br>
              <a:rPr lang="ru-RU" sz="2000" b="1" dirty="0">
                <a:solidFill>
                  <a:srgbClr val="FBEEC9">
                    <a:lumMod val="10000"/>
                  </a:srgbClr>
                </a:solidFill>
                <a:latin typeface="Trebuchet MS"/>
              </a:rPr>
            </a:br>
            <a:r>
              <a:rPr lang="ru-RU" sz="2000" b="1" dirty="0">
                <a:solidFill>
                  <a:srgbClr val="FBEEC9">
                    <a:lumMod val="10000"/>
                  </a:srgbClr>
                </a:solidFill>
                <a:latin typeface="Trebuchet MS"/>
              </a:rPr>
              <a:t>Государственное Бюджетное Образовательное Учреждение </a:t>
            </a:r>
            <a:br>
              <a:rPr lang="ru-RU" sz="2000" b="1" dirty="0">
                <a:solidFill>
                  <a:srgbClr val="FBEEC9">
                    <a:lumMod val="10000"/>
                  </a:srgbClr>
                </a:solidFill>
                <a:latin typeface="Trebuchet MS"/>
              </a:rPr>
            </a:br>
            <a:r>
              <a:rPr lang="ru-RU" sz="2000" b="1" dirty="0">
                <a:solidFill>
                  <a:srgbClr val="FBEEC9">
                    <a:lumMod val="10000"/>
                  </a:srgbClr>
                </a:solidFill>
                <a:latin typeface="Trebuchet MS"/>
              </a:rPr>
              <a:t>детский сад комбинированного вида № 2360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255588" algn="ctr" eaLnBrk="0" hangingPunct="0">
              <a:buClr>
                <a:srgbClr val="B58B80"/>
              </a:buClr>
              <a:defRPr/>
            </a:pPr>
            <a:r>
              <a:rPr lang="ru-RU" b="1" dirty="0">
                <a:solidFill>
                  <a:srgbClr val="A17242">
                    <a:lumMod val="50000"/>
                  </a:srgbClr>
                </a:solidFill>
                <a:latin typeface="Trebuchet MS"/>
              </a:rPr>
              <a:t>Наши координаты</a:t>
            </a:r>
            <a:endParaRPr lang="en-US" b="1" dirty="0">
              <a:solidFill>
                <a:srgbClr val="A17242">
                  <a:lumMod val="50000"/>
                </a:srgbClr>
              </a:solidFill>
              <a:latin typeface="Trebuchet MS"/>
            </a:endParaRPr>
          </a:p>
          <a:p>
            <a:pPr lvl="0" indent="-255588" algn="ctr" eaLnBrk="0" hangingPunct="0">
              <a:buClr>
                <a:srgbClr val="B58B80"/>
              </a:buClr>
              <a:defRPr/>
            </a:pPr>
            <a:endParaRPr lang="ru-RU" b="1" dirty="0">
              <a:solidFill>
                <a:srgbClr val="A17242">
                  <a:lumMod val="50000"/>
                </a:srgbClr>
              </a:solidFill>
              <a:latin typeface="Trebuchet MS"/>
            </a:endParaRPr>
          </a:p>
          <a:p>
            <a:pPr lvl="0" indent="-255588" algn="ctr" eaLnBrk="0" hangingPunct="0">
              <a:buClr>
                <a:srgbClr val="B58B80"/>
              </a:buClr>
              <a:defRPr/>
            </a:pPr>
            <a:r>
              <a:rPr lang="ru-RU" dirty="0">
                <a:solidFill>
                  <a:srgbClr val="A17242">
                    <a:lumMod val="50000"/>
                  </a:srgbClr>
                </a:solidFill>
                <a:latin typeface="Georgia"/>
              </a:rPr>
              <a:t>Тел.: </a:t>
            </a:r>
            <a:r>
              <a:rPr lang="ru-RU" dirty="0">
                <a:solidFill>
                  <a:srgbClr val="A17242">
                    <a:lumMod val="50000"/>
                  </a:srgbClr>
                </a:solidFill>
                <a:latin typeface="Trebuchet MS"/>
              </a:rPr>
              <a:t>8-(495)-345-58-01</a:t>
            </a:r>
          </a:p>
          <a:p>
            <a:pPr lvl="0" indent="-255588" algn="ctr" eaLnBrk="0" hangingPunct="0">
              <a:buClr>
                <a:srgbClr val="B58B80"/>
              </a:buClr>
              <a:defRPr/>
            </a:pPr>
            <a:r>
              <a:rPr lang="en-US" dirty="0">
                <a:solidFill>
                  <a:srgbClr val="A17242">
                    <a:lumMod val="50000"/>
                  </a:srgbClr>
                </a:solidFill>
                <a:latin typeface="Georgia"/>
              </a:rPr>
              <a:t>e-mail</a:t>
            </a:r>
            <a:r>
              <a:rPr lang="ru-RU" dirty="0">
                <a:solidFill>
                  <a:srgbClr val="A17242">
                    <a:lumMod val="50000"/>
                  </a:srgbClr>
                </a:solidFill>
                <a:latin typeface="Georgia"/>
              </a:rPr>
              <a:t> </a:t>
            </a:r>
            <a:r>
              <a:rPr lang="en-US" u="sng" dirty="0">
                <a:solidFill>
                  <a:srgbClr val="C17529">
                    <a:lumMod val="75000"/>
                  </a:srgbClr>
                </a:solidFill>
                <a:latin typeface="Georgia"/>
              </a:rPr>
              <a:t>detsad</a:t>
            </a:r>
            <a:r>
              <a:rPr lang="en-US" u="sng" dirty="0">
                <a:solidFill>
                  <a:srgbClr val="C17529">
                    <a:lumMod val="75000"/>
                  </a:srgbClr>
                </a:solidFill>
                <a:latin typeface="Trebuchet MS"/>
              </a:rPr>
              <a:t>2360</a:t>
            </a:r>
            <a:r>
              <a:rPr lang="en-US" u="sng" dirty="0">
                <a:solidFill>
                  <a:srgbClr val="C17529">
                    <a:lumMod val="75000"/>
                  </a:srgbClr>
                </a:solidFill>
                <a:latin typeface="Georgia"/>
              </a:rPr>
              <a:t>@mail.ru</a:t>
            </a:r>
            <a:endParaRPr lang="ru-RU" u="sng" dirty="0">
              <a:solidFill>
                <a:srgbClr val="C17529">
                  <a:lumMod val="75000"/>
                </a:srgbClr>
              </a:solidFill>
              <a:latin typeface="Georgia"/>
            </a:endParaRPr>
          </a:p>
          <a:p>
            <a:pPr lvl="0" indent="-255588" algn="ctr" eaLnBrk="0" hangingPunct="0">
              <a:buClr>
                <a:srgbClr val="B58B80"/>
              </a:buClr>
              <a:defRPr/>
            </a:pPr>
            <a:r>
              <a:rPr lang="ru-RU" b="1" dirty="0">
                <a:solidFill>
                  <a:srgbClr val="A17242">
                    <a:lumMod val="50000"/>
                  </a:srgbClr>
                </a:solidFill>
                <a:latin typeface="Georgia"/>
              </a:rPr>
              <a:t>Автор презентации</a:t>
            </a:r>
            <a:endParaRPr lang="ru-RU" dirty="0">
              <a:solidFill>
                <a:srgbClr val="A17242">
                  <a:lumMod val="50000"/>
                </a:srgbClr>
              </a:solidFill>
              <a:latin typeface="Georgia"/>
            </a:endParaRPr>
          </a:p>
          <a:p>
            <a:pPr lvl="0" indent="-255588" algn="ctr" eaLnBrk="0" hangingPunct="0">
              <a:buClr>
                <a:srgbClr val="B58B80"/>
              </a:buClr>
              <a:defRPr/>
            </a:pPr>
            <a:r>
              <a:rPr lang="ru-RU" dirty="0">
                <a:solidFill>
                  <a:srgbClr val="A17242">
                    <a:lumMod val="50000"/>
                  </a:srgbClr>
                </a:solidFill>
                <a:latin typeface="Georgia"/>
              </a:rPr>
              <a:t>учитель-логопед </a:t>
            </a:r>
          </a:p>
          <a:p>
            <a:pPr lvl="0" indent="-255588" algn="ctr" eaLnBrk="0" hangingPunct="0">
              <a:buClr>
                <a:srgbClr val="B58B80"/>
              </a:buClr>
              <a:defRPr/>
            </a:pPr>
            <a:r>
              <a:rPr lang="ru-RU" dirty="0">
                <a:solidFill>
                  <a:srgbClr val="A17242">
                    <a:lumMod val="50000"/>
                  </a:srgbClr>
                </a:solidFill>
                <a:latin typeface="Georgia"/>
              </a:rPr>
              <a:t>Сидорова Ульяна  Митрофановна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55906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131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Департамент образования города Москвы Юго-восточное окружное управление образования Государственное бюджетное образовательное учреждение города Москвы детский сад  комбинированного вида №2360</vt:lpstr>
      <vt:lpstr>Дидактические игры в стихотворной форме в коррекционной работе с детьми с ОНР</vt:lpstr>
      <vt:lpstr>  Стихотворные тексты помогают направить внимание детей и вызвать интерес к изучаемой теме.  Построенные по законам ритма и рифмы, они привлекают внимание, легко понимаются и запоминаются, повышают настроение на занятиях, объединяют и организуют детей своим ритмом.  </vt:lpstr>
      <vt:lpstr>Презентация PowerPoint</vt:lpstr>
      <vt:lpstr>В зависимости от роли, которую выполняют рифмовки, они могут быть: </vt:lpstr>
      <vt:lpstr>Презентация PowerPoint</vt:lpstr>
      <vt:lpstr>Игры и упражнения будут представлены во второй части презентации</vt:lpstr>
      <vt:lpstr>Юго-Восточное Окружное Управление Образования г. Москвы Государственное Бюджетное Образовательное Учреждение  детский сад комбинированного вида № 2360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Yaroslav</cp:lastModifiedBy>
  <cp:revision>28</cp:revision>
  <cp:lastPrinted>1601-01-01T00:00:00Z</cp:lastPrinted>
  <dcterms:created xsi:type="dcterms:W3CDTF">1601-01-01T00:00:00Z</dcterms:created>
  <dcterms:modified xsi:type="dcterms:W3CDTF">2013-06-21T11:25:12Z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