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FD454-D0E4-40F2-A80A-1C339E5679C5}" type="datetimeFigureOut">
              <a:rPr lang="ru-RU" smtClean="0"/>
              <a:pPr/>
              <a:t>21.06.2013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FEF2E-0151-4068-8EFD-57D8505618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89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EF2E-0151-4068-8EFD-57D850561855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60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D0101-7FD4-4B14-BDB6-C947439A2638}" type="datetimeFigureOut">
              <a:rPr lang="ru-RU"/>
              <a:pPr>
                <a:defRPr/>
              </a:pPr>
              <a:t>21.06.2013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590146-C934-4157-B35C-52A1B10BD3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095D0-5130-4C2E-AAC6-1F62EDC70C37}" type="datetimeFigureOut">
              <a:rPr lang="ru-RU"/>
              <a:pPr>
                <a:defRPr/>
              </a:pPr>
              <a:t>21.06.2013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5C577-7CE7-4201-BDBA-40506646A4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C50B3-80CA-4159-9433-B380129E1E6B}" type="datetimeFigureOut">
              <a:rPr lang="ru-RU"/>
              <a:pPr>
                <a:defRPr/>
              </a:pPr>
              <a:t>21.06.2013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56C9-8DDE-4CED-BBE4-9FFC117285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28C07-4ABC-4E7B-B17F-16658A3B3710}" type="datetimeFigureOut">
              <a:rPr lang="ru-RU"/>
              <a:pPr>
                <a:defRPr/>
              </a:pPr>
              <a:t>21.06.2013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B1444-6237-4250-8B5F-E11E649D4B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F675F-569D-4995-84AD-F406E1269CBD}" type="datetimeFigureOut">
              <a:rPr lang="ru-RU"/>
              <a:pPr>
                <a:defRPr/>
              </a:pPr>
              <a:t>21.06.2013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F2898-CDF0-49BF-82E7-7F23F59350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834DE-FC62-4748-9B22-AFF294CEF999}" type="datetimeFigureOut">
              <a:rPr lang="ru-RU"/>
              <a:pPr>
                <a:defRPr/>
              </a:pPr>
              <a:t>21.06.2013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FD34D-D42A-428C-92B0-6BFB959B6C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D77023-4C55-4A6B-9146-48210009DA2F}" type="datetimeFigureOut">
              <a:rPr lang="ru-RU"/>
              <a:pPr>
                <a:defRPr/>
              </a:pPr>
              <a:t>21.06.2013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6E0FF06-6A97-40EA-B3F2-266F0904A1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DD5E8-FAB8-455F-9224-BA47C1E84A57}" type="datetimeFigureOut">
              <a:rPr lang="ru-RU"/>
              <a:pPr>
                <a:defRPr/>
              </a:pPr>
              <a:t>21.06.2013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27023-D4AE-4322-8359-2646FC35F6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82AE6-095E-42B5-A4B2-06AA25A43EEA}" type="datetimeFigureOut">
              <a:rPr lang="ru-RU"/>
              <a:pPr>
                <a:defRPr/>
              </a:pPr>
              <a:t>21.06.2013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0E2B5-EDF0-405C-8227-2292CFE409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7D107-FC87-4F77-B28B-EF957EF88BFF}" type="datetimeFigureOut">
              <a:rPr lang="ru-RU"/>
              <a:pPr>
                <a:defRPr/>
              </a:pPr>
              <a:t>21.06.2013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E602E-C19F-4DF5-9212-E82C3D6484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42032-CA0D-468A-90BF-23E729884C1B}" type="datetimeFigureOut">
              <a:rPr lang="ru-RU"/>
              <a:pPr>
                <a:defRPr/>
              </a:pPr>
              <a:t>21.06.2013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FA0FB-AD60-4978-A444-7EF1A763DA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641C3A-1CB4-468E-91E5-A4C4929A9DD3}" type="datetimeFigureOut">
              <a:rPr lang="ru-RU"/>
              <a:pPr>
                <a:defRPr/>
              </a:pPr>
              <a:t>21.06.2013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17E1C2-648F-4715-8D30-FF599EFAFF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09" r:id="rId2"/>
    <p:sldLayoutId id="2147483810" r:id="rId3"/>
    <p:sldLayoutId id="2147483811" r:id="rId4"/>
    <p:sldLayoutId id="2147483818" r:id="rId5"/>
    <p:sldLayoutId id="2147483819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E66C7D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E66C7D"/>
        </a:buClr>
        <a:buFont typeface="Georgia" pitchFamily="18" charset="0"/>
        <a:buChar char="▫"/>
        <a:defRPr sz="2000" kern="1200">
          <a:solidFill>
            <a:srgbClr val="E66C7D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G:\DCIM\100KC182\100_2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337"/>
            <a:ext cx="4810132" cy="3607599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123" name="Заголовок 1"/>
          <p:cNvSpPr>
            <a:spLocks noGrp="1"/>
          </p:cNvSpPr>
          <p:nvPr>
            <p:ph type="ctrTitle"/>
          </p:nvPr>
        </p:nvSpPr>
        <p:spPr>
          <a:xfrm>
            <a:off x="4429125" y="357188"/>
            <a:ext cx="4457700" cy="2643187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Презентация опыта работы</a:t>
            </a:r>
          </a:p>
        </p:txBody>
      </p:sp>
      <p:sp>
        <p:nvSpPr>
          <p:cNvPr id="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 eaLnBrk="1" hangingPunct="1"/>
            <a:r>
              <a:rPr lang="ru-RU" sz="3200" dirty="0" smtClean="0"/>
              <a:t>Старшего логопеда ГБОУ №2360 комбинированного вида Сидоровой У.М.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Лера\Desktop\все фотки\фото детский сад\фото 2011\DCIM\100KC182\100_1960.JPG"/>
          <p:cNvPicPr>
            <a:picLocks noChangeAspect="1" noChangeArrowheads="1"/>
          </p:cNvPicPr>
          <p:nvPr/>
        </p:nvPicPr>
        <p:blipFill>
          <a:blip r:embed="rId2" cstate="print"/>
          <a:srcRect t="8790" b="7692"/>
          <a:stretch>
            <a:fillRect/>
          </a:stretch>
        </p:blipFill>
        <p:spPr bwMode="auto">
          <a:xfrm>
            <a:off x="285720" y="357166"/>
            <a:ext cx="2737170" cy="171451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098" name="Picture 2" descr="C:\Users\Лера\Desktop\все фотки\фото детский сад\фото 2011\DCIM\100KC182\100_2061.JPG"/>
          <p:cNvPicPr>
            <a:picLocks noChangeAspect="1" noChangeArrowheads="1"/>
          </p:cNvPicPr>
          <p:nvPr/>
        </p:nvPicPr>
        <p:blipFill>
          <a:blip r:embed="rId3" cstate="print">
            <a:lum contrast="-30000"/>
          </a:blip>
          <a:srcRect/>
          <a:stretch>
            <a:fillRect/>
          </a:stretch>
        </p:blipFill>
        <p:spPr bwMode="auto">
          <a:xfrm rot="2336994">
            <a:off x="6573204" y="885130"/>
            <a:ext cx="2285989" cy="171449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4340" name="Текст 6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93077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000" b="1" dirty="0" smtClean="0"/>
              <a:t>Методическое обеспечение </a:t>
            </a:r>
            <a:r>
              <a:rPr lang="ru-RU" sz="1600" dirty="0" smtClean="0"/>
              <a:t>: </a:t>
            </a:r>
            <a:r>
              <a:rPr lang="ru-RU" sz="1200" dirty="0"/>
              <a:t>Коррекция нарушений речи ( Программа логопедической работы по преодолению ОНР у детей.) Т. Б. Филичева, Г. В. Чиркина, Т. В. Туманова, С. А. Миронова, А. В. Лагутина.</a:t>
            </a:r>
          </a:p>
          <a:p>
            <a:r>
              <a:rPr lang="ru-RU" sz="1200" i="1" dirty="0"/>
              <a:t> </a:t>
            </a:r>
            <a:r>
              <a:rPr lang="ru-RU" sz="1200" dirty="0"/>
              <a:t>Н. Э. </a:t>
            </a:r>
            <a:r>
              <a:rPr lang="ru-RU" sz="1200" dirty="0" smtClean="0"/>
              <a:t> Теремкова </a:t>
            </a:r>
            <a:r>
              <a:rPr lang="ru-RU" sz="1200" dirty="0"/>
              <a:t>« Логопедические домашние задания для детей 5-7 лет с ОНР.</a:t>
            </a:r>
          </a:p>
          <a:p>
            <a:r>
              <a:rPr lang="ru-RU" sz="1200" dirty="0" smtClean="0"/>
              <a:t>ОНР</a:t>
            </a:r>
            <a:r>
              <a:rPr lang="ru-RU" sz="1200" dirty="0"/>
              <a:t>».</a:t>
            </a:r>
          </a:p>
          <a:p>
            <a:r>
              <a:rPr lang="ru-RU" sz="1200" dirty="0" smtClean="0"/>
              <a:t>.</a:t>
            </a:r>
            <a:r>
              <a:rPr lang="ru-RU" sz="1200" dirty="0"/>
              <a:t>Р. И. Лалаева ,Н. В. Серебрякова « Коррекция  общего недоразвития речи у   </a:t>
            </a:r>
            <a:r>
              <a:rPr lang="ru-RU" sz="1200" dirty="0" smtClean="0"/>
              <a:t>дошкольников.</a:t>
            </a:r>
          </a:p>
          <a:p>
            <a:r>
              <a:rPr lang="ru-RU" sz="2000" b="1" dirty="0" smtClean="0"/>
              <a:t>Дидактические игры</a:t>
            </a:r>
            <a:r>
              <a:rPr lang="ru-RU" sz="1400" dirty="0" smtClean="0"/>
              <a:t>:</a:t>
            </a:r>
            <a:r>
              <a:rPr lang="ru-RU" sz="1200" dirty="0"/>
              <a:t> </a:t>
            </a:r>
            <a:r>
              <a:rPr lang="ru-RU" sz="1200" i="1" dirty="0" smtClean="0"/>
              <a:t>таблицы:</a:t>
            </a:r>
            <a:r>
              <a:rPr lang="ru-RU" sz="1200" dirty="0"/>
              <a:t> </a:t>
            </a:r>
            <a:r>
              <a:rPr lang="ru-RU" sz="1200" i="1" dirty="0" smtClean="0"/>
              <a:t>растения</a:t>
            </a:r>
            <a:r>
              <a:rPr lang="ru-RU" sz="1200" dirty="0" smtClean="0"/>
              <a:t> , </a:t>
            </a:r>
            <a:r>
              <a:rPr lang="ru-RU" sz="1200" i="1" dirty="0" smtClean="0"/>
              <a:t>рыбы</a:t>
            </a:r>
            <a:r>
              <a:rPr lang="ru-RU" sz="1200" dirty="0" smtClean="0"/>
              <a:t>  ,</a:t>
            </a:r>
            <a:r>
              <a:rPr lang="ru-RU" sz="1200" i="1" dirty="0" smtClean="0"/>
              <a:t>насекомые</a:t>
            </a:r>
            <a:r>
              <a:rPr lang="ru-RU" sz="1200" dirty="0" smtClean="0"/>
              <a:t>  , </a:t>
            </a:r>
            <a:r>
              <a:rPr lang="ru-RU" sz="1200" i="1" dirty="0" smtClean="0"/>
              <a:t>животные</a:t>
            </a:r>
            <a:endParaRPr lang="ru-RU" sz="1200" dirty="0"/>
          </a:p>
          <a:p>
            <a:r>
              <a:rPr lang="ru-RU" sz="1200" i="1" dirty="0"/>
              <a:t>По всем лексическим </a:t>
            </a:r>
            <a:r>
              <a:rPr lang="ru-RU" sz="1200" i="1" dirty="0" smtClean="0"/>
              <a:t>темам</a:t>
            </a:r>
            <a:r>
              <a:rPr lang="ru-RU" sz="1200" dirty="0"/>
              <a:t> </a:t>
            </a:r>
            <a:r>
              <a:rPr lang="ru-RU" sz="1200" dirty="0" smtClean="0"/>
              <a:t>: </a:t>
            </a:r>
            <a:r>
              <a:rPr lang="ru-RU" sz="1200" i="1" dirty="0" smtClean="0"/>
              <a:t>картинный </a:t>
            </a:r>
            <a:r>
              <a:rPr lang="ru-RU" sz="1200" i="1" dirty="0"/>
              <a:t>материал- папка</a:t>
            </a:r>
            <a:endParaRPr lang="ru-RU" sz="1200" dirty="0"/>
          </a:p>
          <a:p>
            <a:r>
              <a:rPr lang="ru-RU" sz="1200" i="1" dirty="0"/>
              <a:t>Альбом  по развитию связной речи.</a:t>
            </a:r>
            <a:endParaRPr lang="ru-RU" sz="1200" dirty="0"/>
          </a:p>
          <a:p>
            <a:r>
              <a:rPr lang="ru-RU" sz="1200" i="1" dirty="0" smtClean="0"/>
              <a:t>Театр : « Настольный театр</a:t>
            </a:r>
            <a:r>
              <a:rPr lang="ru-RU" sz="1200" dirty="0"/>
              <a:t> </a:t>
            </a:r>
            <a:r>
              <a:rPr lang="ru-RU" sz="1200" i="1" dirty="0" smtClean="0"/>
              <a:t> « Заюшкина</a:t>
            </a:r>
            <a:r>
              <a:rPr lang="ru-RU" sz="1200" dirty="0"/>
              <a:t> </a:t>
            </a:r>
            <a:r>
              <a:rPr lang="ru-RU" sz="1200" dirty="0" smtClean="0"/>
              <a:t> </a:t>
            </a:r>
            <a:r>
              <a:rPr lang="ru-RU" sz="1200" i="1" dirty="0" smtClean="0"/>
              <a:t>избушка  «</a:t>
            </a:r>
            <a:endParaRPr lang="ru-RU" sz="1200" dirty="0"/>
          </a:p>
          <a:p>
            <a:r>
              <a:rPr lang="ru-RU" sz="1200" i="1" dirty="0"/>
              <a:t>« Лиса и журавль»</a:t>
            </a:r>
            <a:endParaRPr lang="ru-RU" sz="1200" dirty="0"/>
          </a:p>
          <a:p>
            <a:r>
              <a:rPr lang="ru-RU" sz="1200" i="1" dirty="0"/>
              <a:t>Теневой</a:t>
            </a:r>
            <a:endParaRPr lang="ru-RU" sz="1200" dirty="0"/>
          </a:p>
          <a:p>
            <a:r>
              <a:rPr lang="ru-RU" sz="1200" i="1" dirty="0"/>
              <a:t>Схемы для составления описательных рассказов: </a:t>
            </a:r>
            <a:endParaRPr lang="ru-RU" sz="1200" dirty="0"/>
          </a:p>
          <a:p>
            <a:r>
              <a:rPr lang="ru-RU" sz="1200" i="1" dirty="0"/>
              <a:t>Времена года</a:t>
            </a:r>
            <a:endParaRPr lang="ru-RU" sz="1200" dirty="0"/>
          </a:p>
          <a:p>
            <a:r>
              <a:rPr lang="ru-RU" sz="1200" i="1" dirty="0"/>
              <a:t>Одежда</a:t>
            </a:r>
            <a:endParaRPr lang="ru-RU" sz="1200" dirty="0"/>
          </a:p>
          <a:p>
            <a:r>
              <a:rPr lang="ru-RU" sz="1200" i="1" dirty="0"/>
              <a:t>Игрушки</a:t>
            </a:r>
            <a:endParaRPr lang="ru-RU" sz="1200" dirty="0"/>
          </a:p>
          <a:p>
            <a:r>
              <a:rPr lang="ru-RU" sz="1200" i="1" dirty="0"/>
              <a:t>Фрукты и овощи</a:t>
            </a:r>
            <a:endParaRPr lang="ru-RU" sz="1200" dirty="0"/>
          </a:p>
          <a:p>
            <a:r>
              <a:rPr lang="ru-RU" sz="1200" i="1" dirty="0"/>
              <a:t>Птицы</a:t>
            </a:r>
            <a:endParaRPr lang="ru-RU" sz="1200" dirty="0"/>
          </a:p>
          <a:p>
            <a:r>
              <a:rPr lang="ru-RU" sz="1200" i="1" dirty="0"/>
              <a:t>Посуда</a:t>
            </a:r>
            <a:endParaRPr lang="ru-RU" sz="1200" dirty="0"/>
          </a:p>
          <a:p>
            <a:r>
              <a:rPr lang="ru-RU" sz="1200" i="1" dirty="0"/>
              <a:t>Т.А. Ткаченко «Картины- </a:t>
            </a:r>
            <a:r>
              <a:rPr lang="ru-RU" sz="1200" i="1" dirty="0" smtClean="0"/>
              <a:t>трансформеры  для </a:t>
            </a:r>
            <a:r>
              <a:rPr lang="ru-RU" sz="1200" i="1" dirty="0"/>
              <a:t>составления творческих рассказов»</a:t>
            </a:r>
            <a:endParaRPr lang="ru-RU" sz="1200" dirty="0"/>
          </a:p>
          <a:p>
            <a:pPr eaLnBrk="1" hangingPunct="1"/>
            <a:endParaRPr lang="ru-RU" sz="1200" dirty="0" smtClean="0"/>
          </a:p>
          <a:p>
            <a:pPr eaLnBrk="1" hangingPunct="1">
              <a:buFont typeface="Georgia" pitchFamily="18" charset="0"/>
              <a:buNone/>
            </a:pPr>
            <a:endParaRPr lang="ru-RU" dirty="0" smtClean="0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285720" y="714356"/>
            <a:ext cx="8643998" cy="92869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Уголок</a:t>
            </a:r>
            <a:r>
              <a:rPr lang="ru-RU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словарной работы</a:t>
            </a:r>
            <a:r>
              <a:rPr lang="ru-RU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pic>
        <p:nvPicPr>
          <p:cNvPr id="4099" name="Picture 3" descr="C:\Users\Лера\Desktop\все фотки\фото детский сад\фото 2011\DCIM\100KC182\100_2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483797">
            <a:off x="7131009" y="3227951"/>
            <a:ext cx="2166926" cy="162519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715375" cy="15716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Тема:</a:t>
            </a:r>
            <a:r>
              <a:rPr lang="ru-RU" dirty="0" smtClean="0"/>
              <a:t> </a:t>
            </a:r>
            <a:r>
              <a:rPr lang="ru-RU" sz="3100" b="1" dirty="0" smtClean="0"/>
              <a:t>Зонирование предметно-развивающей среды логопедического кабинета с целью оптимизации коррекционного процесса.</a:t>
            </a:r>
            <a:endParaRPr lang="ru-RU" sz="3100" b="1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i="1" dirty="0" smtClean="0"/>
              <a:t>Цель:</a:t>
            </a:r>
            <a:r>
              <a:rPr lang="ru-RU" dirty="0" smtClean="0"/>
              <a:t> </a:t>
            </a:r>
            <a:r>
              <a:rPr lang="ru-RU" sz="2000" dirty="0" smtClean="0"/>
              <a:t>Создание мотивационной готовности и формирование познавательно-речевой активности детей с ОНР.</a:t>
            </a:r>
          </a:p>
          <a:p>
            <a:r>
              <a:rPr lang="ru-RU" b="1" i="1" dirty="0" smtClean="0"/>
              <a:t>Актуальность: </a:t>
            </a:r>
            <a:r>
              <a:rPr lang="ru-RU" sz="2000" dirty="0" smtClean="0"/>
              <a:t>оптимизация коррекционно-образовательного процесса в условиях ДОУ обостряется противоречия между:</a:t>
            </a:r>
          </a:p>
          <a:p>
            <a:r>
              <a:rPr lang="ru-RU" sz="2000" dirty="0" smtClean="0"/>
              <a:t>недостаточным финансированием государственных учреждений для полного оснащения логопедических кабинетов с целью осуществления </a:t>
            </a:r>
            <a:r>
              <a:rPr lang="ru-RU" sz="2000" dirty="0"/>
              <a:t>высокоэффективного </a:t>
            </a:r>
            <a:r>
              <a:rPr lang="ru-RU" sz="2000" dirty="0" smtClean="0"/>
              <a:t>коррекционного процесса </a:t>
            </a:r>
            <a:r>
              <a:rPr lang="ru-RU" sz="2000" dirty="0"/>
              <a:t>в группах детей с общим недоразвитием речи </a:t>
            </a:r>
            <a:r>
              <a:rPr lang="ru-RU" sz="2000" dirty="0" smtClean="0"/>
              <a:t>и необходимостью улучшения предметно-развивающей среды группах для детей с нарушениями речи  .</a:t>
            </a:r>
            <a:endParaRPr lang="ru-RU" sz="20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53496" y="785794"/>
            <a:ext cx="3383280" cy="1194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Уголок диагностики</a:t>
            </a:r>
            <a:endParaRPr lang="ru-RU" sz="400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171" name="Текст 6"/>
          <p:cNvSpPr>
            <a:spLocks noGrp="1"/>
          </p:cNvSpPr>
          <p:nvPr>
            <p:ph type="body" idx="2"/>
          </p:nvPr>
        </p:nvSpPr>
        <p:spPr>
          <a:xfrm>
            <a:off x="5353050" y="2011363"/>
            <a:ext cx="3382963" cy="4616450"/>
          </a:xfrm>
        </p:spPr>
        <p:txBody>
          <a:bodyPr/>
          <a:lstStyle/>
          <a:p>
            <a:pPr marL="7938" eaLnBrk="1" hangingPunct="1"/>
            <a:r>
              <a:rPr lang="ru-RU" sz="2800" dirty="0" smtClean="0"/>
              <a:t>Цели: создание условий для повышения эффективности и точности диагностического обследования</a:t>
            </a:r>
          </a:p>
        </p:txBody>
      </p:sp>
      <p:pic>
        <p:nvPicPr>
          <p:cNvPr id="7172" name="Содержимое 5" descr="100_19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9588" y="1772816"/>
            <a:ext cx="4205288" cy="3960440"/>
          </a:xfrm>
          <a:prstGeom prst="rect">
            <a:avLst/>
          </a:prstGeom>
          <a:ln w="1270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G:\DCIM\100KC182\100_2052.JPG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6357918" y="4768438"/>
            <a:ext cx="2786082" cy="208956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199" name="Picture 7" descr="G:\DCIM\100KC182\100_2051.JPG"/>
          <p:cNvPicPr>
            <a:picLocks noChangeAspect="1" noChangeArrowheads="1"/>
          </p:cNvPicPr>
          <p:nvPr/>
        </p:nvPicPr>
        <p:blipFill>
          <a:blip r:embed="rId3" cstate="print">
            <a:lum contrast="-40000"/>
          </a:blip>
          <a:srcRect/>
          <a:stretch>
            <a:fillRect/>
          </a:stretch>
        </p:blipFill>
        <p:spPr bwMode="auto">
          <a:xfrm rot="19406550">
            <a:off x="296299" y="3680030"/>
            <a:ext cx="3042905" cy="228218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198" name="Picture 6" descr="G:\DCIM\100KC182\100_205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B5A492"/>
              </a:clrFrom>
              <a:clrTo>
                <a:srgbClr val="B5A492">
                  <a:alpha val="0"/>
                </a:srgbClr>
              </a:clrTo>
            </a:clrChange>
            <a:lum contrast="-40000"/>
          </a:blip>
          <a:srcRect/>
          <a:stretch>
            <a:fillRect/>
          </a:stretch>
        </p:blipFill>
        <p:spPr bwMode="auto">
          <a:xfrm rot="1968675">
            <a:off x="5640510" y="1177156"/>
            <a:ext cx="2869017" cy="215176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197" name="Picture 5" descr="G:\DCIM\100KC182\100_2049.JPG"/>
          <p:cNvPicPr>
            <a:picLocks noChangeAspect="1" noChangeArrowheads="1"/>
          </p:cNvPicPr>
          <p:nvPr/>
        </p:nvPicPr>
        <p:blipFill>
          <a:blip r:embed="rId5" cstate="print">
            <a:lum contrast="-40000"/>
          </a:blip>
          <a:srcRect/>
          <a:stretch>
            <a:fillRect/>
          </a:stretch>
        </p:blipFill>
        <p:spPr bwMode="auto">
          <a:xfrm rot="4028005">
            <a:off x="-91455" y="715617"/>
            <a:ext cx="2966894" cy="222517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Уголок диагностики</a:t>
            </a:r>
            <a:endParaRPr lang="ru-RU" dirty="0"/>
          </a:p>
        </p:txBody>
      </p:sp>
      <p:pic>
        <p:nvPicPr>
          <p:cNvPr id="8201" name="Picture 9" descr="G:\DCIM\100KC182\100_2054.JPG"/>
          <p:cNvPicPr>
            <a:picLocks noChangeAspect="1" noChangeArrowheads="1"/>
          </p:cNvPicPr>
          <p:nvPr/>
        </p:nvPicPr>
        <p:blipFill>
          <a:blip r:embed="rId6" cstate="print">
            <a:lum contrast="-40000"/>
          </a:blip>
          <a:srcRect/>
          <a:stretch>
            <a:fillRect/>
          </a:stretch>
        </p:blipFill>
        <p:spPr bwMode="auto">
          <a:xfrm>
            <a:off x="3643306" y="2928934"/>
            <a:ext cx="2809868" cy="210740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Текст 6"/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7329412"/>
          </a:xfrm>
        </p:spPr>
        <p:txBody>
          <a:bodyPr/>
          <a:lstStyle/>
          <a:p>
            <a:r>
              <a:rPr lang="ru-RU" sz="1200" dirty="0" smtClean="0"/>
              <a:t> </a:t>
            </a:r>
            <a:r>
              <a:rPr lang="ru-RU" sz="2000" b="1" dirty="0" smtClean="0"/>
              <a:t>Методическое обеспечение:    </a:t>
            </a:r>
            <a:r>
              <a:rPr lang="ru-RU" sz="1600" b="1" dirty="0" smtClean="0"/>
              <a:t>    </a:t>
            </a:r>
            <a:r>
              <a:rPr lang="ru-RU" sz="1200" i="1" dirty="0" smtClean="0"/>
              <a:t>О.Б</a:t>
            </a:r>
            <a:r>
              <a:rPr lang="ru-RU" sz="1200" i="1" dirty="0"/>
              <a:t>. Иншакова « Альбом для логопеда»</a:t>
            </a:r>
            <a:endParaRPr lang="ru-RU" sz="1200" dirty="0"/>
          </a:p>
          <a:p>
            <a:r>
              <a:rPr lang="ru-RU" sz="1200" i="1" dirty="0" smtClean="0"/>
              <a:t>                                           Т</a:t>
            </a:r>
            <a:r>
              <a:rPr lang="ru-RU" sz="1200" i="1" dirty="0"/>
              <a:t>. А. Ткаченко « Альбом индивидуального обследования ребенка»</a:t>
            </a:r>
            <a:endParaRPr lang="ru-RU" sz="1200" dirty="0"/>
          </a:p>
          <a:p>
            <a:r>
              <a:rPr lang="ru-RU" sz="1200" i="1" dirty="0" smtClean="0"/>
              <a:t>                                                О . А . Безрукова  «</a:t>
            </a:r>
            <a:r>
              <a:rPr lang="ru-RU" sz="1200" i="1" dirty="0"/>
              <a:t>Диагностика речевого развития у детей с ОНР».</a:t>
            </a:r>
            <a:endParaRPr lang="ru-RU" sz="1200" dirty="0"/>
          </a:p>
          <a:p>
            <a:r>
              <a:rPr lang="ru-RU" sz="1200" i="1" dirty="0" smtClean="0"/>
              <a:t>                                                 Р.А. Кирьянова «</a:t>
            </a:r>
            <a:r>
              <a:rPr lang="ru-RU" sz="1200" i="1" dirty="0"/>
              <a:t>Диагностический материал для психолого - логопедического обследования  </a:t>
            </a:r>
            <a:r>
              <a:rPr lang="ru-RU" sz="1200" i="1" dirty="0" smtClean="0"/>
              <a:t>     детей</a:t>
            </a:r>
            <a:r>
              <a:rPr lang="ru-RU" sz="1200" i="1" dirty="0"/>
              <a:t>.</a:t>
            </a:r>
            <a:endParaRPr lang="ru-RU" sz="1200" dirty="0"/>
          </a:p>
          <a:p>
            <a:r>
              <a:rPr lang="ru-RU" sz="2000" b="1" dirty="0" smtClean="0"/>
              <a:t>Дидактические игры:</a:t>
            </a:r>
            <a:r>
              <a:rPr lang="ru-RU" sz="1600" b="1" dirty="0" smtClean="0"/>
              <a:t> </a:t>
            </a:r>
            <a:r>
              <a:rPr lang="ru-RU" sz="1600" b="1" i="1" dirty="0" smtClean="0"/>
              <a:t>« </a:t>
            </a:r>
            <a:r>
              <a:rPr lang="ru-RU" sz="1200" i="1" dirty="0"/>
              <a:t>Мои любимые сказки» - в разрезных картинках.</a:t>
            </a:r>
            <a:endParaRPr lang="ru-RU" sz="1200" dirty="0"/>
          </a:p>
          <a:p>
            <a:r>
              <a:rPr lang="ru-RU" sz="1200" i="1" dirty="0"/>
              <a:t>« 4 лишний»</a:t>
            </a:r>
            <a:endParaRPr lang="ru-RU" sz="1200" dirty="0"/>
          </a:p>
          <a:p>
            <a:r>
              <a:rPr lang="ru-RU" sz="1200" i="1" dirty="0"/>
              <a:t> « Играем в лото»</a:t>
            </a:r>
            <a:endParaRPr lang="ru-RU" sz="1200" dirty="0"/>
          </a:p>
          <a:p>
            <a:r>
              <a:rPr lang="ru-RU" sz="1200" i="1" dirty="0"/>
              <a:t>« </a:t>
            </a:r>
            <a:r>
              <a:rPr lang="ru-RU" sz="1200" i="1" dirty="0" smtClean="0"/>
              <a:t>Угадайка</a:t>
            </a:r>
            <a:r>
              <a:rPr lang="ru-RU" sz="1200" i="1" dirty="0"/>
              <a:t>»</a:t>
            </a:r>
            <a:endParaRPr lang="ru-RU" sz="1200" dirty="0"/>
          </a:p>
          <a:p>
            <a:r>
              <a:rPr lang="ru-RU" sz="1200" i="1" dirty="0"/>
              <a:t>«Кто </a:t>
            </a:r>
            <a:r>
              <a:rPr lang="ru-RU" sz="1200" i="1" dirty="0" smtClean="0"/>
              <a:t>где  живет?» </a:t>
            </a:r>
            <a:r>
              <a:rPr lang="ru-RU" sz="1200" i="1" dirty="0"/>
              <a:t>- </a:t>
            </a:r>
            <a:endParaRPr lang="ru-RU" sz="1200" dirty="0"/>
          </a:p>
          <a:p>
            <a:r>
              <a:rPr lang="ru-RU" sz="1200" i="1" dirty="0" smtClean="0"/>
              <a:t>«</a:t>
            </a:r>
            <a:r>
              <a:rPr lang="ru-RU" sz="1200" i="1" dirty="0"/>
              <a:t>Разрезные картинки»-</a:t>
            </a:r>
            <a:r>
              <a:rPr lang="ru-RU" sz="1200" i="1" dirty="0" smtClean="0"/>
              <a:t>деревянные</a:t>
            </a:r>
            <a:endParaRPr lang="ru-RU" sz="1200" dirty="0"/>
          </a:p>
          <a:p>
            <a:r>
              <a:rPr lang="ru-RU" sz="1200" i="1" dirty="0"/>
              <a:t>Подбери картинку-папка</a:t>
            </a:r>
            <a:endParaRPr lang="ru-RU" sz="1200" dirty="0"/>
          </a:p>
          <a:p>
            <a:r>
              <a:rPr lang="ru-RU" sz="1200" i="1" dirty="0"/>
              <a:t>«Светофор»-дерев</a:t>
            </a:r>
            <a:r>
              <a:rPr lang="ru-RU" sz="1200" i="1" dirty="0" smtClean="0"/>
              <a:t>.</a:t>
            </a:r>
            <a:endParaRPr lang="ru-RU" sz="1200" dirty="0" smtClean="0"/>
          </a:p>
          <a:p>
            <a:r>
              <a:rPr lang="ru-RU" sz="1200" dirty="0" smtClean="0"/>
              <a:t>Оборудование: </a:t>
            </a:r>
            <a:r>
              <a:rPr lang="ru-RU" sz="1200" i="1" dirty="0" smtClean="0"/>
              <a:t>Домино «Веселый </a:t>
            </a:r>
            <a:r>
              <a:rPr lang="ru-RU" sz="1200" i="1" dirty="0"/>
              <a:t>счет»</a:t>
            </a:r>
            <a:endParaRPr lang="ru-RU" sz="1200" dirty="0"/>
          </a:p>
          <a:p>
            <a:r>
              <a:rPr lang="ru-RU" sz="1200" i="1" dirty="0"/>
              <a:t>      «Лето»</a:t>
            </a:r>
            <a:endParaRPr lang="ru-RU" sz="1200" dirty="0"/>
          </a:p>
          <a:p>
            <a:r>
              <a:rPr lang="ru-RU" sz="1200" i="1" dirty="0"/>
              <a:t>       «Фрукты»  </a:t>
            </a:r>
            <a:endParaRPr lang="ru-RU" sz="1200" dirty="0"/>
          </a:p>
          <a:p>
            <a:r>
              <a:rPr lang="ru-RU" sz="1200" i="1" dirty="0"/>
              <a:t>Объемный материал:</a:t>
            </a:r>
            <a:endParaRPr lang="ru-RU" sz="1200" dirty="0"/>
          </a:p>
          <a:p>
            <a:r>
              <a:rPr lang="ru-RU" sz="1200" i="1" dirty="0"/>
              <a:t>«Интеллектуальный домик»</a:t>
            </a:r>
            <a:endParaRPr lang="ru-RU" sz="1200" dirty="0"/>
          </a:p>
          <a:p>
            <a:r>
              <a:rPr lang="ru-RU" sz="1200" i="1" dirty="0"/>
              <a:t>Кубик Коса</a:t>
            </a:r>
            <a:endParaRPr lang="ru-RU" sz="1200" dirty="0"/>
          </a:p>
          <a:p>
            <a:r>
              <a:rPr lang="ru-RU" sz="1200" i="1" dirty="0"/>
              <a:t>Доски </a:t>
            </a:r>
            <a:r>
              <a:rPr lang="ru-RU" sz="1200" i="1" dirty="0" smtClean="0"/>
              <a:t>Сигану</a:t>
            </a:r>
            <a:endParaRPr lang="ru-RU" sz="1200" dirty="0"/>
          </a:p>
          <a:p>
            <a:r>
              <a:rPr lang="ru-RU" sz="1200" i="1" dirty="0"/>
              <a:t>пирамида</a:t>
            </a:r>
            <a:endParaRPr lang="ru-RU" sz="1200" dirty="0"/>
          </a:p>
          <a:p>
            <a:r>
              <a:rPr lang="ru-RU" sz="1200" i="1" dirty="0"/>
              <a:t>кукла</a:t>
            </a:r>
            <a:endParaRPr lang="ru-RU" sz="1200" dirty="0"/>
          </a:p>
          <a:p>
            <a:r>
              <a:rPr lang="ru-RU" sz="1200" i="1" dirty="0"/>
              <a:t>деревянное пианино</a:t>
            </a:r>
            <a:endParaRPr lang="ru-RU" sz="1200" dirty="0"/>
          </a:p>
          <a:p>
            <a:pPr eaLnBrk="1" hangingPunct="1"/>
            <a:endParaRPr lang="ru-RU" sz="12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071918" y="18282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.</a:t>
            </a:r>
            <a:endParaRPr lang="ru-RU" dirty="0"/>
          </a:p>
          <a:p>
            <a:r>
              <a:rPr lang="ru-RU" b="1" i="1" dirty="0" smtClean="0"/>
              <a:t>:</a:t>
            </a:r>
            <a:endParaRPr lang="ru-RU" dirty="0"/>
          </a:p>
        </p:txBody>
      </p:sp>
      <p:sp>
        <p:nvSpPr>
          <p:cNvPr id="10" name="Управляющая кнопка: домой 9">
            <a:hlinkClick r:id="rId7" action="ppaction://hlinksldjump" highlightClick="1"/>
          </p:cNvPr>
          <p:cNvSpPr/>
          <p:nvPr/>
        </p:nvSpPr>
        <p:spPr>
          <a:xfrm>
            <a:off x="4143372" y="5286388"/>
            <a:ext cx="1042416" cy="1042416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00694" y="571480"/>
            <a:ext cx="3383280" cy="12654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Уголок поощрения</a:t>
            </a:r>
            <a:endParaRPr lang="ru-RU" sz="400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219" name="Текст 6"/>
          <p:cNvSpPr>
            <a:spLocks noGrp="1"/>
          </p:cNvSpPr>
          <p:nvPr>
            <p:ph type="body" idx="2"/>
          </p:nvPr>
        </p:nvSpPr>
        <p:spPr>
          <a:xfrm>
            <a:off x="5452268" y="1838758"/>
            <a:ext cx="3382963" cy="4616450"/>
          </a:xfrm>
        </p:spPr>
        <p:txBody>
          <a:bodyPr/>
          <a:lstStyle/>
          <a:p>
            <a:pPr marL="7938" eaLnBrk="1" hangingPunct="1"/>
            <a:r>
              <a:rPr lang="ru-RU" sz="2800" dirty="0" smtClean="0"/>
              <a:t> Цель: </a:t>
            </a:r>
            <a:r>
              <a:rPr lang="ru-RU" sz="3200" dirty="0" smtClean="0"/>
              <a:t>повышение мотивационной готовности к сотрудничеству с логопедом</a:t>
            </a:r>
            <a:endParaRPr lang="ru-RU" sz="2800" dirty="0" smtClean="0"/>
          </a:p>
        </p:txBody>
      </p:sp>
      <p:pic>
        <p:nvPicPr>
          <p:cNvPr id="6" name="Содержимое 5" descr="100_19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286261" cy="3960440"/>
          </a:xfrm>
          <a:ln w="127000" cap="sq">
            <a:solidFill>
              <a:schemeClr val="bg1">
                <a:lumMod val="50000"/>
              </a:schemeClr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ра\Desktop\все фотки\100KC182\100_1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607726"/>
            <a:ext cx="2238364" cy="167877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Уголок поощрения</a:t>
            </a:r>
            <a:endParaRPr lang="ru-RU" dirty="0"/>
          </a:p>
        </p:txBody>
      </p:sp>
      <p:sp>
        <p:nvSpPr>
          <p:cNvPr id="10245" name="Текс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Изготовление тематических стендов:</a:t>
            </a:r>
          </a:p>
          <a:p>
            <a:pPr marL="109537" indent="0" eaLnBrk="1" hangingPunct="1">
              <a:buNone/>
            </a:pPr>
            <a:r>
              <a:rPr lang="ru-RU" dirty="0" smtClean="0"/>
              <a:t> «Доска почета», «Сосчитай звезды», «Доска настроения», «Наши звезды»</a:t>
            </a:r>
          </a:p>
          <a:p>
            <a:pPr eaLnBrk="1" hangingPunct="1"/>
            <a:r>
              <a:rPr lang="ru-RU" dirty="0" smtClean="0"/>
              <a:t>Оборудование : листки поощрения</a:t>
            </a:r>
          </a:p>
          <a:p>
            <a:pPr eaLnBrk="1" hangingPunct="1"/>
            <a:r>
              <a:rPr lang="ru-RU" dirty="0" smtClean="0"/>
              <a:t>наклейки с изображением смайликов настроения</a:t>
            </a:r>
          </a:p>
          <a:p>
            <a:pPr eaLnBrk="1" hangingPunct="1"/>
            <a:r>
              <a:rPr lang="ru-RU" dirty="0" smtClean="0"/>
              <a:t>Тематические наклейки</a:t>
            </a:r>
          </a:p>
          <a:p>
            <a:pPr eaLnBrk="1" hangingPunct="1"/>
            <a:r>
              <a:rPr lang="ru-RU" dirty="0" smtClean="0"/>
              <a:t>Цветные звезды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6314" y="714356"/>
            <a:ext cx="4357686" cy="18573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Уголок грамматических категорий</a:t>
            </a:r>
            <a:endParaRPr lang="ru-RU" sz="400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267" name="Текст 6"/>
          <p:cNvSpPr>
            <a:spLocks noGrp="1"/>
          </p:cNvSpPr>
          <p:nvPr>
            <p:ph type="body" idx="2"/>
          </p:nvPr>
        </p:nvSpPr>
        <p:spPr>
          <a:xfrm>
            <a:off x="5353050" y="2643188"/>
            <a:ext cx="3382963" cy="3984625"/>
          </a:xfrm>
        </p:spPr>
        <p:txBody>
          <a:bodyPr/>
          <a:lstStyle/>
          <a:p>
            <a:pPr marL="7938" eaLnBrk="1" hangingPunct="1"/>
            <a:r>
              <a:rPr lang="ru-RU" sz="2800" dirty="0" smtClean="0"/>
              <a:t>Цель: формирование грамматических категорий с целью повышения уровня развития коммуникативных способностей у детей</a:t>
            </a:r>
          </a:p>
        </p:txBody>
      </p:sp>
      <p:pic>
        <p:nvPicPr>
          <p:cNvPr id="8" name="Содержимое 7" descr="100_19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7" y="1700808"/>
            <a:ext cx="3816995" cy="4032448"/>
          </a:xfrm>
          <a:ln w="127000" cap="sq">
            <a:solidFill>
              <a:schemeClr val="bg1">
                <a:lumMod val="65000"/>
              </a:schemeClr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G:\DCIM\100KC182\100_2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143360"/>
            <a:ext cx="3143272" cy="235745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2293" name="Picture 5" descr="G:\DCIM\100KC182\100_2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08817">
            <a:off x="5500694" y="1142984"/>
            <a:ext cx="3143245" cy="235743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Текст 6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499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000" b="1" dirty="0" smtClean="0"/>
              <a:t>Методическое обеспечение</a:t>
            </a:r>
            <a:r>
              <a:rPr lang="ru-RU" sz="1600" dirty="0" smtClean="0"/>
              <a:t>: </a:t>
            </a:r>
            <a:r>
              <a:rPr lang="ru-RU" sz="1600" i="1" dirty="0"/>
              <a:t>Е. В. Новикова « Секреты  предлогов и падежей»</a:t>
            </a:r>
            <a:endParaRPr lang="ru-RU" sz="1600" dirty="0"/>
          </a:p>
          <a:p>
            <a:r>
              <a:rPr lang="ru-RU" sz="1600" i="1" dirty="0"/>
              <a:t>Т. А. Ткаченко </a:t>
            </a:r>
            <a:r>
              <a:rPr lang="ru-RU" sz="1600" dirty="0"/>
              <a:t> </a:t>
            </a:r>
            <a:r>
              <a:rPr lang="ru-RU" sz="1600" i="1" dirty="0" smtClean="0"/>
              <a:t>« </a:t>
            </a:r>
            <a:r>
              <a:rPr lang="ru-RU" sz="1600" i="1" dirty="0"/>
              <a:t>Если дошкольник говорит плохо»</a:t>
            </a:r>
            <a:endParaRPr lang="ru-RU" sz="1600" dirty="0"/>
          </a:p>
          <a:p>
            <a:r>
              <a:rPr lang="ru-RU" sz="1600" i="1" dirty="0"/>
              <a:t>« В первый класс без дефектов речи»</a:t>
            </a:r>
            <a:endParaRPr lang="ru-RU" sz="1600" dirty="0"/>
          </a:p>
          <a:p>
            <a:r>
              <a:rPr lang="ru-RU" sz="1600" i="1" dirty="0"/>
              <a:t>Р. </a:t>
            </a:r>
            <a:r>
              <a:rPr lang="ru-RU" sz="1600" i="1" dirty="0" smtClean="0"/>
              <a:t>И.  Лалаева </a:t>
            </a:r>
            <a:r>
              <a:rPr lang="ru-RU" sz="1600" dirty="0" smtClean="0"/>
              <a:t> ,</a:t>
            </a:r>
            <a:r>
              <a:rPr lang="ru-RU" sz="1600" i="1" dirty="0" smtClean="0"/>
              <a:t>Н</a:t>
            </a:r>
            <a:r>
              <a:rPr lang="ru-RU" sz="1600" i="1" dirty="0"/>
              <a:t>. В. Серебрякова «Формирование лексики и грамматического строя  у дошкольников с ОНР.</a:t>
            </a:r>
            <a:endParaRPr lang="ru-RU" sz="1600" dirty="0"/>
          </a:p>
          <a:p>
            <a:r>
              <a:rPr lang="ru-RU" sz="1600" i="1" dirty="0"/>
              <a:t>В. В. </a:t>
            </a:r>
            <a:r>
              <a:rPr lang="ru-RU" sz="1600" i="1" dirty="0" smtClean="0"/>
              <a:t>Коноваленко</a:t>
            </a:r>
            <a:r>
              <a:rPr lang="ru-RU" sz="1600" dirty="0"/>
              <a:t> </a:t>
            </a:r>
            <a:r>
              <a:rPr lang="ru-RU" sz="1600" i="1" dirty="0" smtClean="0"/>
              <a:t>С</a:t>
            </a:r>
            <a:r>
              <a:rPr lang="ru-RU" sz="1600" i="1" dirty="0"/>
              <a:t>. В </a:t>
            </a:r>
            <a:r>
              <a:rPr lang="ru-RU" sz="1600" i="1" dirty="0" smtClean="0"/>
              <a:t>Коноваленко</a:t>
            </a:r>
            <a:r>
              <a:rPr lang="ru-RU" sz="1600" dirty="0"/>
              <a:t> </a:t>
            </a:r>
            <a:r>
              <a:rPr lang="ru-RU" sz="1600" i="1" dirty="0" smtClean="0"/>
              <a:t>«Антонимы</a:t>
            </a:r>
            <a:r>
              <a:rPr lang="ru-RU" sz="1600" i="1" dirty="0"/>
              <a:t>»</a:t>
            </a:r>
            <a:endParaRPr lang="ru-RU" sz="1600" dirty="0"/>
          </a:p>
          <a:p>
            <a:r>
              <a:rPr lang="ru-RU" sz="1600" i="1" dirty="0"/>
              <a:t>Г. Г. Голубева </a:t>
            </a:r>
            <a:r>
              <a:rPr lang="ru-RU" sz="1600" dirty="0"/>
              <a:t> </a:t>
            </a:r>
            <a:r>
              <a:rPr lang="ru-RU" sz="1600" dirty="0" smtClean="0"/>
              <a:t>.</a:t>
            </a:r>
            <a:r>
              <a:rPr lang="ru-RU" sz="1600" i="1" dirty="0" smtClean="0"/>
              <a:t>В</a:t>
            </a:r>
            <a:r>
              <a:rPr lang="ru-RU" sz="1600" i="1" dirty="0"/>
              <a:t>. В. </a:t>
            </a:r>
            <a:r>
              <a:rPr lang="ru-RU" sz="1600" i="1" dirty="0" smtClean="0"/>
              <a:t>Коноваленко</a:t>
            </a:r>
            <a:r>
              <a:rPr lang="ru-RU" sz="1600" dirty="0"/>
              <a:t> </a:t>
            </a:r>
            <a:r>
              <a:rPr lang="ru-RU" sz="1600" i="1" dirty="0" smtClean="0"/>
              <a:t>« </a:t>
            </a:r>
            <a:r>
              <a:rPr lang="ru-RU" sz="1600" i="1" dirty="0"/>
              <a:t>Фронтальные логопедические занятия в старшей группе 1-2 периоды».</a:t>
            </a:r>
            <a:endParaRPr lang="ru-RU" sz="1600" dirty="0"/>
          </a:p>
          <a:p>
            <a:r>
              <a:rPr lang="ru-RU" sz="1600" i="1" dirty="0"/>
              <a:t>И. И. Каширина </a:t>
            </a:r>
            <a:r>
              <a:rPr lang="ru-RU" sz="1600" dirty="0"/>
              <a:t> </a:t>
            </a:r>
            <a:r>
              <a:rPr lang="ru-RU" sz="1600" dirty="0" smtClean="0"/>
              <a:t>.</a:t>
            </a:r>
            <a:r>
              <a:rPr lang="ru-RU" sz="1600" i="1" dirty="0" smtClean="0"/>
              <a:t>Н</a:t>
            </a:r>
            <a:r>
              <a:rPr lang="ru-RU" sz="1600" i="1" dirty="0"/>
              <a:t>. А. Костылева «Играем , говорим , рисуем , учимся».</a:t>
            </a:r>
            <a:endParaRPr lang="ru-RU" sz="1600" dirty="0"/>
          </a:p>
          <a:p>
            <a:r>
              <a:rPr lang="ru-RU" sz="1600" i="1" dirty="0"/>
              <a:t>Л. М. Козырева « И </a:t>
            </a:r>
            <a:r>
              <a:rPr lang="ru-RU" sz="1600" i="1" dirty="0" smtClean="0"/>
              <a:t>свистящие</a:t>
            </a:r>
            <a:r>
              <a:rPr lang="ru-RU" sz="1600" dirty="0"/>
              <a:t> </a:t>
            </a:r>
            <a:r>
              <a:rPr lang="ru-RU" sz="1600" dirty="0" smtClean="0"/>
              <a:t>. </a:t>
            </a:r>
            <a:r>
              <a:rPr lang="ru-RU" sz="1600" i="1" dirty="0" smtClean="0"/>
              <a:t>И </a:t>
            </a:r>
            <a:r>
              <a:rPr lang="ru-RU" sz="1600" i="1" dirty="0"/>
              <a:t>шипящие и самые звонкие».</a:t>
            </a:r>
            <a:endParaRPr lang="ru-RU" sz="1600" dirty="0"/>
          </a:p>
          <a:p>
            <a:r>
              <a:rPr lang="ru-RU" sz="1600" i="1" dirty="0"/>
              <a:t>Л.В. Лебедева , И.В. Козина «Игры и упражнения с родственными словами» </a:t>
            </a:r>
            <a:endParaRPr lang="ru-RU" sz="1600" dirty="0" smtClean="0"/>
          </a:p>
          <a:p>
            <a:r>
              <a:rPr lang="ru-RU" sz="2000" b="1" dirty="0" smtClean="0"/>
              <a:t>Дидактические игры</a:t>
            </a:r>
            <a:r>
              <a:rPr lang="ru-RU" sz="1600" dirty="0" smtClean="0"/>
              <a:t>: </a:t>
            </a:r>
            <a:r>
              <a:rPr lang="ru-RU" sz="800" dirty="0" smtClean="0"/>
              <a:t>« </a:t>
            </a:r>
            <a:r>
              <a:rPr lang="ru-RU" sz="1400" dirty="0"/>
              <a:t>Загадай мы отгадаем</a:t>
            </a:r>
            <a:r>
              <a:rPr lang="ru-RU" sz="1400" dirty="0" smtClean="0"/>
              <a:t>» ,« </a:t>
            </a:r>
            <a:r>
              <a:rPr lang="ru-RU" sz="1400" dirty="0"/>
              <a:t>Наоборот</a:t>
            </a:r>
            <a:r>
              <a:rPr lang="ru-RU" sz="1400" dirty="0" smtClean="0"/>
              <a:t>», «Один </a:t>
            </a:r>
            <a:r>
              <a:rPr lang="ru-RU" sz="1400" dirty="0"/>
              <a:t>–много</a:t>
            </a:r>
          </a:p>
          <a:p>
            <a:r>
              <a:rPr lang="ru-RU" sz="1400" i="1" dirty="0" smtClean="0"/>
              <a:t>Лото </a:t>
            </a:r>
            <a:r>
              <a:rPr lang="ru-RU" sz="1400" i="1" dirty="0"/>
              <a:t>« Мы читаем , мы </a:t>
            </a:r>
            <a:r>
              <a:rPr lang="ru-RU" sz="1400" i="1" dirty="0" smtClean="0"/>
              <a:t>считаем</a:t>
            </a:r>
            <a:r>
              <a:rPr lang="ru-RU" sz="1400" dirty="0"/>
              <a:t> </a:t>
            </a:r>
            <a:r>
              <a:rPr lang="ru-RU" sz="1400" dirty="0" smtClean="0"/>
              <a:t>.</a:t>
            </a:r>
            <a:r>
              <a:rPr lang="ru-RU" sz="1400" i="1" dirty="0" smtClean="0"/>
              <a:t>«Кем быть?»</a:t>
            </a:r>
            <a:endParaRPr lang="ru-RU" sz="1400" dirty="0"/>
          </a:p>
          <a:p>
            <a:r>
              <a:rPr lang="ru-RU" sz="1400" i="1" dirty="0"/>
              <a:t>«Большой –маленький</a:t>
            </a:r>
            <a:r>
              <a:rPr lang="ru-RU" sz="1400" i="1" dirty="0" smtClean="0"/>
              <a:t>»</a:t>
            </a:r>
            <a:r>
              <a:rPr lang="ru-RU" sz="1400" dirty="0"/>
              <a:t> </a:t>
            </a:r>
            <a:r>
              <a:rPr lang="ru-RU" sz="1400" dirty="0" smtClean="0"/>
              <a:t>.</a:t>
            </a:r>
            <a:r>
              <a:rPr lang="ru-RU" sz="1400" i="1" dirty="0" smtClean="0"/>
              <a:t>«</a:t>
            </a:r>
            <a:r>
              <a:rPr lang="ru-RU" sz="1400" i="1" dirty="0"/>
              <a:t>Чего не </a:t>
            </a:r>
            <a:r>
              <a:rPr lang="ru-RU" sz="1400" i="1" dirty="0" smtClean="0"/>
              <a:t>стало?» «  </a:t>
            </a:r>
            <a:r>
              <a:rPr lang="ru-RU" sz="1400" i="1" dirty="0"/>
              <a:t>Из какого материала </a:t>
            </a:r>
            <a:r>
              <a:rPr lang="ru-RU" sz="1400" i="1" dirty="0" smtClean="0"/>
              <a:t>сделано?», «Подбери картинку»</a:t>
            </a:r>
            <a:endParaRPr lang="ru-RU" sz="1400" dirty="0"/>
          </a:p>
          <a:p>
            <a:r>
              <a:rPr lang="ru-RU" sz="1400" i="1" dirty="0"/>
              <a:t>«Что , где </a:t>
            </a:r>
            <a:r>
              <a:rPr lang="ru-RU" sz="1400" i="1" dirty="0" smtClean="0"/>
              <a:t>растет?»</a:t>
            </a:r>
            <a:endParaRPr lang="ru-RU" sz="1400"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285720" y="1143000"/>
            <a:ext cx="8643998" cy="1066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Уголок  грамматических  категорий</a:t>
            </a: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13100" y="2179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213100" y="2179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9124" y="714356"/>
            <a:ext cx="4714876" cy="135732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Уголок </a:t>
            </a:r>
            <a:br>
              <a:rPr lang="ru-RU" sz="400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словарной работы</a:t>
            </a:r>
            <a:endParaRPr lang="ru-RU" sz="400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315" name="Текст 6"/>
          <p:cNvSpPr>
            <a:spLocks noGrp="1"/>
          </p:cNvSpPr>
          <p:nvPr>
            <p:ph type="body" idx="2"/>
          </p:nvPr>
        </p:nvSpPr>
        <p:spPr>
          <a:xfrm>
            <a:off x="4929188" y="2071688"/>
            <a:ext cx="3806825" cy="4556125"/>
          </a:xfrm>
        </p:spPr>
        <p:txBody>
          <a:bodyPr/>
          <a:lstStyle/>
          <a:p>
            <a:pPr marL="7938" eaLnBrk="1" hangingPunct="1"/>
            <a:r>
              <a:rPr lang="ru-RU" sz="2800" dirty="0" smtClean="0"/>
              <a:t>Цель: повышение уровня речевой активности детей , путем расширения предметно-развивающей среды</a:t>
            </a:r>
          </a:p>
        </p:txBody>
      </p:sp>
      <p:pic>
        <p:nvPicPr>
          <p:cNvPr id="6" name="Содержимое 5" descr="100_20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313" y="857250"/>
            <a:ext cx="4125912" cy="5500688"/>
          </a:xfrm>
          <a:ln w="127000" cap="sq">
            <a:solidFill>
              <a:schemeClr val="bg1">
                <a:lumMod val="65000"/>
              </a:schemeClr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511</TotalTime>
  <Words>552</Words>
  <Application>Microsoft Office PowerPoint</Application>
  <PresentationFormat>Экран (4:3)</PresentationFormat>
  <Paragraphs>80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Презентация опыта работы</vt:lpstr>
      <vt:lpstr>Тема: Зонирование предметно-развивающей среды логопедического кабинета с целью оптимизации коррекционного процесса.</vt:lpstr>
      <vt:lpstr>Уголок диагностики</vt:lpstr>
      <vt:lpstr>Уголок диагностики</vt:lpstr>
      <vt:lpstr>Уголок поощрения</vt:lpstr>
      <vt:lpstr>Уголок поощрения</vt:lpstr>
      <vt:lpstr>Уголок грамматических категорий</vt:lpstr>
      <vt:lpstr>Уголок  грамматических  категорий</vt:lpstr>
      <vt:lpstr>Уголок  словарной работы</vt:lpstr>
      <vt:lpstr>Уголок словарной работы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Лера</dc:creator>
  <cp:lastModifiedBy>Yaroslav</cp:lastModifiedBy>
  <cp:revision>82</cp:revision>
  <dcterms:created xsi:type="dcterms:W3CDTF">2011-09-19T16:04:35Z</dcterms:created>
  <dcterms:modified xsi:type="dcterms:W3CDTF">2013-06-21T12:33:31Z</dcterms:modified>
</cp:coreProperties>
</file>