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63" r:id="rId3"/>
    <p:sldId id="267" r:id="rId4"/>
    <p:sldId id="262" r:id="rId5"/>
    <p:sldId id="266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D454-D0E4-40F2-A80A-1C339E5679C5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EF2E-0151-4068-8EFD-57D8505618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89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EF2E-0151-4068-8EFD-57D85056185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51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0101-7FD4-4B14-BDB6-C947439A2638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590146-C934-4157-B35C-52A1B10BD3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95D0-5130-4C2E-AAC6-1F62EDC70C37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C577-7CE7-4201-BDBA-40506646A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50B3-80CA-4159-9433-B380129E1E6B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56C9-8DDE-4CED-BBE4-9FFC11728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8C07-4ABC-4E7B-B17F-16658A3B3710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1444-6237-4250-8B5F-E11E649D4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675F-569D-4995-84AD-F406E1269CBD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2898-CDF0-49BF-82E7-7F23F5935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34DE-FC62-4748-9B22-AFF294CEF999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D34D-D42A-428C-92B0-6BFB959B6C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D77023-4C55-4A6B-9146-48210009DA2F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E0FF06-6A97-40EA-B3F2-266F0904A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D5E8-FAB8-455F-9224-BA47C1E84A57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7023-D4AE-4322-8359-2646FC35F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2AE6-095E-42B5-A4B2-06AA25A43EEA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2B5-EDF0-405C-8227-2292CFE409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D107-FC87-4F77-B28B-EF957EF88BFF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602E-C19F-4DF5-9212-E82C3D6484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2032-CA0D-468A-90BF-23E729884C1B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A0FB-AD60-4978-A444-7EF1A763D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641C3A-1CB4-468E-91E5-A4C4929A9DD3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17E1C2-648F-4715-8D30-FF599EFAFF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10" r:id="rId3"/>
    <p:sldLayoutId id="2147483811" r:id="rId4"/>
    <p:sldLayoutId id="2147483818" r:id="rId5"/>
    <p:sldLayoutId id="2147483819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66C7D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66C7D"/>
        </a:buClr>
        <a:buFont typeface="Georgia" pitchFamily="18" charset="0"/>
        <a:buChar char="▫"/>
        <a:defRPr sz="2000" kern="1200">
          <a:solidFill>
            <a:srgbClr val="E66C7D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DCIM\100KC182\100_2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37"/>
            <a:ext cx="4810132" cy="360759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4429125" y="357188"/>
            <a:ext cx="4457700" cy="2643187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Презентация опыта работы</a:t>
            </a:r>
          </a:p>
        </p:txBody>
      </p:sp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ru-RU" sz="3200" dirty="0" smtClean="0"/>
              <a:t>Старшего логопеда ГБОУ №2360 комбинированного вида Сидоровой У.М.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9"/>
            <a:ext cx="8643967" cy="85725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релаксации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55" name="Текст 6"/>
          <p:cNvSpPr>
            <a:spLocks noGrp="1"/>
          </p:cNvSpPr>
          <p:nvPr>
            <p:ph type="body" idx="2"/>
          </p:nvPr>
        </p:nvSpPr>
        <p:spPr>
          <a:xfrm>
            <a:off x="4071938" y="2643188"/>
            <a:ext cx="4664075" cy="3984625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 </a:t>
            </a:r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5286375" y="1500188"/>
            <a:ext cx="344963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>
              <a:spcBef>
                <a:spcPts val="300"/>
              </a:spcBef>
              <a:buClr>
                <a:srgbClr val="E66C7D"/>
              </a:buClr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  <a:endParaRPr lang="ru-RU" sz="2800" dirty="0" smtClean="0">
              <a:latin typeface="+mn-lt"/>
              <a:cs typeface="+mn-cs"/>
            </a:endParaRPr>
          </a:p>
          <a:p>
            <a:pPr marL="7938">
              <a:spcBef>
                <a:spcPts val="300"/>
              </a:spcBef>
              <a:buClr>
                <a:srgbClr val="E66C7D"/>
              </a:buClr>
              <a:defRPr/>
            </a:pPr>
            <a:r>
              <a:rPr lang="ru-RU" sz="2800" dirty="0" smtClean="0">
                <a:solidFill>
                  <a:prstClr val="black"/>
                </a:solidFill>
                <a:latin typeface="Georgia"/>
              </a:rPr>
              <a:t>Цель: внедрение здоровьесберегаю-      щих технологий в коррекционный процесс</a:t>
            </a:r>
            <a:endParaRPr lang="ru-RU" sz="2800" dirty="0">
              <a:solidFill>
                <a:prstClr val="black"/>
              </a:solidFill>
              <a:latin typeface="Georgia"/>
            </a:endParaRPr>
          </a:p>
          <a:p>
            <a:pPr marL="7938">
              <a:spcBef>
                <a:spcPts val="300"/>
              </a:spcBef>
              <a:buClr>
                <a:srgbClr val="E66C7D"/>
              </a:buClr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7" name="Содержимое 6" descr="100_19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3744416" cy="3779837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714375"/>
            <a:ext cx="4306889" cy="185736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взаимодействия с родителями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4499992" y="2801936"/>
            <a:ext cx="416401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dirty="0" smtClean="0"/>
              <a:t>Цель: получение квалифицированной помощи специалиста, </a:t>
            </a:r>
            <a:r>
              <a:rPr lang="ru-RU" sz="2800" dirty="0"/>
              <a:t>направленную на приобретение </a:t>
            </a:r>
            <a:r>
              <a:rPr lang="ru-RU" sz="2800" dirty="0" smtClean="0"/>
              <a:t>необходимых </a:t>
            </a:r>
            <a:r>
              <a:rPr lang="ru-RU" sz="2800" dirty="0"/>
              <a:t>знаний и навыков в работе по </a:t>
            </a:r>
            <a:r>
              <a:rPr lang="ru-RU" sz="2800" dirty="0" smtClean="0"/>
              <a:t>преодолению речевого нарушения</a:t>
            </a:r>
            <a:endParaRPr lang="ru-RU" sz="2800" dirty="0"/>
          </a:p>
        </p:txBody>
      </p:sp>
      <p:pic>
        <p:nvPicPr>
          <p:cNvPr id="8" name="Содержимое 7" descr="100_19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971925" cy="3672408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</a:t>
            </a:r>
            <a:r>
              <a:rPr lang="ru-RU" b="1" dirty="0" smtClean="0">
                <a:ln w="12700">
                  <a:solidFill>
                    <a:srgbClr val="5A6378">
                      <a:lumMod val="50000"/>
                    </a:srgbClr>
                  </a:solidFill>
                  <a:prstDash val="solid"/>
                </a:ln>
                <a:solidFill>
                  <a:srgbClr val="5A6378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взаимодействия с родителями</a:t>
            </a:r>
            <a:endParaRPr lang="ru-RU" dirty="0"/>
          </a:p>
        </p:txBody>
      </p:sp>
      <p:sp>
        <p:nvSpPr>
          <p:cNvPr id="25603" name="Текст 6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9338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2000" dirty="0" smtClean="0"/>
              <a:t>Формы работы : </a:t>
            </a:r>
          </a:p>
          <a:p>
            <a:pPr eaLnBrk="1" hangingPunct="1"/>
            <a:r>
              <a:rPr lang="ru-RU" sz="2000" b="1" dirty="0" smtClean="0"/>
              <a:t>индивидуальные</a:t>
            </a:r>
            <a:endParaRPr lang="ru-RU" sz="2000" dirty="0" smtClean="0"/>
          </a:p>
          <a:p>
            <a:pPr eaLnBrk="1" hangingPunct="1"/>
            <a:r>
              <a:rPr lang="ru-RU" sz="2000" dirty="0" smtClean="0"/>
              <a:t>консультирование :тематическое</a:t>
            </a:r>
          </a:p>
          <a:p>
            <a:pPr eaLnBrk="1" hangingPunct="1"/>
            <a:r>
              <a:rPr lang="ru-RU" sz="2000" dirty="0" smtClean="0"/>
              <a:t> по запросу</a:t>
            </a:r>
          </a:p>
          <a:p>
            <a:pPr eaLnBrk="1" hangingPunct="1">
              <a:buNone/>
            </a:pPr>
            <a:r>
              <a:rPr lang="ru-RU" sz="2000" b="1" dirty="0" smtClean="0"/>
              <a:t>   групповые</a:t>
            </a:r>
          </a:p>
          <a:p>
            <a:pPr eaLnBrk="1" hangingPunct="1"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анкетирование</a:t>
            </a:r>
          </a:p>
          <a:p>
            <a:pPr eaLnBrk="1" hangingPunct="1">
              <a:buNone/>
            </a:pPr>
            <a:r>
              <a:rPr lang="ru-RU" sz="2000" dirty="0" smtClean="0"/>
              <a:t>информационные папки</a:t>
            </a:r>
          </a:p>
          <a:p>
            <a:pPr eaLnBrk="1" hangingPunct="1">
              <a:buNone/>
            </a:pPr>
            <a:r>
              <a:rPr lang="ru-RU" sz="2000" dirty="0" smtClean="0"/>
              <a:t> родительские собрания</a:t>
            </a:r>
          </a:p>
          <a:p>
            <a:pPr eaLnBrk="1" hangingPunct="1">
              <a:buNone/>
            </a:pPr>
            <a:r>
              <a:rPr lang="ru-RU" sz="2000" dirty="0" smtClean="0"/>
              <a:t> родительский клуб</a:t>
            </a:r>
          </a:p>
          <a:p>
            <a:pPr eaLnBrk="1" hangingPunct="1"/>
            <a:r>
              <a:rPr lang="ru-RU" sz="2000" dirty="0" smtClean="0"/>
              <a:t>уголок «Советы логопеда» </a:t>
            </a:r>
          </a:p>
          <a:p>
            <a:pPr eaLnBrk="1" hangingPunct="1"/>
            <a:r>
              <a:rPr lang="ru-RU" sz="2000" dirty="0" smtClean="0"/>
              <a:t>тетрадь взаимодействия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>
                  <a:noFill/>
                </a:ln>
                <a:solidFill>
                  <a:srgbClr val="FBEEC9">
                    <a:lumMod val="10000"/>
                  </a:srgbClr>
                </a:solidFill>
                <a:effectLst/>
                <a:latin typeface="Trebuchet MS"/>
              </a:rPr>
              <a:t>Юго-Восточное Окружное Управление Образования г.Москвы</a:t>
            </a:r>
            <a:br>
              <a:rPr lang="ru-RU" sz="2000" b="1" dirty="0" smtClean="0">
                <a:ln>
                  <a:noFill/>
                </a:ln>
                <a:solidFill>
                  <a:srgbClr val="FBEEC9">
                    <a:lumMod val="10000"/>
                  </a:srgbClr>
                </a:solidFill>
                <a:effectLst/>
                <a:latin typeface="Trebuchet MS"/>
              </a:rPr>
            </a:br>
            <a:r>
              <a:rPr lang="ru-RU" sz="2000" b="1" dirty="0" smtClean="0">
                <a:ln>
                  <a:noFill/>
                </a:ln>
                <a:solidFill>
                  <a:srgbClr val="FBEEC9">
                    <a:lumMod val="10000"/>
                  </a:srgbClr>
                </a:solidFill>
                <a:effectLst/>
                <a:latin typeface="Trebuchet MS"/>
              </a:rPr>
              <a:t>Государственное Бюджетное Образовательное Учреждение </a:t>
            </a:r>
            <a:br>
              <a:rPr lang="ru-RU" sz="2000" b="1" dirty="0" smtClean="0">
                <a:ln>
                  <a:noFill/>
                </a:ln>
                <a:solidFill>
                  <a:srgbClr val="FBEEC9">
                    <a:lumMod val="10000"/>
                  </a:srgbClr>
                </a:solidFill>
                <a:effectLst/>
                <a:latin typeface="Trebuchet MS"/>
              </a:rPr>
            </a:br>
            <a:r>
              <a:rPr lang="ru-RU" sz="2000" b="1" dirty="0" smtClean="0">
                <a:ln>
                  <a:noFill/>
                </a:ln>
                <a:solidFill>
                  <a:srgbClr val="FBEEC9">
                    <a:lumMod val="10000"/>
                  </a:srgbClr>
                </a:solidFill>
                <a:effectLst/>
                <a:latin typeface="Trebuchet MS"/>
              </a:rPr>
              <a:t>детский сад комбинированного вида № 2360</a:t>
            </a:r>
            <a:endParaRPr lang="ru-RU" dirty="0"/>
          </a:p>
        </p:txBody>
      </p:sp>
      <p:pic>
        <p:nvPicPr>
          <p:cNvPr id="7" name="Picture 9" descr="C:\Program Files\Microsoft Office\MEDIA\OFFICE12\Lines\BD21413_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929198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28288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255588" algn="ctr" eaLnBrk="0" fontAlgn="base" hangingPunct="0">
              <a:spcAft>
                <a:spcPct val="0"/>
              </a:spcAft>
              <a:buClr>
                <a:srgbClr val="B58B80"/>
              </a:buClr>
              <a:defRPr/>
            </a:pPr>
            <a:r>
              <a:rPr lang="ru-RU" sz="2000" b="1" dirty="0" smtClean="0">
                <a:solidFill>
                  <a:srgbClr val="A17242">
                    <a:lumMod val="50000"/>
                  </a:srgbClr>
                </a:solidFill>
                <a:latin typeface="Trebuchet MS"/>
              </a:rPr>
              <a:t>Наши координаты</a:t>
            </a:r>
            <a:endParaRPr lang="en-US" sz="2000" b="1" dirty="0" smtClean="0">
              <a:solidFill>
                <a:srgbClr val="A17242">
                  <a:lumMod val="50000"/>
                </a:srgbClr>
              </a:solidFill>
              <a:latin typeface="Trebuchet MS"/>
            </a:endParaRPr>
          </a:p>
          <a:p>
            <a:pPr lvl="0" indent="-255588" algn="ctr" eaLnBrk="0" fontAlgn="base" hangingPunct="0">
              <a:spcAft>
                <a:spcPct val="0"/>
              </a:spcAft>
              <a:buClr>
                <a:srgbClr val="B58B80"/>
              </a:buClr>
              <a:defRPr/>
            </a:pPr>
            <a:endParaRPr lang="ru-RU" sz="2000" b="1" dirty="0" smtClean="0">
              <a:solidFill>
                <a:srgbClr val="A17242">
                  <a:lumMod val="50000"/>
                </a:srgbClr>
              </a:solidFill>
              <a:latin typeface="Trebuchet MS"/>
            </a:endParaRPr>
          </a:p>
          <a:p>
            <a:pPr lvl="0" indent="-255588" algn="ctr" eaLnBrk="0" fontAlgn="base" hangingPunct="0">
              <a:spcAft>
                <a:spcPct val="0"/>
              </a:spcAft>
              <a:buClr>
                <a:srgbClr val="B58B80"/>
              </a:buClr>
              <a:defRPr/>
            </a:pPr>
            <a:r>
              <a:rPr lang="ru-RU" sz="2000" dirty="0" smtClean="0">
                <a:solidFill>
                  <a:srgbClr val="A17242">
                    <a:lumMod val="50000"/>
                  </a:srgbClr>
                </a:solidFill>
                <a:latin typeface="Georgia"/>
              </a:rPr>
              <a:t>Тел.: </a:t>
            </a:r>
            <a:r>
              <a:rPr lang="ru-RU" sz="2000" dirty="0" smtClean="0">
                <a:solidFill>
                  <a:srgbClr val="A17242">
                    <a:lumMod val="50000"/>
                  </a:srgbClr>
                </a:solidFill>
                <a:latin typeface="Trebuchet MS"/>
              </a:rPr>
              <a:t>8-(495)-345-58-01</a:t>
            </a:r>
          </a:p>
          <a:p>
            <a:pPr lvl="0" indent="-255588" algn="ctr" eaLnBrk="0" fontAlgn="base" hangingPunct="0">
              <a:spcAft>
                <a:spcPct val="0"/>
              </a:spcAft>
              <a:buClr>
                <a:srgbClr val="B58B80"/>
              </a:buClr>
              <a:defRPr/>
            </a:pPr>
            <a:r>
              <a:rPr lang="en-US" sz="2000" dirty="0" smtClean="0">
                <a:solidFill>
                  <a:srgbClr val="A17242">
                    <a:lumMod val="50000"/>
                  </a:srgbClr>
                </a:solidFill>
                <a:latin typeface="Georgia"/>
              </a:rPr>
              <a:t>e-mail</a:t>
            </a:r>
            <a:r>
              <a:rPr lang="ru-RU" sz="2000" dirty="0" smtClean="0">
                <a:solidFill>
                  <a:srgbClr val="A17242">
                    <a:lumMod val="50000"/>
                  </a:srgbClr>
                </a:solidFill>
                <a:latin typeface="Georgia"/>
              </a:rPr>
              <a:t> </a:t>
            </a:r>
            <a:r>
              <a:rPr lang="en-US" sz="20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  <a:t>detsad</a:t>
            </a:r>
            <a:r>
              <a:rPr lang="en-US" sz="2000" u="sng" dirty="0" smtClean="0">
                <a:solidFill>
                  <a:srgbClr val="C17529">
                    <a:lumMod val="75000"/>
                  </a:srgbClr>
                </a:solidFill>
                <a:latin typeface="Trebuchet MS"/>
              </a:rPr>
              <a:t>2360</a:t>
            </a:r>
            <a:r>
              <a:rPr lang="en-US" sz="20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  <a:t>@mail.ru</a:t>
            </a:r>
            <a:endParaRPr lang="ru-RU" sz="2000" u="sng" dirty="0">
              <a:solidFill>
                <a:srgbClr val="C17529">
                  <a:lumMod val="75000"/>
                </a:srgbClr>
              </a:solidFill>
              <a:latin typeface="Georg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715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255588" algn="ctr" eaLnBrk="0" fontAlgn="base" hangingPunct="0">
              <a:spcAft>
                <a:spcPct val="0"/>
              </a:spcAft>
              <a:buClr>
                <a:srgbClr val="B58B80"/>
              </a:buClr>
              <a:defRPr/>
            </a:pPr>
            <a:r>
              <a:rPr lang="ru-RU" sz="1400" b="1" dirty="0" smtClean="0">
                <a:solidFill>
                  <a:srgbClr val="A17242">
                    <a:lumMod val="50000"/>
                  </a:srgbClr>
                </a:solidFill>
                <a:latin typeface="Georgia"/>
              </a:rPr>
              <a:t>Автор презентации</a:t>
            </a:r>
            <a:endParaRPr lang="ru-RU" sz="1400" dirty="0" smtClean="0">
              <a:solidFill>
                <a:srgbClr val="A17242">
                  <a:lumMod val="50000"/>
                </a:srgbClr>
              </a:solidFill>
              <a:latin typeface="Georgia"/>
            </a:endParaRPr>
          </a:p>
          <a:p>
            <a:pPr lvl="0" indent="-255588" algn="ctr" eaLnBrk="0" fontAlgn="base" hangingPunct="0">
              <a:spcAft>
                <a:spcPct val="0"/>
              </a:spcAft>
              <a:buClr>
                <a:srgbClr val="B58B80"/>
              </a:buClr>
              <a:defRPr/>
            </a:pPr>
            <a:r>
              <a:rPr lang="ru-RU" sz="1400" dirty="0" smtClean="0">
                <a:solidFill>
                  <a:srgbClr val="A17242">
                    <a:lumMod val="50000"/>
                  </a:srgbClr>
                </a:solidFill>
                <a:latin typeface="Georgia"/>
              </a:rPr>
              <a:t>учитель-логопед </a:t>
            </a:r>
          </a:p>
          <a:p>
            <a:pPr lvl="0" indent="-255588" algn="ctr" eaLnBrk="0" fontAlgn="base" hangingPunct="0">
              <a:spcAft>
                <a:spcPct val="0"/>
              </a:spcAft>
              <a:buClr>
                <a:srgbClr val="B58B80"/>
              </a:buClr>
              <a:defRPr/>
            </a:pPr>
            <a:r>
              <a:rPr lang="ru-RU" sz="1400" dirty="0" smtClean="0">
                <a:solidFill>
                  <a:srgbClr val="A17242">
                    <a:lumMod val="50000"/>
                  </a:srgbClr>
                </a:solidFill>
                <a:latin typeface="Georgia"/>
              </a:rPr>
              <a:t>Сидорова Ульяна  Митрофановна</a:t>
            </a:r>
            <a:endParaRPr lang="ru-RU" sz="14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714356"/>
            <a:ext cx="4357686" cy="12654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мелкой моторики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Текст 6"/>
          <p:cNvSpPr>
            <a:spLocks noGrp="1"/>
          </p:cNvSpPr>
          <p:nvPr>
            <p:ph type="body" idx="2"/>
          </p:nvPr>
        </p:nvSpPr>
        <p:spPr>
          <a:xfrm>
            <a:off x="4214813" y="2011363"/>
            <a:ext cx="4521200" cy="4616450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 Цель : </a:t>
            </a:r>
          </a:p>
          <a:p>
            <a:pPr marL="7938" eaLnBrk="1" hangingPunct="1"/>
            <a:r>
              <a:rPr lang="ru-RU" sz="2800" dirty="0" smtClean="0"/>
              <a:t>развитие </a:t>
            </a:r>
          </a:p>
          <a:p>
            <a:pPr marL="7938" eaLnBrk="1" hangingPunct="1"/>
            <a:r>
              <a:rPr lang="ru-RU" sz="2800" dirty="0" smtClean="0"/>
              <a:t>мелкой ,                       общей и артикуляционной моторик через разнообразие игровых технологий</a:t>
            </a:r>
          </a:p>
        </p:txBody>
      </p:sp>
      <p:pic>
        <p:nvPicPr>
          <p:cNvPr id="9" name="Содержимое 8" descr="Безымянный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2820988" cy="4843413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ера\Desktop\все фотки\фото детский сад\фото 2011\DCIM\100KC182\100_2049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 rot="5400000">
            <a:off x="-226249" y="1012011"/>
            <a:ext cx="3524248" cy="26431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643834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мелкой моторики</a:t>
            </a:r>
            <a:endParaRPr lang="ru-RU" dirty="0"/>
          </a:p>
        </p:txBody>
      </p:sp>
      <p:sp>
        <p:nvSpPr>
          <p:cNvPr id="16389" name="Текст 6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736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 </a:t>
            </a:r>
            <a:r>
              <a:rPr lang="ru-RU" sz="2000" b="1" dirty="0" smtClean="0"/>
              <a:t>Методическое обеспечение </a:t>
            </a:r>
            <a:r>
              <a:rPr lang="ru-RU" sz="2000" dirty="0" smtClean="0"/>
              <a:t>:</a:t>
            </a:r>
            <a:endParaRPr lang="ru-RU" sz="2000" dirty="0"/>
          </a:p>
          <a:p>
            <a:pPr>
              <a:spcAft>
                <a:spcPts val="0"/>
              </a:spcAft>
            </a:pPr>
            <a:r>
              <a:rPr lang="ru-RU" sz="1200" dirty="0" smtClean="0"/>
              <a:t>                                                    В</a:t>
            </a:r>
            <a:r>
              <a:rPr lang="ru-RU" sz="1200" dirty="0"/>
              <a:t>. В. Коноваленко.</a:t>
            </a:r>
          </a:p>
          <a:p>
            <a:pPr>
              <a:spcAft>
                <a:spcPts val="0"/>
              </a:spcAft>
            </a:pPr>
            <a:r>
              <a:rPr lang="ru-RU" sz="1200" dirty="0" smtClean="0"/>
              <a:t>                                               С</a:t>
            </a:r>
            <a:r>
              <a:rPr lang="ru-RU" sz="1200" dirty="0"/>
              <a:t>. В. Коноваленко «Артикуляционная и пальчиковая гимнастика».</a:t>
            </a:r>
          </a:p>
          <a:p>
            <a:pPr>
              <a:spcAft>
                <a:spcPts val="0"/>
              </a:spcAft>
            </a:pPr>
            <a:r>
              <a:rPr lang="ru-RU" sz="1200" dirty="0" smtClean="0"/>
              <a:t>                                                         Л</a:t>
            </a:r>
            <a:r>
              <a:rPr lang="ru-RU" sz="1200" dirty="0"/>
              <a:t>. П. Савина « Пальчиковая гимнастика» </a:t>
            </a:r>
          </a:p>
          <a:p>
            <a:pPr>
              <a:spcAft>
                <a:spcPts val="0"/>
              </a:spcAft>
            </a:pPr>
            <a:r>
              <a:rPr lang="ru-RU" sz="1200" dirty="0" smtClean="0"/>
              <a:t>                                                    Альбом </a:t>
            </a:r>
            <a:r>
              <a:rPr lang="ru-RU" sz="1200" dirty="0"/>
              <a:t>для развития мелкой </a:t>
            </a:r>
            <a:r>
              <a:rPr lang="ru-RU" sz="1200" dirty="0" smtClean="0"/>
              <a:t>моторики</a:t>
            </a:r>
            <a:endParaRPr lang="ru-RU" dirty="0" smtClean="0"/>
          </a:p>
          <a:p>
            <a:r>
              <a:rPr lang="ru-RU" sz="2000" dirty="0" smtClean="0"/>
              <a:t>                               </a:t>
            </a:r>
            <a:r>
              <a:rPr lang="ru-RU" sz="2000" b="1" dirty="0" smtClean="0"/>
              <a:t>Дидактические игры :</a:t>
            </a:r>
          </a:p>
          <a:p>
            <a:r>
              <a:rPr lang="ru-RU" sz="2000" i="1" dirty="0" smtClean="0"/>
              <a:t>                              «</a:t>
            </a:r>
            <a:r>
              <a:rPr lang="ru-RU" sz="1200" i="1" dirty="0"/>
              <a:t>Очумелые ручки»</a:t>
            </a:r>
            <a:endParaRPr lang="ru-RU" sz="1200" dirty="0"/>
          </a:p>
          <a:p>
            <a:r>
              <a:rPr lang="ru-RU" sz="1200" i="1" dirty="0" smtClean="0"/>
              <a:t>                                                               «</a:t>
            </a:r>
            <a:r>
              <a:rPr lang="ru-RU" sz="1200" i="1" dirty="0"/>
              <a:t>Забавные прищепки»</a:t>
            </a:r>
            <a:endParaRPr lang="ru-RU" sz="1200" dirty="0"/>
          </a:p>
          <a:p>
            <a:r>
              <a:rPr lang="ru-RU" sz="1200" i="1" dirty="0" smtClean="0"/>
              <a:t>                                                                   «Аэробов»</a:t>
            </a:r>
            <a:endParaRPr lang="ru-RU" sz="1200" dirty="0"/>
          </a:p>
          <a:p>
            <a:r>
              <a:rPr lang="ru-RU" sz="1200" i="1" dirty="0" smtClean="0"/>
              <a:t>                                                        « </a:t>
            </a:r>
            <a:r>
              <a:rPr lang="ru-RU" sz="1200" i="1" dirty="0"/>
              <a:t>Загони мяч в ворота»</a:t>
            </a:r>
            <a:endParaRPr lang="ru-RU" sz="1200" dirty="0"/>
          </a:p>
          <a:p>
            <a:r>
              <a:rPr lang="ru-RU" sz="1200" i="1" dirty="0" smtClean="0"/>
              <a:t>                                                  «</a:t>
            </a:r>
            <a:r>
              <a:rPr lang="ru-RU" sz="1200" i="1" dirty="0"/>
              <a:t>Железная головоломка»</a:t>
            </a:r>
            <a:endParaRPr lang="ru-RU" sz="1200" dirty="0"/>
          </a:p>
          <a:p>
            <a:r>
              <a:rPr lang="ru-RU" sz="1200" i="1" dirty="0" smtClean="0"/>
              <a:t>                                                       Массажные </a:t>
            </a:r>
            <a:r>
              <a:rPr lang="ru-RU" sz="1200" i="1" dirty="0"/>
              <a:t>шарики</a:t>
            </a:r>
            <a:endParaRPr lang="ru-RU" sz="1200" dirty="0" smtClean="0"/>
          </a:p>
          <a:p>
            <a:r>
              <a:rPr lang="ru-RU" sz="2000" b="1" dirty="0" smtClean="0"/>
              <a:t>Оборудование :</a:t>
            </a:r>
          </a:p>
          <a:p>
            <a:r>
              <a:rPr lang="ru-RU" sz="1000" i="1" dirty="0" smtClean="0"/>
              <a:t>Мозаика</a:t>
            </a:r>
            <a:endParaRPr lang="ru-RU" sz="1000" dirty="0"/>
          </a:p>
          <a:p>
            <a:r>
              <a:rPr lang="ru-RU" sz="1000" i="1" dirty="0"/>
              <a:t>Трафареты по всем лексическим темам</a:t>
            </a:r>
            <a:endParaRPr lang="ru-RU" sz="1000" dirty="0"/>
          </a:p>
          <a:p>
            <a:r>
              <a:rPr lang="ru-RU" sz="1000" i="1" dirty="0"/>
              <a:t>Схемы пальчиковых </a:t>
            </a:r>
            <a:r>
              <a:rPr lang="ru-RU" sz="1000" i="1" dirty="0" smtClean="0"/>
              <a:t> поз</a:t>
            </a:r>
            <a:endParaRPr lang="ru-RU" sz="1000" dirty="0"/>
          </a:p>
          <a:p>
            <a:r>
              <a:rPr lang="ru-RU" sz="1000" i="1" dirty="0"/>
              <a:t>Схемы выкладывания из палочек </a:t>
            </a:r>
            <a:endParaRPr lang="ru-RU" sz="1000" dirty="0"/>
          </a:p>
          <a:p>
            <a:r>
              <a:rPr lang="ru-RU" sz="1000" i="1" dirty="0" smtClean="0"/>
              <a:t>Пазлы </a:t>
            </a:r>
            <a:r>
              <a:rPr lang="ru-RU" sz="1000" dirty="0" smtClean="0"/>
              <a:t>,  </a:t>
            </a:r>
            <a:r>
              <a:rPr lang="ru-RU" sz="1000" i="1" dirty="0" smtClean="0"/>
              <a:t>ежики </a:t>
            </a:r>
            <a:r>
              <a:rPr lang="ru-RU" sz="1000" i="1" dirty="0"/>
              <a:t>резиновые</a:t>
            </a:r>
            <a:endParaRPr lang="ru-RU" sz="1000" dirty="0"/>
          </a:p>
          <a:p>
            <a:r>
              <a:rPr lang="ru-RU" sz="1000" i="1" dirty="0" smtClean="0"/>
              <a:t>Альбомы для разукрашивания</a:t>
            </a:r>
            <a:endParaRPr lang="ru-RU" sz="1000" dirty="0"/>
          </a:p>
          <a:p>
            <a:r>
              <a:rPr lang="ru-RU" sz="1000" i="1" dirty="0" smtClean="0"/>
              <a:t>Вертушки</a:t>
            </a:r>
            <a:r>
              <a:rPr lang="ru-RU" sz="1000" dirty="0" smtClean="0"/>
              <a:t> ,</a:t>
            </a:r>
            <a:r>
              <a:rPr lang="ru-RU" sz="1000" i="1" dirty="0" smtClean="0"/>
              <a:t>шнуровки</a:t>
            </a:r>
            <a:endParaRPr lang="ru-RU" sz="1000" dirty="0"/>
          </a:p>
          <a:p>
            <a:r>
              <a:rPr lang="ru-RU" sz="1000" i="1" dirty="0"/>
              <a:t>шнуровки </a:t>
            </a:r>
            <a:r>
              <a:rPr lang="ru-RU" sz="1000" i="1" dirty="0" smtClean="0"/>
              <a:t>деревянные</a:t>
            </a:r>
            <a:endParaRPr lang="ru-RU" sz="1000" dirty="0"/>
          </a:p>
          <a:p>
            <a:pPr eaLnBrk="1" hangingPunct="1"/>
            <a:endParaRPr lang="ru-RU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60675" y="2079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714356"/>
            <a:ext cx="3857620" cy="12654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связной речи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1" name="Текст 6"/>
          <p:cNvSpPr>
            <a:spLocks noGrp="1"/>
          </p:cNvSpPr>
          <p:nvPr>
            <p:ph type="body" idx="2"/>
          </p:nvPr>
        </p:nvSpPr>
        <p:spPr>
          <a:xfrm>
            <a:off x="4929188" y="2011363"/>
            <a:ext cx="3806825" cy="4616450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Цель: повышение уровня коммуникации путем использования наглядного моделирования, приемов  ТРИЗ</a:t>
            </a:r>
          </a:p>
        </p:txBody>
      </p:sp>
      <p:pic>
        <p:nvPicPr>
          <p:cNvPr id="6" name="Содержимое 5" descr="100_20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3" y="1772815"/>
            <a:ext cx="3997647" cy="3888433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ера\Desktop\все фотки\фото детский сад\фото 2011\DCIM\100KC182\100_1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5602">
            <a:off x="966147" y="1214277"/>
            <a:ext cx="2361375" cy="17710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C:\Users\Лера\Desktop\все фотки\фото детский сад\фото 2011\DCIM\100KC182\100_1963.JPG"/>
          <p:cNvPicPr>
            <a:picLocks noChangeAspect="1" noChangeArrowheads="1"/>
          </p:cNvPicPr>
          <p:nvPr/>
        </p:nvPicPr>
        <p:blipFill>
          <a:blip r:embed="rId4" cstate="print"/>
          <a:srcRect b="7999"/>
          <a:stretch>
            <a:fillRect/>
          </a:stretch>
        </p:blipFill>
        <p:spPr bwMode="auto">
          <a:xfrm rot="1635640">
            <a:off x="6000760" y="4500570"/>
            <a:ext cx="2381240" cy="16430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Users\Лера\Desktop\все фотки\фото детский сад\фото 2011\DCIM\100KC182\100_2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79294" y="1035821"/>
            <a:ext cx="2571724" cy="192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85645" y="935408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связной речи</a:t>
            </a:r>
            <a:endParaRPr lang="ru-RU" dirty="0"/>
          </a:p>
        </p:txBody>
      </p:sp>
      <p:sp>
        <p:nvSpPr>
          <p:cNvPr id="18438" name="Текст 6"/>
          <p:cNvSpPr>
            <a:spLocks noGrp="1"/>
          </p:cNvSpPr>
          <p:nvPr>
            <p:ph idx="1"/>
          </p:nvPr>
        </p:nvSpPr>
        <p:spPr>
          <a:xfrm>
            <a:off x="421965" y="1884290"/>
            <a:ext cx="8229600" cy="43243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Методическое обеспечение</a:t>
            </a:r>
            <a:r>
              <a:rPr lang="ru-RU" sz="1600" dirty="0" smtClean="0"/>
              <a:t>:  </a:t>
            </a:r>
            <a:r>
              <a:rPr lang="ru-RU" sz="1000" i="1" dirty="0" smtClean="0"/>
              <a:t>В. </a:t>
            </a:r>
            <a:r>
              <a:rPr lang="ru-RU" sz="1000" i="1" dirty="0"/>
              <a:t>В. </a:t>
            </a:r>
            <a:r>
              <a:rPr lang="ru-RU" sz="1000" i="1" dirty="0" smtClean="0"/>
              <a:t>Коноваленко</a:t>
            </a:r>
            <a:r>
              <a:rPr lang="ru-RU" sz="1000" dirty="0"/>
              <a:t> </a:t>
            </a:r>
            <a:r>
              <a:rPr lang="ru-RU" sz="1000" i="1" dirty="0" smtClean="0"/>
              <a:t> </a:t>
            </a:r>
            <a:r>
              <a:rPr lang="ru-RU" sz="1000" i="1" dirty="0"/>
              <a:t>«Развитие связной речи»</a:t>
            </a:r>
            <a:endParaRPr lang="ru-RU" sz="1000" dirty="0"/>
          </a:p>
          <a:p>
            <a:r>
              <a:rPr lang="ru-RU" sz="1000" i="1" dirty="0" smtClean="0"/>
              <a:t>Осень</a:t>
            </a:r>
            <a:r>
              <a:rPr lang="ru-RU" sz="1000" dirty="0"/>
              <a:t> </a:t>
            </a:r>
            <a:r>
              <a:rPr lang="ru-RU" sz="1000" i="1" dirty="0" smtClean="0"/>
              <a:t>Зима</a:t>
            </a:r>
            <a:r>
              <a:rPr lang="ru-RU" sz="1000" dirty="0"/>
              <a:t> </a:t>
            </a:r>
            <a:r>
              <a:rPr lang="ru-RU" sz="1000" dirty="0" smtClean="0"/>
              <a:t> </a:t>
            </a:r>
            <a:r>
              <a:rPr lang="ru-RU" sz="1000" i="1" dirty="0" smtClean="0"/>
              <a:t>Весна  а Человек  Я</a:t>
            </a:r>
            <a:r>
              <a:rPr lang="ru-RU" sz="1000" i="1" dirty="0"/>
              <a:t>, моя </a:t>
            </a:r>
            <a:r>
              <a:rPr lang="ru-RU" sz="1000" i="1" dirty="0" smtClean="0"/>
              <a:t>семь Дом </a:t>
            </a:r>
            <a:r>
              <a:rPr lang="ru-RU" sz="1000" i="1" dirty="0"/>
              <a:t>, страна</a:t>
            </a:r>
            <a:endParaRPr lang="ru-RU" sz="1000" dirty="0"/>
          </a:p>
          <a:p>
            <a:r>
              <a:rPr lang="ru-RU" sz="1000" i="1" dirty="0"/>
              <a:t>Т. А. Ткаченко « Логические упражнения по развитию речи»</a:t>
            </a:r>
            <a:endParaRPr lang="ru-RU" sz="1000" dirty="0"/>
          </a:p>
          <a:p>
            <a:r>
              <a:rPr lang="ru-RU" sz="1000" i="1" dirty="0"/>
              <a:t>Л. Н. Арефьева « Лексические темы по развитию речи 4-8 лет»</a:t>
            </a:r>
            <a:endParaRPr lang="ru-RU" sz="1000" dirty="0"/>
          </a:p>
          <a:p>
            <a:r>
              <a:rPr lang="ru-RU" sz="1000" i="1" dirty="0"/>
              <a:t>О. Е. Громова» Лексические темы по развитию речи»</a:t>
            </a:r>
            <a:endParaRPr lang="ru-RU" sz="1000" dirty="0"/>
          </a:p>
          <a:p>
            <a:r>
              <a:rPr lang="ru-RU" sz="1000" i="1" dirty="0"/>
              <a:t>В. П. Глухов «Формирование связной речи»</a:t>
            </a:r>
            <a:endParaRPr lang="ru-RU" sz="1000" dirty="0"/>
          </a:p>
          <a:p>
            <a:r>
              <a:rPr lang="ru-RU" sz="1000" i="1" dirty="0"/>
              <a:t>В. </a:t>
            </a:r>
            <a:r>
              <a:rPr lang="ru-RU" sz="1000" i="1" dirty="0" smtClean="0"/>
              <a:t>В . Коноваленко  </a:t>
            </a:r>
            <a:r>
              <a:rPr lang="ru-RU" sz="1000" dirty="0"/>
              <a:t> </a:t>
            </a:r>
            <a:r>
              <a:rPr lang="ru-RU" sz="1000" dirty="0" smtClean="0"/>
              <a:t>,</a:t>
            </a:r>
            <a:r>
              <a:rPr lang="ru-RU" sz="1000" i="1" dirty="0" smtClean="0"/>
              <a:t>С</a:t>
            </a:r>
            <a:r>
              <a:rPr lang="ru-RU" sz="1000" i="1" dirty="0"/>
              <a:t>. В. Коноваленко « Формирование связной речи и развитие логического мышления</a:t>
            </a:r>
            <a:endParaRPr lang="ru-RU" sz="1000" dirty="0"/>
          </a:p>
          <a:p>
            <a:r>
              <a:rPr lang="ru-RU" sz="1000" i="1" dirty="0"/>
              <a:t>У детей с ОНР.»:</a:t>
            </a:r>
            <a:endParaRPr lang="ru-RU" sz="1000" dirty="0"/>
          </a:p>
          <a:p>
            <a:r>
              <a:rPr lang="ru-RU" sz="1000" i="1" dirty="0"/>
              <a:t>Л.В. Лебедева , И.В. Козина и др</a:t>
            </a:r>
            <a:r>
              <a:rPr lang="ru-RU" sz="1000" i="1" dirty="0" smtClean="0"/>
              <a:t>.: «Конспекты </a:t>
            </a:r>
            <a:r>
              <a:rPr lang="ru-RU" sz="1000" i="1" dirty="0"/>
              <a:t>занятий по обучению детей пересказу»-</a:t>
            </a:r>
            <a:endParaRPr lang="ru-RU" sz="1000" dirty="0"/>
          </a:p>
          <a:p>
            <a:r>
              <a:rPr lang="ru-RU" sz="1000" i="1" dirty="0"/>
              <a:t>«Лексические темы по развитию речи детей»</a:t>
            </a:r>
            <a:endParaRPr lang="ru-RU" sz="1000" dirty="0"/>
          </a:p>
          <a:p>
            <a:r>
              <a:rPr lang="ru-RU" sz="1000" i="1" dirty="0" smtClean="0"/>
              <a:t>У . М . Сидорова  :«</a:t>
            </a:r>
            <a:r>
              <a:rPr lang="ru-RU" sz="1000" i="1" dirty="0"/>
              <a:t>Задания по развитию речи детей средней группы ДОУ»</a:t>
            </a:r>
            <a:endParaRPr lang="ru-RU" sz="1000" dirty="0"/>
          </a:p>
          <a:p>
            <a:r>
              <a:rPr lang="ru-RU" sz="2000" b="1" dirty="0" smtClean="0"/>
              <a:t>Дидактические игры: </a:t>
            </a:r>
          </a:p>
          <a:p>
            <a:r>
              <a:rPr lang="ru-RU" sz="1600" i="1" dirty="0" smtClean="0"/>
              <a:t> </a:t>
            </a:r>
            <a:r>
              <a:rPr lang="ru-RU" sz="1000" i="1" dirty="0"/>
              <a:t>«Волшебный сундучок»</a:t>
            </a:r>
            <a:endParaRPr lang="ru-RU" sz="1000" dirty="0"/>
          </a:p>
          <a:p>
            <a:r>
              <a:rPr lang="ru-RU" sz="1000" i="1" dirty="0" smtClean="0"/>
              <a:t>«Угадайка</a:t>
            </a:r>
            <a:r>
              <a:rPr lang="ru-RU" sz="1000" i="1" dirty="0"/>
              <a:t>»</a:t>
            </a:r>
            <a:endParaRPr lang="ru-RU" sz="1000" dirty="0"/>
          </a:p>
          <a:p>
            <a:r>
              <a:rPr lang="ru-RU" sz="1000" i="1" dirty="0"/>
              <a:t>« НА охоту»</a:t>
            </a:r>
            <a:endParaRPr lang="ru-RU" sz="1000" dirty="0"/>
          </a:p>
          <a:p>
            <a:r>
              <a:rPr lang="ru-RU" sz="1000" i="1" dirty="0"/>
              <a:t>« Какое время года»</a:t>
            </a:r>
            <a:endParaRPr lang="ru-RU" sz="1000" dirty="0"/>
          </a:p>
          <a:p>
            <a:r>
              <a:rPr lang="ru-RU" sz="1000" i="1" dirty="0"/>
              <a:t>« На охоту «Сказки»</a:t>
            </a:r>
            <a:endParaRPr lang="ru-RU" sz="1000" dirty="0"/>
          </a:p>
          <a:p>
            <a:r>
              <a:rPr lang="ru-RU" sz="1000" i="1" dirty="0"/>
              <a:t>«Чудесный мешочек»</a:t>
            </a:r>
            <a:endParaRPr lang="ru-RU" sz="1000" dirty="0"/>
          </a:p>
          <a:p>
            <a:r>
              <a:rPr lang="ru-RU" sz="1000" i="1" dirty="0"/>
              <a:t>«С какого дерева листок»</a:t>
            </a:r>
            <a:endParaRPr lang="ru-RU" sz="1000" dirty="0"/>
          </a:p>
          <a:p>
            <a:r>
              <a:rPr lang="ru-RU" sz="1000" i="1" dirty="0"/>
              <a:t>«Истории в картинках»</a:t>
            </a:r>
            <a:endParaRPr lang="ru-RU" sz="1000" dirty="0"/>
          </a:p>
          <a:p>
            <a:pPr marL="109537" indent="0" eaLnBrk="1" hangingPunct="1">
              <a:buNone/>
            </a:pP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9058" y="714375"/>
            <a:ext cx="4806955" cy="185736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подготовки к обучению грамоте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Безымянный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4509"/>
          <a:stretch>
            <a:fillRect/>
          </a:stretch>
        </p:blipFill>
        <p:spPr>
          <a:xfrm>
            <a:off x="285750" y="1556792"/>
            <a:ext cx="3529013" cy="4248472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Текст 6"/>
          <p:cNvSpPr txBox="1">
            <a:spLocks/>
          </p:cNvSpPr>
          <p:nvPr/>
        </p:nvSpPr>
        <p:spPr bwMode="auto">
          <a:xfrm>
            <a:off x="4143375" y="2571750"/>
            <a:ext cx="459263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>
              <a:spcBef>
                <a:spcPts val="300"/>
              </a:spcBef>
              <a:buClr>
                <a:srgbClr val="E66C7D"/>
              </a:buClr>
              <a:buFont typeface="Georgia" pitchFamily="18" charset="0"/>
              <a:buNone/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smtClean="0">
                <a:latin typeface="+mn-lt"/>
                <a:cs typeface="+mn-cs"/>
              </a:rPr>
              <a:t>Цель : формирование навыка проведения звукового анализа и синтеза , как профилактика дисграфии и дислексии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ра\Desktop\все фотки\фото детский сад\фото 2011\DCIM\100KC182\100_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9213">
            <a:off x="452170" y="3966855"/>
            <a:ext cx="2738430" cy="205382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3" name="Picture 3" descr="C:\Users\Лера\Desktop\все фотки\фото детский сад\фото 2011\DCIM\100KC182\100_2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2952744" cy="22145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</a:t>
            </a:r>
            <a:r>
              <a:rPr lang="ru-RU" b="1" dirty="0" smtClean="0">
                <a:ln w="12700">
                  <a:solidFill>
                    <a:srgbClr val="5A6378">
                      <a:lumMod val="50000"/>
                    </a:srgbClr>
                  </a:solidFill>
                  <a:prstDash val="solid"/>
                </a:ln>
                <a:solidFill>
                  <a:srgbClr val="5A6378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подготовки к обучению грамоте</a:t>
            </a:r>
            <a:endParaRPr lang="ru-RU" dirty="0"/>
          </a:p>
        </p:txBody>
      </p:sp>
      <p:sp>
        <p:nvSpPr>
          <p:cNvPr id="20485" name="Текс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 </a:t>
            </a:r>
            <a:r>
              <a:rPr lang="ru-RU" sz="2000" b="1" dirty="0" smtClean="0"/>
              <a:t>Методическое обеспечение </a:t>
            </a:r>
            <a:r>
              <a:rPr lang="ru-RU" sz="1400" dirty="0" smtClean="0"/>
              <a:t>: Г. А.  Каше «Подготовка к школе детей с недостатками речи».</a:t>
            </a:r>
          </a:p>
          <a:p>
            <a:r>
              <a:rPr lang="ru-RU" sz="1400" i="1" dirty="0" smtClean="0"/>
              <a:t>В. В. Коноваленко  « Подготовка к грамоте» Е. А. « Волшебный мир звуков и слов».</a:t>
            </a:r>
            <a:endParaRPr lang="ru-RU" sz="1400" dirty="0" smtClean="0"/>
          </a:p>
          <a:p>
            <a:r>
              <a:rPr lang="ru-RU" sz="1400" i="1" dirty="0" smtClean="0"/>
              <a:t>Н. А. Федосова «Готовлюсь к письму». Т. А. Ткаченко« Развитие фонематических процессов. Т .А. Власова  А.П. Парфенова  « Фонематическая ритмика»</a:t>
            </a:r>
            <a:endParaRPr lang="ru-RU" sz="1400" dirty="0" smtClean="0"/>
          </a:p>
          <a:p>
            <a:r>
              <a:rPr lang="ru-RU" sz="1400" i="1" dirty="0" smtClean="0"/>
              <a:t>Г. Г. Голубева «Коррекция нарушений фонематической стороны речи у дошкольников.»</a:t>
            </a:r>
            <a:endParaRPr lang="ru-RU" sz="1400" dirty="0" smtClean="0"/>
          </a:p>
          <a:p>
            <a:r>
              <a:rPr lang="ru-RU" sz="2000" b="1" dirty="0" smtClean="0"/>
              <a:t>Дидактические игры </a:t>
            </a:r>
            <a:r>
              <a:rPr lang="ru-RU" sz="1400" dirty="0" smtClean="0"/>
              <a:t>:</a:t>
            </a:r>
          </a:p>
          <a:p>
            <a:r>
              <a:rPr lang="ru-RU" sz="1400" i="1" dirty="0" smtClean="0"/>
              <a:t>«Логопедическое лото» «Звуковое домино» «Найди заданный звук» Откуда звучит»</a:t>
            </a:r>
            <a:endParaRPr lang="ru-RU" sz="1400" dirty="0" smtClean="0"/>
          </a:p>
          <a:p>
            <a:r>
              <a:rPr lang="ru-RU" sz="1400" i="1" dirty="0" smtClean="0"/>
              <a:t>« Кто как голос подает» « Веселый грамотей» «Ключ от замка на лугу» «По дорожке слов» «Игротека для звуков»«Магнитная азбука»</a:t>
            </a:r>
            <a:endParaRPr lang="ru-RU" sz="1400" dirty="0" smtClean="0"/>
          </a:p>
          <a:p>
            <a:r>
              <a:rPr lang="ru-RU" sz="1400" i="1" dirty="0" smtClean="0"/>
              <a:t>«Играем в лото» Азбука на кубиках» « Я читаю» « Веселый грамотей» «По дорожке слов». « Логопедическое лото» «Подбери и назови» «Найди нужный звук» Лото « Моя первая азбука» «Подбери к домику слово»</a:t>
            </a:r>
            <a:endParaRPr lang="ru-RU" sz="1400" dirty="0" smtClean="0"/>
          </a:p>
          <a:p>
            <a:r>
              <a:rPr lang="ru-RU" sz="1400" i="1" dirty="0" smtClean="0"/>
              <a:t>« Слова перепутались»  «Алфавит»-кубики</a:t>
            </a:r>
            <a:endParaRPr lang="ru-RU" sz="1400" dirty="0" smtClean="0"/>
          </a:p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00_19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14375"/>
            <a:ext cx="3168922" cy="3214688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642918"/>
            <a:ext cx="4643439" cy="228599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нормативно-правового обеспечения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8" name="Текст 6"/>
          <p:cNvSpPr>
            <a:spLocks noGrp="1"/>
          </p:cNvSpPr>
          <p:nvPr>
            <p:ph type="body" idx="2"/>
          </p:nvPr>
        </p:nvSpPr>
        <p:spPr>
          <a:xfrm>
            <a:off x="4071938" y="2643188"/>
            <a:ext cx="4664075" cy="3984625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 </a:t>
            </a:r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285750" y="2928938"/>
            <a:ext cx="84502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>
              <a:spcBef>
                <a:spcPts val="300"/>
              </a:spcBef>
              <a:buClr>
                <a:srgbClr val="E66C7D"/>
              </a:buClr>
              <a:buFont typeface="Georgia" pitchFamily="18" charset="0"/>
              <a:buNone/>
              <a:defRPr/>
            </a:pPr>
            <a:r>
              <a:rPr lang="ru-RU" sz="2800" dirty="0">
                <a:latin typeface="+mn-lt"/>
                <a:cs typeface="+mn-cs"/>
              </a:rPr>
              <a:t>                                                  </a:t>
            </a:r>
            <a:r>
              <a:rPr lang="ru-RU" sz="2800" dirty="0" smtClean="0">
                <a:latin typeface="+mn-lt"/>
                <a:cs typeface="+mn-cs"/>
              </a:rPr>
              <a:t>  Цель</a:t>
            </a:r>
            <a:r>
              <a:rPr lang="ru-RU" sz="2800" dirty="0">
                <a:latin typeface="+mn-lt"/>
                <a:cs typeface="+mn-cs"/>
              </a:rPr>
              <a:t>: </a:t>
            </a:r>
            <a:r>
              <a:rPr lang="ru-RU" sz="2800" dirty="0" smtClean="0">
                <a:latin typeface="+mn-lt"/>
                <a:cs typeface="+mn-cs"/>
              </a:rPr>
              <a:t>повышение</a:t>
            </a:r>
          </a:p>
          <a:p>
            <a:pPr marL="7938">
              <a:spcBef>
                <a:spcPts val="300"/>
              </a:spcBef>
              <a:buClr>
                <a:srgbClr val="E66C7D"/>
              </a:buClr>
              <a:buFont typeface="Georgia" pitchFamily="18" charset="0"/>
              <a:buNone/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smtClean="0">
                <a:latin typeface="+mn-lt"/>
                <a:cs typeface="+mn-cs"/>
              </a:rPr>
              <a:t>                                                   уровня правовой</a:t>
            </a:r>
          </a:p>
          <a:p>
            <a:pPr marL="7938">
              <a:spcBef>
                <a:spcPts val="300"/>
              </a:spcBef>
              <a:buClr>
                <a:srgbClr val="E66C7D"/>
              </a:buClr>
              <a:buFont typeface="Georgia" pitchFamily="18" charset="0"/>
              <a:buNone/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smtClean="0">
                <a:latin typeface="+mn-lt"/>
                <a:cs typeface="+mn-cs"/>
              </a:rPr>
              <a:t>                                                   компетенции специалистов , систематизация нормативно-правовой базы.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</a:t>
            </a:r>
            <a:r>
              <a:rPr lang="ru-RU" b="1" dirty="0" smtClean="0">
                <a:ln w="12700">
                  <a:solidFill>
                    <a:srgbClr val="5A6378">
                      <a:lumMod val="50000"/>
                    </a:srgbClr>
                  </a:solidFill>
                  <a:prstDash val="solid"/>
                </a:ln>
                <a:solidFill>
                  <a:srgbClr val="5A6378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нормативно-правового обеспечения</a:t>
            </a:r>
            <a:endParaRPr lang="ru-RU" dirty="0"/>
          </a:p>
        </p:txBody>
      </p:sp>
      <p:sp>
        <p:nvSpPr>
          <p:cNvPr id="22532" name="Текст 6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859338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 Папка «Нормативно-правовое обеспечение коррекционного процесса»</a:t>
            </a:r>
          </a:p>
          <a:p>
            <a:pPr eaLnBrk="1" hangingPunct="1"/>
            <a:r>
              <a:rPr lang="ru-RU" dirty="0" smtClean="0"/>
              <a:t>Папка  «Диагностика речи логопатов»</a:t>
            </a:r>
          </a:p>
          <a:p>
            <a:pPr eaLnBrk="1" hangingPunct="1"/>
            <a:r>
              <a:rPr lang="ru-RU" dirty="0" smtClean="0"/>
              <a:t>Папка « Самообразование»</a:t>
            </a:r>
          </a:p>
          <a:p>
            <a:pPr eaLnBrk="1" hangingPunct="1"/>
            <a:r>
              <a:rPr lang="ru-RU" dirty="0" smtClean="0"/>
              <a:t>Папка « Динамика речевого развития. Отчеты»</a:t>
            </a:r>
          </a:p>
          <a:p>
            <a:pPr eaLnBrk="1" hangingPunct="1"/>
            <a:r>
              <a:rPr lang="ru-RU" dirty="0" smtClean="0"/>
              <a:t>Папка « Отзывы родителей»</a:t>
            </a:r>
          </a:p>
          <a:p>
            <a:pPr eaLnBrk="1" hangingPunct="1"/>
            <a:r>
              <a:rPr lang="ru-RU" dirty="0" smtClean="0"/>
              <a:t>Папка « Портфолио специалиста» </a:t>
            </a:r>
          </a:p>
          <a:p>
            <a:pPr eaLnBrk="1" hangingPunct="1"/>
            <a:r>
              <a:rPr lang="ru-RU" dirty="0" smtClean="0"/>
              <a:t>Папка «Планирование коррекционно-образовательного процесса»</a:t>
            </a:r>
          </a:p>
          <a:p>
            <a:pPr eaLnBrk="1" hangingPunct="1"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510</TotalTime>
  <Words>705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Презентация опыта работы</vt:lpstr>
      <vt:lpstr>Уголок мелкой моторики</vt:lpstr>
      <vt:lpstr>Уголок мелкой моторики</vt:lpstr>
      <vt:lpstr>Уголок связной речи</vt:lpstr>
      <vt:lpstr>Уголок связной речи</vt:lpstr>
      <vt:lpstr>Уголок подготовки к обучению грамоте</vt:lpstr>
      <vt:lpstr>Уголок подготовки к обучению грамоте</vt:lpstr>
      <vt:lpstr>Уголок нормативно-правового обеспечения</vt:lpstr>
      <vt:lpstr>Уголок нормативно-правового обеспечения</vt:lpstr>
      <vt:lpstr>Уголок релаксации</vt:lpstr>
      <vt:lpstr>Уголок взаимодействия с родителями</vt:lpstr>
      <vt:lpstr>Уголок взаимодействия с родителями</vt:lpstr>
      <vt:lpstr>Юго-Восточное Окружное Управление Образования г.Москвы Государственное Бюджетное Образовательное Учреждение  детский сад комбинированного вида № 2360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Yaroslav</cp:lastModifiedBy>
  <cp:revision>83</cp:revision>
  <dcterms:created xsi:type="dcterms:W3CDTF">2011-09-19T16:04:35Z</dcterms:created>
  <dcterms:modified xsi:type="dcterms:W3CDTF">2013-06-21T12:51:19Z</dcterms:modified>
</cp:coreProperties>
</file>