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17" Type="http://schemas.openxmlformats.org/officeDocument/2006/relationships/image" Target="../media/image52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66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12" Type="http://schemas.openxmlformats.org/officeDocument/2006/relationships/image" Target="../media/image65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4.wmf"/><Relationship Id="rId5" Type="http://schemas.openxmlformats.org/officeDocument/2006/relationships/image" Target="../media/image59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4" Type="http://schemas.openxmlformats.org/officeDocument/2006/relationships/image" Target="../media/image58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5" Type="http://schemas.openxmlformats.org/officeDocument/2006/relationships/image" Target="../media/image8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8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7.wmf"/><Relationship Id="rId16" Type="http://schemas.openxmlformats.org/officeDocument/2006/relationships/image" Target="../media/image101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5" Type="http://schemas.openxmlformats.org/officeDocument/2006/relationships/image" Target="../media/image10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Relationship Id="rId14" Type="http://schemas.openxmlformats.org/officeDocument/2006/relationships/image" Target="../media/image9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Мои видеозаписи\Мои рисунки\Рисунки от Потаповой\красота\П 009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1392" cy="68583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8DF6-AB94-439F-8BB1-C678B9B1745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gif"/><Relationship Id="rId5" Type="http://schemas.openxmlformats.org/officeDocument/2006/relationships/image" Target="../media/image112.gif"/><Relationship Id="rId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gif"/><Relationship Id="rId13" Type="http://schemas.openxmlformats.org/officeDocument/2006/relationships/image" Target="../media/image125.gif"/><Relationship Id="rId3" Type="http://schemas.openxmlformats.org/officeDocument/2006/relationships/image" Target="../media/image115.gif"/><Relationship Id="rId7" Type="http://schemas.openxmlformats.org/officeDocument/2006/relationships/image" Target="../media/image119.gif"/><Relationship Id="rId12" Type="http://schemas.openxmlformats.org/officeDocument/2006/relationships/image" Target="../media/image124.gif"/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gif"/><Relationship Id="rId11" Type="http://schemas.openxmlformats.org/officeDocument/2006/relationships/image" Target="../media/image123.gif"/><Relationship Id="rId5" Type="http://schemas.openxmlformats.org/officeDocument/2006/relationships/image" Target="../media/image117.gif"/><Relationship Id="rId10" Type="http://schemas.openxmlformats.org/officeDocument/2006/relationships/image" Target="../media/image122.gif"/><Relationship Id="rId4" Type="http://schemas.openxmlformats.org/officeDocument/2006/relationships/image" Target="../media/image116.gif"/><Relationship Id="rId9" Type="http://schemas.openxmlformats.org/officeDocument/2006/relationships/image" Target="../media/image1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gif"/><Relationship Id="rId3" Type="http://schemas.openxmlformats.org/officeDocument/2006/relationships/image" Target="../media/image126.gif"/><Relationship Id="rId7" Type="http://schemas.openxmlformats.org/officeDocument/2006/relationships/image" Target="../media/image130.gif"/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gif"/><Relationship Id="rId5" Type="http://schemas.openxmlformats.org/officeDocument/2006/relationships/image" Target="../media/image128.gif"/><Relationship Id="rId10" Type="http://schemas.openxmlformats.org/officeDocument/2006/relationships/image" Target="../media/image133.gif"/><Relationship Id="rId4" Type="http://schemas.openxmlformats.org/officeDocument/2006/relationships/image" Target="../media/image127.gif"/><Relationship Id="rId9" Type="http://schemas.openxmlformats.org/officeDocument/2006/relationships/image" Target="../media/image13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gif"/><Relationship Id="rId3" Type="http://schemas.openxmlformats.org/officeDocument/2006/relationships/image" Target="../media/image135.gif"/><Relationship Id="rId7" Type="http://schemas.openxmlformats.org/officeDocument/2006/relationships/image" Target="../media/image103.gif"/><Relationship Id="rId2" Type="http://schemas.openxmlformats.org/officeDocument/2006/relationships/image" Target="../media/image1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gif"/><Relationship Id="rId5" Type="http://schemas.openxmlformats.org/officeDocument/2006/relationships/image" Target="../media/image137.gif"/><Relationship Id="rId10" Type="http://schemas.openxmlformats.org/officeDocument/2006/relationships/image" Target="../media/image139.gif"/><Relationship Id="rId4" Type="http://schemas.openxmlformats.org/officeDocument/2006/relationships/image" Target="../media/image136.gif"/><Relationship Id="rId9" Type="http://schemas.openxmlformats.org/officeDocument/2006/relationships/image" Target="../media/image5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gif"/><Relationship Id="rId7" Type="http://schemas.openxmlformats.org/officeDocument/2006/relationships/image" Target="../media/image145.gif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gif"/><Relationship Id="rId5" Type="http://schemas.openxmlformats.org/officeDocument/2006/relationships/image" Target="../media/image143.gif"/><Relationship Id="rId4" Type="http://schemas.openxmlformats.org/officeDocument/2006/relationships/image" Target="../media/image14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9.gi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5.gi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3.bin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33.bin"/><Relationship Id="rId21" Type="http://schemas.openxmlformats.org/officeDocument/2006/relationships/image" Target="../media/image53.gif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5.bin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9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4.bin"/><Relationship Id="rId22" Type="http://schemas.openxmlformats.org/officeDocument/2006/relationships/image" Target="../media/image5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9.gi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6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5.gi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91.bin"/><Relationship Id="rId18" Type="http://schemas.openxmlformats.org/officeDocument/2006/relationships/oleObject" Target="../embeddings/oleObject9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4.bin"/><Relationship Id="rId20" Type="http://schemas.openxmlformats.org/officeDocument/2006/relationships/image" Target="../media/image103.gi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93.bin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102.gif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Relationship Id="rId14" Type="http://schemas.openxmlformats.org/officeDocument/2006/relationships/oleObject" Target="../embeddings/oleObject9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1448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Логарифмические уравнения.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9" descr="C:\Documents and Settings\Администратор\Рабочий стол\ng3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876"/>
            <a:ext cx="2228850" cy="296227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14744" y="3714753"/>
            <a:ext cx="434337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14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Муниципальное 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бщеобразовательное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бюджетное  у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чреждение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«Средняя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бщеобразовательная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школа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с.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Иннокентьевка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</a:t>
            </a:r>
            <a:endParaRPr lang="ru-RU" sz="4400" b="1" dirty="0">
              <a:ln w="76200">
                <a:solidFill>
                  <a:srgbClr val="3333CC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357826"/>
            <a:ext cx="4653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Учитель математики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Кокряцкая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Т.В.. 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3353185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«Уравнение – это золотой ключ, открывающий все математические сезамы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en-US" b="0" i="1" u="sng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58138" cy="7032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2. Потенцирование</a:t>
            </a:r>
            <a:r>
              <a:rPr lang="en-US" i="1" u="sng" dirty="0" smtClean="0"/>
              <a:t/>
            </a:r>
            <a:br>
              <a:rPr lang="en-US" i="1" u="sng" dirty="0" smtClean="0"/>
            </a:br>
            <a:r>
              <a:rPr lang="ru-RU" i="1" u="sng" dirty="0" smtClean="0"/>
              <a:t>(</a:t>
            </a:r>
            <a:r>
              <a:rPr lang="ru-RU" sz="1800" i="1" u="sng" dirty="0" smtClean="0"/>
              <a:t>переход от логарифма данного выражения к самому этому выражению).</a:t>
            </a:r>
            <a:endParaRPr lang="ru-RU" sz="1800" dirty="0"/>
          </a:p>
        </p:txBody>
      </p:sp>
      <p:pic>
        <p:nvPicPr>
          <p:cNvPr id="21513" name="Picture 9" descr="E:\C Новым годом!\ng2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1062" y="500042"/>
            <a:ext cx="2512938" cy="3714776"/>
          </a:xfrm>
          <a:prstGeom prst="rect">
            <a:avLst/>
          </a:prstGeom>
          <a:noFill/>
        </p:spPr>
      </p:pic>
      <p:pic>
        <p:nvPicPr>
          <p:cNvPr id="3" name="Picture 9" descr="C:\Documents and Settings\Администратор\Рабочий стол\ng8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01115" cy="2065332"/>
          </a:xfrm>
          <a:prstGeom prst="rect">
            <a:avLst/>
          </a:prstGeom>
          <a:noFill/>
        </p:spPr>
      </p:pic>
      <p:pic>
        <p:nvPicPr>
          <p:cNvPr id="4" name="Рисунок 23" descr="http://festival.1september.ru/articles/583024/f_clip_image03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928802"/>
            <a:ext cx="522390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785786" y="2714621"/>
            <a:ext cx="3500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Решение 1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ОДЗ: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14" name="Рисунок 24" descr="http://festival.1september.ru/articles/583024/f_clip_image0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071810"/>
            <a:ext cx="3357586" cy="801812"/>
          </a:xfrm>
          <a:prstGeom prst="rect">
            <a:avLst/>
          </a:prstGeom>
          <a:noFill/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17" name="Рисунок 25" descr="http://festival.1september.ru/articles/583024/f_clip_image03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500570"/>
            <a:ext cx="3643338" cy="443858"/>
          </a:xfrm>
          <a:prstGeom prst="rect">
            <a:avLst/>
          </a:prstGeom>
          <a:noFill/>
        </p:spPr>
      </p:pic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42910" y="5143512"/>
            <a:ext cx="7286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получим уравнение 2x + 3 =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+ 1. Решаем его: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-2. Это решение не подходит ОДЗ, значит, данное уравнение корней не имеет.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9429" y="4272677"/>
            <a:ext cx="4064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Потенцируем исходное уравнение 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439718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3. Введение новой переменной</a:t>
            </a:r>
            <a:r>
              <a:rPr lang="ru-RU" sz="2800" u="sng" dirty="0" smtClean="0"/>
              <a:t>.</a:t>
            </a:r>
            <a:endParaRPr lang="ru-RU" sz="2800" dirty="0"/>
          </a:p>
        </p:txBody>
      </p:sp>
      <p:pic>
        <p:nvPicPr>
          <p:cNvPr id="22543" name="Picture 15" descr="E:\C Новым годом!\ng3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3962385"/>
            <a:ext cx="2452142" cy="2895615"/>
          </a:xfrm>
          <a:prstGeom prst="rect">
            <a:avLst/>
          </a:prstGeom>
          <a:noFill/>
        </p:spPr>
      </p:pic>
      <p:pic>
        <p:nvPicPr>
          <p:cNvPr id="3" name="Picture 14" descr="E:\C Новым годом!\ng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00042"/>
            <a:ext cx="2063121" cy="2547955"/>
          </a:xfrm>
          <a:prstGeom prst="rect">
            <a:avLst/>
          </a:prstGeom>
          <a:noFill/>
        </p:spPr>
      </p:pic>
      <p:pic>
        <p:nvPicPr>
          <p:cNvPr id="16" name="Picture 15" descr="E:\C Новым годом!\ng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929066"/>
            <a:ext cx="1790111" cy="2214570"/>
          </a:xfrm>
          <a:prstGeom prst="rect">
            <a:avLst/>
          </a:prstGeom>
          <a:noFill/>
        </p:spPr>
      </p:pic>
      <p:pic>
        <p:nvPicPr>
          <p:cNvPr id="22542" name="Рисунок 32" descr="http://festival.1september.ru/articles/583024/f_clip_image04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214421"/>
            <a:ext cx="5292127" cy="782859"/>
          </a:xfrm>
          <a:prstGeom prst="rect">
            <a:avLst/>
          </a:prstGeom>
          <a:noFill/>
        </p:spPr>
      </p:pic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52" name="Рисунок 33" descr="http://festival.1september.ru/articles/583024/f_clip_image04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428867"/>
            <a:ext cx="1357322" cy="452441"/>
          </a:xfrm>
          <a:prstGeom prst="rect">
            <a:avLst/>
          </a:prstGeom>
          <a:noFill/>
        </p:spPr>
      </p:pic>
      <p:pic>
        <p:nvPicPr>
          <p:cNvPr id="22551" name="Рисунок 34" descr="http://festival.1september.ru/articles/583024/f_clip_image05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000371"/>
            <a:ext cx="1928826" cy="458335"/>
          </a:xfrm>
          <a:prstGeom prst="rect">
            <a:avLst/>
          </a:prstGeom>
          <a:noFill/>
        </p:spPr>
      </p:pic>
      <p:pic>
        <p:nvPicPr>
          <p:cNvPr id="22550" name="Рисунок 35" descr="http://festival.1september.ru/articles/583024/f_clip_image05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3357562"/>
            <a:ext cx="2143140" cy="428628"/>
          </a:xfrm>
          <a:prstGeom prst="rect">
            <a:avLst/>
          </a:prstGeom>
          <a:noFill/>
        </p:spPr>
      </p:pic>
      <p:pic>
        <p:nvPicPr>
          <p:cNvPr id="22549" name="Рисунок 36" descr="http://festival.1september.ru/articles/583024/f_clip_image05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4000504"/>
            <a:ext cx="1833575" cy="571504"/>
          </a:xfrm>
          <a:prstGeom prst="rect">
            <a:avLst/>
          </a:prstGeom>
          <a:noFill/>
        </p:spPr>
      </p:pic>
      <p:pic>
        <p:nvPicPr>
          <p:cNvPr id="22548" name="Рисунок 37" descr="http://festival.1september.ru/articles/583024/f_clip_image057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4143379"/>
            <a:ext cx="1928826" cy="551093"/>
          </a:xfrm>
          <a:prstGeom prst="rect">
            <a:avLst/>
          </a:prstGeom>
          <a:noFill/>
        </p:spPr>
      </p:pic>
      <p:pic>
        <p:nvPicPr>
          <p:cNvPr id="22547" name="Рисунок 38" descr="http://festival.1september.ru/articles/583024/f_clip_image059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4572008"/>
            <a:ext cx="1428760" cy="360798"/>
          </a:xfrm>
          <a:prstGeom prst="rect">
            <a:avLst/>
          </a:prstGeom>
          <a:noFill/>
        </p:spPr>
      </p:pic>
      <p:pic>
        <p:nvPicPr>
          <p:cNvPr id="22546" name="Рисунок 39" descr="http://festival.1september.ru/articles/583024/f_clip_image06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57818" y="4643446"/>
            <a:ext cx="1285884" cy="579354"/>
          </a:xfrm>
          <a:prstGeom prst="rect">
            <a:avLst/>
          </a:prstGeom>
          <a:noFill/>
        </p:spPr>
      </p:pic>
      <p:pic>
        <p:nvPicPr>
          <p:cNvPr id="22545" name="Рисунок 40" descr="http://festival.1september.ru/articles/583024/f_clip_image063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0364" y="5072074"/>
            <a:ext cx="214314" cy="585792"/>
          </a:xfrm>
          <a:prstGeom prst="rect">
            <a:avLst/>
          </a:prstGeom>
          <a:noFill/>
        </p:spPr>
      </p:pic>
      <p:sp>
        <p:nvSpPr>
          <p:cNvPr id="22555" name="Rectangle 27"/>
          <p:cNvSpPr>
            <a:spLocks noChangeArrowheads="1"/>
          </p:cNvSpPr>
          <p:nvPr/>
        </p:nvSpPr>
        <p:spPr bwMode="auto">
          <a:xfrm rot="10800000" flipV="1">
            <a:off x="0" y="354109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Дискриминант D &gt; 0. Корни по теореме Виета: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14480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Решение</a:t>
            </a:r>
            <a:r>
              <a:rPr lang="ru-RU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ОДЗ: </a:t>
            </a:r>
            <a:r>
              <a:rPr lang="ru-RU" u="sng" dirty="0" err="1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&gt; 0.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Пусть </a:t>
            </a:r>
            <a:endParaRPr lang="ru-RU" sz="4000" dirty="0" smtClean="0">
              <a:latin typeface="Arial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1571604" y="5357826"/>
            <a:ext cx="6286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Ответ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: 27;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 descr="E:\C Новым годом!\ng3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2056899" cy="2428892"/>
          </a:xfrm>
          <a:prstGeom prst="rect">
            <a:avLst/>
          </a:prstGeom>
          <a:noFill/>
        </p:spPr>
      </p:pic>
      <p:pic>
        <p:nvPicPr>
          <p:cNvPr id="23567" name="Picture 15" descr="E:\C Новым годом!\ng2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66"/>
            <a:ext cx="1758978" cy="1758978"/>
          </a:xfrm>
          <a:prstGeom prst="rect">
            <a:avLst/>
          </a:prstGeom>
          <a:noFill/>
        </p:spPr>
      </p:pic>
      <p:pic>
        <p:nvPicPr>
          <p:cNvPr id="23568" name="Picture 16" descr="E:\C Новым годом!\ng2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786298"/>
            <a:ext cx="2071702" cy="2071702"/>
          </a:xfrm>
          <a:prstGeom prst="rect">
            <a:avLst/>
          </a:prstGeom>
          <a:noFill/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658895" y="1714488"/>
            <a:ext cx="2008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Решить урав</a:t>
            </a:r>
            <a:r>
              <a:rPr lang="ru-RU" sz="1600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ение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64" name="Рисунок 41" descr="http://festival.1september.ru/articles/583024/f_clip_image06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643050"/>
            <a:ext cx="2643206" cy="538906"/>
          </a:xfrm>
          <a:prstGeom prst="rect">
            <a:avLst/>
          </a:prstGeom>
          <a:noFill/>
        </p:spPr>
      </p:pic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71" name="Рисунок 42" descr="http://festival.1september.ru/articles/583024/f_clip_image06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500306"/>
            <a:ext cx="2686060" cy="488375"/>
          </a:xfrm>
          <a:prstGeom prst="rect">
            <a:avLst/>
          </a:prstGeom>
          <a:noFill/>
        </p:spPr>
      </p:pic>
      <p:pic>
        <p:nvPicPr>
          <p:cNvPr id="23570" name="Рисунок 43" descr="http://festival.1september.ru/articles/583024/f_clip_image06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286125"/>
            <a:ext cx="1357322" cy="428628"/>
          </a:xfrm>
          <a:prstGeom prst="rect">
            <a:avLst/>
          </a:prstGeom>
          <a:noFill/>
        </p:spPr>
      </p:pic>
      <p:pic>
        <p:nvPicPr>
          <p:cNvPr id="23569" name="Рисунок 44" descr="http://festival.1september.ru/articles/583024/f_clip_image07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4071942"/>
            <a:ext cx="2928958" cy="553504"/>
          </a:xfrm>
          <a:prstGeom prst="rect">
            <a:avLst/>
          </a:prstGeom>
          <a:noFill/>
        </p:spPr>
      </p:pic>
      <p:pic>
        <p:nvPicPr>
          <p:cNvPr id="4" name="Рисунок 45" descr="http://festival.1september.ru/articles/583024/f_clip_image073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4786322"/>
            <a:ext cx="2800370" cy="500066"/>
          </a:xfrm>
          <a:prstGeom prst="rect">
            <a:avLst/>
          </a:prstGeom>
          <a:noFill/>
        </p:spPr>
      </p:pic>
      <p:pic>
        <p:nvPicPr>
          <p:cNvPr id="5" name="Рисунок 46" descr="http://festival.1september.ru/articles/583024/f_clip_image075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5286388"/>
            <a:ext cx="1857388" cy="442235"/>
          </a:xfrm>
          <a:prstGeom prst="rect">
            <a:avLst/>
          </a:prstGeom>
          <a:noFill/>
        </p:spPr>
      </p:pic>
      <p:sp>
        <p:nvSpPr>
          <p:cNvPr id="23579" name="Rectangle 27"/>
          <p:cNvSpPr>
            <a:spLocks noChangeArrowheads="1"/>
          </p:cNvSpPr>
          <p:nvPr/>
        </p:nvSpPr>
        <p:spPr bwMode="auto">
          <a:xfrm rot="10800000" flipV="1">
            <a:off x="2000232" y="5954602"/>
            <a:ext cx="36433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0,0001; 10.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01056" cy="100013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4. Логарифмирование обеих частей уравнения.</a:t>
            </a:r>
            <a:endParaRPr lang="ru-RU" dirty="0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2143116"/>
            <a:ext cx="68505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Решение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ОДЗ: 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&gt;0, прологарифмируем обе части уравнения по основанию 10: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285720" y="2857496"/>
            <a:ext cx="36632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Применим свойство логарифма степени: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0298" y="3307477"/>
            <a:ext cx="1500198" cy="33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600" u="sng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lgx</a:t>
            </a:r>
            <a:r>
              <a:rPr lang="ru-RU" sz="1600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+ 3) </a:t>
            </a:r>
            <a:r>
              <a:rPr lang="ru-RU" sz="1600" u="sng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lgx</a:t>
            </a:r>
            <a:r>
              <a:rPr lang="ru-RU" sz="1600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=</a:t>
            </a:r>
            <a:endParaRPr lang="ru-RU" sz="1600" dirty="0" smtClean="0">
              <a:latin typeface="Arial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2571736" y="3714752"/>
            <a:ext cx="1857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lgx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+ 3) 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lgx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4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4572000" y="3714752"/>
            <a:ext cx="1451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Пусть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lgx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=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3571868" y="4429132"/>
            <a:ext cx="1714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у1 = -4 и у2 = 1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E:\C Новым годом!\ng2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57662" cy="3180330"/>
          </a:xfrm>
          <a:prstGeom prst="rect">
            <a:avLst/>
          </a:prstGeom>
          <a:noFill/>
        </p:spPr>
      </p:pic>
      <p:pic>
        <p:nvPicPr>
          <p:cNvPr id="31746" name="Picture 2" descr="E:\C Новым годом!\ng2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85728"/>
            <a:ext cx="2647961" cy="3374393"/>
          </a:xfrm>
          <a:prstGeom prst="rect">
            <a:avLst/>
          </a:prstGeom>
          <a:noFill/>
        </p:spPr>
      </p:pic>
      <p:pic>
        <p:nvPicPr>
          <p:cNvPr id="31747" name="Picture 3" descr="E:\C Новым годом!\ng2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0"/>
            <a:ext cx="2428844" cy="1714488"/>
          </a:xfrm>
          <a:prstGeom prst="rect">
            <a:avLst/>
          </a:prstGeom>
          <a:noFill/>
        </p:spPr>
      </p:pic>
      <p:pic>
        <p:nvPicPr>
          <p:cNvPr id="31752" name="Picture 8" descr="E:\C Новым годом!\ng2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48" y="3929066"/>
            <a:ext cx="2208686" cy="2643182"/>
          </a:xfrm>
          <a:prstGeom prst="rect">
            <a:avLst/>
          </a:prstGeom>
          <a:noFill/>
        </p:spPr>
      </p:pic>
      <p:pic>
        <p:nvPicPr>
          <p:cNvPr id="2" name="Picture 1" descr="C:\Documents and Settings\Администратор\Рабочий стол\ng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5143512"/>
            <a:ext cx="781050" cy="1343025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ng5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14290"/>
            <a:ext cx="3214710" cy="2158898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ng153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500438"/>
            <a:ext cx="1345140" cy="2017710"/>
          </a:xfrm>
          <a:prstGeom prst="rect">
            <a:avLst/>
          </a:prstGeom>
          <a:noFill/>
        </p:spPr>
      </p:pic>
      <p:pic>
        <p:nvPicPr>
          <p:cNvPr id="31748" name="Picture 4" descr="C:\Documents and Settings\Администратор\Рабочий стол\ng4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4143380"/>
            <a:ext cx="1666875" cy="2352675"/>
          </a:xfrm>
          <a:prstGeom prst="rect">
            <a:avLst/>
          </a:prstGeom>
          <a:noFill/>
        </p:spPr>
      </p:pic>
      <p:pic>
        <p:nvPicPr>
          <p:cNvPr id="31749" name="Picture 5" descr="C:\Documents and Settings\Администратор\Рабочий стол\ng353.gif"/>
          <p:cNvPicPr>
            <a:picLocks noChangeAspect="1" noChangeArrowheads="1" noCrop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285860"/>
            <a:ext cx="2959441" cy="2624135"/>
          </a:xfrm>
          <a:prstGeom prst="rect">
            <a:avLst/>
          </a:prstGeom>
          <a:noFill/>
        </p:spPr>
      </p:pic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571472" y="5143512"/>
            <a:ext cx="350046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НОВЫМ ГОДОМ!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E:\C Новым годом!\f0202c8bbdb29d5a987509e91a71cf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451" cy="6858000"/>
          </a:xfrm>
          <a:prstGeom prst="rect">
            <a:avLst/>
          </a:prstGeom>
          <a:noFill/>
        </p:spPr>
      </p:pic>
      <p:pic>
        <p:nvPicPr>
          <p:cNvPr id="32774" name="Picture 6" descr="E:\C Новым годом!\f0202c8bbdb29d5a987509e91a71cf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5" y="0"/>
            <a:ext cx="9168451" cy="6858000"/>
          </a:xfrm>
          <a:prstGeom prst="rect">
            <a:avLst/>
          </a:prstGeom>
          <a:noFill/>
        </p:spPr>
      </p:pic>
      <p:pic>
        <p:nvPicPr>
          <p:cNvPr id="32770" name="Picture 2" descr="E:\C Новым годом!\ng2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857760"/>
            <a:ext cx="734831" cy="1331882"/>
          </a:xfrm>
          <a:prstGeom prst="rect">
            <a:avLst/>
          </a:prstGeom>
          <a:noFill/>
        </p:spPr>
      </p:pic>
      <p:pic>
        <p:nvPicPr>
          <p:cNvPr id="32775" name="Picture 7" descr="E:\C Новым годом!\ng2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30763" cy="1955800"/>
          </a:xfrm>
          <a:prstGeom prst="rect">
            <a:avLst/>
          </a:prstGeom>
          <a:noFill/>
        </p:spPr>
      </p:pic>
      <p:pic>
        <p:nvPicPr>
          <p:cNvPr id="32771" name="Picture 3" descr="E:\C Новым годом!\ng2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928934"/>
            <a:ext cx="2952764" cy="3543317"/>
          </a:xfrm>
          <a:prstGeom prst="rect">
            <a:avLst/>
          </a:prstGeom>
          <a:noFill/>
        </p:spPr>
      </p:pic>
      <p:pic>
        <p:nvPicPr>
          <p:cNvPr id="32777" name="Picture 9" descr="E:\C Новым годом!\ng14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571876"/>
            <a:ext cx="1428760" cy="1774428"/>
          </a:xfrm>
          <a:prstGeom prst="rect">
            <a:avLst/>
          </a:prstGeom>
          <a:noFill/>
        </p:spPr>
      </p:pic>
      <p:pic>
        <p:nvPicPr>
          <p:cNvPr id="32781" name="Picture 13" descr="E:\C Новым годом!\ng29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357694"/>
            <a:ext cx="2333633" cy="2277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C Новым годом!\ng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8929718" cy="5484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Цели урока:</a:t>
            </a:r>
            <a:r>
              <a:rPr lang="ru-RU" u="sng" dirty="0" smtClean="0"/>
              <a:t> </a:t>
            </a:r>
            <a:endParaRPr lang="ru-RU" u="sng" dirty="0"/>
          </a:p>
        </p:txBody>
      </p:sp>
      <p:pic>
        <p:nvPicPr>
          <p:cNvPr id="36866" name="Picture 2" descr="C:\Documents and Settings\Admin\Мои документы\Мои рисунки\Рисунок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5"/>
            <a:ext cx="1785950" cy="1893107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71472" y="2571744"/>
            <a:ext cx="764386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образовательная: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формирование знаний о разных способах решения логарифмических уравнений, умений применять их в каждой конкретной ситуации и выбирать для решения любой способ;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развивающая: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развитие умений наблюдать, сравнивать, применять знания в новой ситуации, выявлять закономерности, обобщать; формирование навыков взаимоконтроля и самоконтроля;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воспитательная: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воспитание ответственного отношения к учебному труду, внимательного восприятия материала на уроке, аккуратности ведения записей.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42910" y="1285860"/>
          <a:ext cx="1500198" cy="900118"/>
        </p:xfrm>
        <a:graphic>
          <a:graphicData uri="http://schemas.openxmlformats.org/presentationml/2006/ole">
            <p:oleObj spid="_x0000_s1026" name="Формула" r:id="rId3" imgW="380880" imgH="2286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42910" y="2428868"/>
          <a:ext cx="1601774" cy="823309"/>
        </p:xfrm>
        <a:graphic>
          <a:graphicData uri="http://schemas.openxmlformats.org/presentationml/2006/ole">
            <p:oleObj spid="_x0000_s1027" name="Формула" r:id="rId4" imgW="444240" imgH="2286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42910" y="3643314"/>
          <a:ext cx="1774812" cy="933149"/>
        </p:xfrm>
        <a:graphic>
          <a:graphicData uri="http://schemas.openxmlformats.org/presentationml/2006/ole">
            <p:oleObj spid="_x0000_s1028" name="Формула" r:id="rId5" imgW="482400" imgH="2538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57224" y="5143512"/>
          <a:ext cx="1654162" cy="983172"/>
        </p:xfrm>
        <a:graphic>
          <a:graphicData uri="http://schemas.openxmlformats.org/presentationml/2006/ole">
            <p:oleObj spid="_x0000_s1029" name="Формула" r:id="rId6" imgW="406080" imgH="2412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357422" y="1500174"/>
          <a:ext cx="900112" cy="700088"/>
        </p:xfrm>
        <a:graphic>
          <a:graphicData uri="http://schemas.openxmlformats.org/presentationml/2006/ole">
            <p:oleObj spid="_x0000_s1030" name="Формула" r:id="rId7" imgW="228600" imgH="177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428860" y="2643182"/>
          <a:ext cx="950913" cy="650875"/>
        </p:xfrm>
        <a:graphic>
          <a:graphicData uri="http://schemas.openxmlformats.org/presentationml/2006/ole">
            <p:oleObj spid="_x0000_s1031" name="Формула" r:id="rId8" imgW="241200" imgH="1648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397125" y="3786188"/>
          <a:ext cx="1301750" cy="650875"/>
        </p:xfrm>
        <a:graphic>
          <a:graphicData uri="http://schemas.openxmlformats.org/presentationml/2006/ole">
            <p:oleObj spid="_x0000_s1032" name="Формула" r:id="rId9" imgW="330120" imgH="1648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571736" y="5286388"/>
          <a:ext cx="850900" cy="650875"/>
        </p:xfrm>
        <a:graphic>
          <a:graphicData uri="http://schemas.openxmlformats.org/presentationml/2006/ole">
            <p:oleObj spid="_x0000_s1033" name="Формула" r:id="rId10" imgW="215640" imgH="1648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500562" y="785794"/>
          <a:ext cx="1751012" cy="949325"/>
        </p:xfrm>
        <a:graphic>
          <a:graphicData uri="http://schemas.openxmlformats.org/presentationml/2006/ole">
            <p:oleObj spid="_x0000_s1034" name="Формула" r:id="rId11" imgW="444240" imgH="24120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500826" y="928670"/>
          <a:ext cx="850900" cy="650875"/>
        </p:xfrm>
        <a:graphic>
          <a:graphicData uri="http://schemas.openxmlformats.org/presentationml/2006/ole">
            <p:oleObj spid="_x0000_s1035" name="Формула" r:id="rId12" imgW="215640" imgH="16488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429124" y="1857364"/>
          <a:ext cx="1901825" cy="1547812"/>
        </p:xfrm>
        <a:graphic>
          <a:graphicData uri="http://schemas.openxmlformats.org/presentationml/2006/ole">
            <p:oleObj spid="_x0000_s1036" name="Формула" r:id="rId13" imgW="482400" imgH="39348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500562" y="3357562"/>
          <a:ext cx="1952625" cy="1547812"/>
        </p:xfrm>
        <a:graphic>
          <a:graphicData uri="http://schemas.openxmlformats.org/presentationml/2006/ole">
            <p:oleObj spid="_x0000_s1037" name="Формула" r:id="rId14" imgW="495000" imgH="39348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643438" y="5214950"/>
          <a:ext cx="1914525" cy="933450"/>
        </p:xfrm>
        <a:graphic>
          <a:graphicData uri="http://schemas.openxmlformats.org/presentationml/2006/ole">
            <p:oleObj spid="_x0000_s1038" name="Формула" r:id="rId15" imgW="520560" imgH="2538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6429388" y="2285992"/>
          <a:ext cx="1300163" cy="650875"/>
        </p:xfrm>
        <a:graphic>
          <a:graphicData uri="http://schemas.openxmlformats.org/presentationml/2006/ole">
            <p:oleObj spid="_x0000_s1040" name="Формула" r:id="rId16" imgW="330120" imgH="16488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500826" y="3857628"/>
          <a:ext cx="1300163" cy="650875"/>
        </p:xfrm>
        <a:graphic>
          <a:graphicData uri="http://schemas.openxmlformats.org/presentationml/2006/ole">
            <p:oleObj spid="_x0000_s1041" name="Формула" r:id="rId17" imgW="330120" imgH="16488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572264" y="5357826"/>
          <a:ext cx="900113" cy="701675"/>
        </p:xfrm>
        <a:graphic>
          <a:graphicData uri="http://schemas.openxmlformats.org/presentationml/2006/ole">
            <p:oleObj spid="_x0000_s1042" name="Формула" r:id="rId18" imgW="228600" imgH="177480" progId="Equation.3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000628" y="285728"/>
            <a:ext cx="371477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Вычислить: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3" name="Picture 19" descr="E:\C Новым годом!\ng358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596" y="0"/>
            <a:ext cx="4071966" cy="1278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371477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Вычислить: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71472" y="923906"/>
          <a:ext cx="1571636" cy="1082683"/>
        </p:xfrm>
        <a:graphic>
          <a:graphicData uri="http://schemas.openxmlformats.org/presentationml/2006/ole">
            <p:oleObj spid="_x0000_s2050" name="Формула" r:id="rId3" imgW="57132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42910" y="2071678"/>
          <a:ext cx="1214446" cy="1214446"/>
        </p:xfrm>
        <a:graphic>
          <a:graphicData uri="http://schemas.openxmlformats.org/presentationml/2006/ole">
            <p:oleObj spid="_x0000_s2051" name="Формула" r:id="rId4" imgW="431640" imgH="431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00034" y="4643446"/>
          <a:ext cx="1492543" cy="1071570"/>
        </p:xfrm>
        <a:graphic>
          <a:graphicData uri="http://schemas.openxmlformats.org/presentationml/2006/ole">
            <p:oleObj spid="_x0000_s2052" name="Формула" r:id="rId5" imgW="495000" imgH="35532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42911" y="3578225"/>
          <a:ext cx="1211290" cy="765536"/>
        </p:xfrm>
        <a:graphic>
          <a:graphicData uri="http://schemas.openxmlformats.org/presentationml/2006/ole">
            <p:oleObj spid="_x0000_s2053" name="Формула" r:id="rId6" imgW="380880" imgH="2412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214546" y="1134412"/>
          <a:ext cx="1071570" cy="600078"/>
        </p:xfrm>
        <a:graphic>
          <a:graphicData uri="http://schemas.openxmlformats.org/presentationml/2006/ole">
            <p:oleObj spid="_x0000_s2054" name="Формула" r:id="rId7" imgW="317160" imgH="177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071670" y="2428868"/>
          <a:ext cx="871162" cy="596060"/>
        </p:xfrm>
        <a:graphic>
          <a:graphicData uri="http://schemas.openxmlformats.org/presentationml/2006/ole">
            <p:oleObj spid="_x0000_s2055" name="Формула" r:id="rId8" imgW="241200" imgH="1648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28794" y="3643314"/>
          <a:ext cx="928694" cy="684300"/>
        </p:xfrm>
        <a:graphic>
          <a:graphicData uri="http://schemas.openxmlformats.org/presentationml/2006/ole">
            <p:oleObj spid="_x0000_s2056" name="Формула" r:id="rId9" imgW="241200" imgH="177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000232" y="4857760"/>
          <a:ext cx="1143008" cy="571505"/>
        </p:xfrm>
        <a:graphic>
          <a:graphicData uri="http://schemas.openxmlformats.org/presentationml/2006/ole">
            <p:oleObj spid="_x0000_s2057" name="Формула" r:id="rId10" imgW="330120" imgH="164880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500562" y="2000240"/>
          <a:ext cx="1800225" cy="1000125"/>
        </p:xfrm>
        <a:graphic>
          <a:graphicData uri="http://schemas.openxmlformats.org/presentationml/2006/ole">
            <p:oleObj spid="_x0000_s2058" name="Формула" r:id="rId11" imgW="457200" imgH="253800" progId="Equation.3">
              <p:embed/>
            </p:oleObj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4429124" y="857232"/>
          <a:ext cx="2100262" cy="1049338"/>
        </p:xfrm>
        <a:graphic>
          <a:graphicData uri="http://schemas.openxmlformats.org/presentationml/2006/ole">
            <p:oleObj spid="_x0000_s2059" name="Формула" r:id="rId12" imgW="533160" imgH="266400" progId="Equation.3">
              <p:embed/>
            </p:oleObj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572000" y="3000372"/>
          <a:ext cx="2149475" cy="1449388"/>
        </p:xfrm>
        <a:graphic>
          <a:graphicData uri="http://schemas.openxmlformats.org/presentationml/2006/ole">
            <p:oleObj spid="_x0000_s2060" name="Формула" r:id="rId13" imgW="545760" imgH="368280" progId="Equation.3">
              <p:embed/>
            </p:oleObj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4572000" y="4572008"/>
          <a:ext cx="1949450" cy="1000125"/>
        </p:xfrm>
        <a:graphic>
          <a:graphicData uri="http://schemas.openxmlformats.org/presentationml/2006/ole">
            <p:oleObj spid="_x0000_s2061" name="Формула" r:id="rId14" imgW="495000" imgH="253800" progId="Equation.3">
              <p:embed/>
            </p:oleObj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6572264" y="1000108"/>
          <a:ext cx="950912" cy="700088"/>
        </p:xfrm>
        <a:graphic>
          <a:graphicData uri="http://schemas.openxmlformats.org/presentationml/2006/ole">
            <p:oleObj spid="_x0000_s2062" name="Формула" r:id="rId15" imgW="241200" imgH="177480" progId="Equation.3">
              <p:embed/>
            </p:oleObj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6429388" y="2143116"/>
          <a:ext cx="950912" cy="700088"/>
        </p:xfrm>
        <a:graphic>
          <a:graphicData uri="http://schemas.openxmlformats.org/presentationml/2006/ole">
            <p:oleObj spid="_x0000_s2063" name="Формула" r:id="rId16" imgW="241200" imgH="177480" progId="Equation.3">
              <p:embed/>
            </p:oleObj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6429388" y="4357694"/>
          <a:ext cx="1052512" cy="1549400"/>
        </p:xfrm>
        <a:graphic>
          <a:graphicData uri="http://schemas.openxmlformats.org/presentationml/2006/ole">
            <p:oleObj spid="_x0000_s2064" name="Формула" r:id="rId17" imgW="266400" imgH="393480" progId="Equation.3">
              <p:embed/>
            </p:oleObj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6786578" y="3214686"/>
          <a:ext cx="1301750" cy="700088"/>
        </p:xfrm>
        <a:graphic>
          <a:graphicData uri="http://schemas.openxmlformats.org/presentationml/2006/ole">
            <p:oleObj spid="_x0000_s2065" name="Формула" r:id="rId18" imgW="330120" imgH="177480" progId="Equation.3">
              <p:embed/>
            </p:oleObj>
          </a:graphicData>
        </a:graphic>
      </p:graphicFrame>
      <p:pic>
        <p:nvPicPr>
          <p:cNvPr id="2066" name="Picture 18" descr="E:\C Новым годом!\ng357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43240" y="2071678"/>
            <a:ext cx="1861379" cy="2424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582594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логарифмы чисел: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17775" y="2000250"/>
          <a:ext cx="1036638" cy="711200"/>
        </p:xfrm>
        <a:graphic>
          <a:graphicData uri="http://schemas.openxmlformats.org/presentationml/2006/ole">
            <p:oleObj spid="_x0000_s3074" name="Формула" r:id="rId3" imgW="241200" imgH="1648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42910" y="928670"/>
          <a:ext cx="1785950" cy="1029796"/>
        </p:xfrm>
        <a:graphic>
          <a:graphicData uri="http://schemas.openxmlformats.org/presentationml/2006/ole">
            <p:oleObj spid="_x0000_s3075" name="Формула" r:id="rId4" imgW="419040" imgH="24120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00034" y="1857364"/>
          <a:ext cx="2001838" cy="1030287"/>
        </p:xfrm>
        <a:graphic>
          <a:graphicData uri="http://schemas.openxmlformats.org/presentationml/2006/ole">
            <p:oleObj spid="_x0000_s3076" name="Формула" r:id="rId5" imgW="469800" imgH="241200" progId="Equation.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00034" y="2928934"/>
          <a:ext cx="2001838" cy="1030287"/>
        </p:xfrm>
        <a:graphic>
          <a:graphicData uri="http://schemas.openxmlformats.org/presentationml/2006/ole">
            <p:oleObj spid="_x0000_s3077" name="Формула" r:id="rId6" imgW="469800" imgH="24120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71472" y="3929066"/>
          <a:ext cx="2055813" cy="1030288"/>
        </p:xfrm>
        <a:graphic>
          <a:graphicData uri="http://schemas.openxmlformats.org/presentationml/2006/ole">
            <p:oleObj spid="_x0000_s3078" name="Формула" r:id="rId7" imgW="482400" imgH="241200" progId="Equation.3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429256" y="1714488"/>
          <a:ext cx="1643074" cy="1473057"/>
        </p:xfrm>
        <a:graphic>
          <a:graphicData uri="http://schemas.openxmlformats.org/presentationml/2006/ole">
            <p:oleObj spid="_x0000_s3079" name="Формула" r:id="rId8" imgW="482400" imgH="431640" progId="Equation.3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357818" y="3786190"/>
          <a:ext cx="1728787" cy="866775"/>
        </p:xfrm>
        <a:graphic>
          <a:graphicData uri="http://schemas.openxmlformats.org/presentationml/2006/ole">
            <p:oleObj spid="_x0000_s3080" name="Формула" r:id="rId9" imgW="507960" imgH="253800" progId="Equation.3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715008" y="285728"/>
          <a:ext cx="1641475" cy="1212850"/>
        </p:xfrm>
        <a:graphic>
          <a:graphicData uri="http://schemas.openxmlformats.org/presentationml/2006/ole">
            <p:oleObj spid="_x0000_s3081" name="Формула" r:id="rId10" imgW="482400" imgH="355320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357818" y="4786322"/>
          <a:ext cx="1860550" cy="1473200"/>
        </p:xfrm>
        <a:graphic>
          <a:graphicData uri="http://schemas.openxmlformats.org/presentationml/2006/ole">
            <p:oleObj spid="_x0000_s3082" name="Формула" r:id="rId11" imgW="545760" imgH="43164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00034" y="5143512"/>
          <a:ext cx="2163762" cy="1085850"/>
        </p:xfrm>
        <a:graphic>
          <a:graphicData uri="http://schemas.openxmlformats.org/presentationml/2006/ole">
            <p:oleObj spid="_x0000_s3083" name="Формула" r:id="rId12" imgW="507960" imgH="253800" progId="Equation.3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643174" y="1071546"/>
          <a:ext cx="928694" cy="710419"/>
        </p:xfrm>
        <a:graphic>
          <a:graphicData uri="http://schemas.openxmlformats.org/presentationml/2006/ole">
            <p:oleObj spid="_x0000_s3084" name="Формула" r:id="rId13" imgW="215640" imgH="164880" progId="Equation.3">
              <p:embed/>
            </p:oleObj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2428860" y="3143248"/>
          <a:ext cx="1036638" cy="711200"/>
        </p:xfrm>
        <a:graphic>
          <a:graphicData uri="http://schemas.openxmlformats.org/presentationml/2006/ole">
            <p:oleObj spid="_x0000_s3085" name="Формула" r:id="rId14" imgW="241200" imgH="164880" progId="Equation.3">
              <p:embed/>
            </p:oleObj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446338" y="4125913"/>
          <a:ext cx="1146175" cy="601662"/>
        </p:xfrm>
        <a:graphic>
          <a:graphicData uri="http://schemas.openxmlformats.org/presentationml/2006/ole">
            <p:oleObj spid="_x0000_s3086" name="Формула" r:id="rId15" imgW="266400" imgH="139680" progId="Equation.3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2643174" y="5357826"/>
          <a:ext cx="928694" cy="710419"/>
        </p:xfrm>
        <a:graphic>
          <a:graphicData uri="http://schemas.openxmlformats.org/presentationml/2006/ole">
            <p:oleObj spid="_x0000_s3087" name="Формула" r:id="rId16" imgW="215640" imgH="164880" progId="Equation.3">
              <p:embed/>
            </p:oleObj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6926263" y="5187950"/>
          <a:ext cx="1365250" cy="765175"/>
        </p:xfrm>
        <a:graphic>
          <a:graphicData uri="http://schemas.openxmlformats.org/presentationml/2006/ole">
            <p:oleObj spid="_x0000_s3088" name="Формула" r:id="rId17" imgW="317160" imgH="177480" progId="Equation.3">
              <p:embed/>
            </p:oleObj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7108825" y="3394075"/>
          <a:ext cx="1147763" cy="1693863"/>
        </p:xfrm>
        <a:graphic>
          <a:graphicData uri="http://schemas.openxmlformats.org/presentationml/2006/ole">
            <p:oleObj spid="_x0000_s3089" name="Формула" r:id="rId18" imgW="266400" imgH="393480" progId="Equation.3">
              <p:embed/>
            </p:oleObj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997700" y="2071688"/>
          <a:ext cx="1365250" cy="711200"/>
        </p:xfrm>
        <a:graphic>
          <a:graphicData uri="http://schemas.openxmlformats.org/presentationml/2006/ole">
            <p:oleObj spid="_x0000_s3090" name="Формула" r:id="rId19" imgW="317160" imgH="164880" progId="Equation.3">
              <p:embed/>
            </p:oleObj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7286644" y="357166"/>
          <a:ext cx="1365250" cy="766763"/>
        </p:xfrm>
        <a:graphic>
          <a:graphicData uri="http://schemas.openxmlformats.org/presentationml/2006/ole">
            <p:oleObj spid="_x0000_s3091" name="Формула" r:id="rId20" imgW="317160" imgH="177480" progId="Equation.3">
              <p:embed/>
            </p:oleObj>
          </a:graphicData>
        </a:graphic>
      </p:graphicFrame>
      <p:pic>
        <p:nvPicPr>
          <p:cNvPr id="3092" name="Picture 20" descr="E:\C Новым годом!\ng126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86116" y="4214818"/>
            <a:ext cx="2047884" cy="2047884"/>
          </a:xfrm>
          <a:prstGeom prst="rect">
            <a:avLst/>
          </a:prstGeom>
          <a:noFill/>
        </p:spPr>
      </p:pic>
      <p:pic>
        <p:nvPicPr>
          <p:cNvPr id="3" name="Picture 20" descr="C:\Documents and Settings\Администратор\Рабочий стол\ng48.gif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929058" y="1214422"/>
            <a:ext cx="1666875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5214974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Вычислить с помощью тождества: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28596" y="1857364"/>
          <a:ext cx="1857388" cy="1169574"/>
        </p:xfrm>
        <a:graphic>
          <a:graphicData uri="http://schemas.openxmlformats.org/presentationml/2006/ole">
            <p:oleObj spid="_x0000_s16386" name="Формула" r:id="rId3" imgW="342720" imgH="215640" progId="Equation.3">
              <p:embed/>
            </p:oleObj>
          </a:graphicData>
        </a:graphic>
      </p:graphicFrame>
      <p:graphicFrame>
        <p:nvGraphicFramePr>
          <p:cNvPr id="5" name="Содержимое 3"/>
          <p:cNvGraphicFramePr>
            <a:graphicFrameLocks noChangeAspect="1"/>
          </p:cNvGraphicFramePr>
          <p:nvPr/>
        </p:nvGraphicFramePr>
        <p:xfrm>
          <a:off x="357158" y="4429132"/>
          <a:ext cx="2133600" cy="1100137"/>
        </p:xfrm>
        <a:graphic>
          <a:graphicData uri="http://schemas.openxmlformats.org/presentationml/2006/ole">
            <p:oleObj spid="_x0000_s16387" name="Формула" r:id="rId4" imgW="393480" imgH="203040" progId="Equation.3">
              <p:embed/>
            </p:oleObj>
          </a:graphicData>
        </a:graphic>
      </p:graphicFrame>
      <p:graphicFrame>
        <p:nvGraphicFramePr>
          <p:cNvPr id="6" name="Содержимое 3"/>
          <p:cNvGraphicFramePr>
            <a:graphicFrameLocks noChangeAspect="1"/>
          </p:cNvGraphicFramePr>
          <p:nvPr/>
        </p:nvGraphicFramePr>
        <p:xfrm>
          <a:off x="285720" y="3143248"/>
          <a:ext cx="2133600" cy="1169988"/>
        </p:xfrm>
        <a:graphic>
          <a:graphicData uri="http://schemas.openxmlformats.org/presentationml/2006/ole">
            <p:oleObj spid="_x0000_s16388" name="Формула" r:id="rId5" imgW="393480" imgH="215640" progId="Equation.3">
              <p:embed/>
            </p:oleObj>
          </a:graphicData>
        </a:graphic>
      </p:graphicFrame>
      <p:graphicFrame>
        <p:nvGraphicFramePr>
          <p:cNvPr id="7" name="Содержимое 3"/>
          <p:cNvGraphicFramePr>
            <a:graphicFrameLocks noChangeAspect="1"/>
          </p:cNvGraphicFramePr>
          <p:nvPr/>
        </p:nvGraphicFramePr>
        <p:xfrm>
          <a:off x="357158" y="5357826"/>
          <a:ext cx="1789113" cy="1238250"/>
        </p:xfrm>
        <a:graphic>
          <a:graphicData uri="http://schemas.openxmlformats.org/presentationml/2006/ole">
            <p:oleObj spid="_x0000_s16389" name="Формула" r:id="rId6" imgW="330120" imgH="228600" progId="Equation.3">
              <p:embed/>
            </p:oleObj>
          </a:graphicData>
        </a:graphic>
      </p:graphicFrame>
      <p:graphicFrame>
        <p:nvGraphicFramePr>
          <p:cNvPr id="8" name="Содержимое 3"/>
          <p:cNvGraphicFramePr>
            <a:graphicFrameLocks noChangeAspect="1"/>
          </p:cNvGraphicFramePr>
          <p:nvPr/>
        </p:nvGraphicFramePr>
        <p:xfrm>
          <a:off x="4929190" y="1785926"/>
          <a:ext cx="2063750" cy="1239838"/>
        </p:xfrm>
        <a:graphic>
          <a:graphicData uri="http://schemas.openxmlformats.org/presentationml/2006/ole">
            <p:oleObj spid="_x0000_s16390" name="Формула" r:id="rId7" imgW="380880" imgH="228600" progId="Equation.3">
              <p:embed/>
            </p:oleObj>
          </a:graphicData>
        </a:graphic>
      </p:graphicFrame>
      <p:graphicFrame>
        <p:nvGraphicFramePr>
          <p:cNvPr id="9" name="Содержимое 3"/>
          <p:cNvGraphicFramePr>
            <a:graphicFrameLocks noChangeAspect="1"/>
          </p:cNvGraphicFramePr>
          <p:nvPr/>
        </p:nvGraphicFramePr>
        <p:xfrm>
          <a:off x="4643438" y="3071810"/>
          <a:ext cx="2214578" cy="2105958"/>
        </p:xfrm>
        <a:graphic>
          <a:graphicData uri="http://schemas.openxmlformats.org/presentationml/2006/ole">
            <p:oleObj spid="_x0000_s16391" name="Формула" r:id="rId8" imgW="507960" imgH="482400" progId="Equation.3">
              <p:embed/>
            </p:oleObj>
          </a:graphicData>
        </a:graphic>
      </p:graphicFrame>
      <p:graphicFrame>
        <p:nvGraphicFramePr>
          <p:cNvPr id="11" name="Содержимое 3"/>
          <p:cNvGraphicFramePr>
            <a:graphicFrameLocks noChangeAspect="1"/>
          </p:cNvGraphicFramePr>
          <p:nvPr/>
        </p:nvGraphicFramePr>
        <p:xfrm>
          <a:off x="4357686" y="5000636"/>
          <a:ext cx="2546350" cy="1582738"/>
        </p:xfrm>
        <a:graphic>
          <a:graphicData uri="http://schemas.openxmlformats.org/presentationml/2006/ole">
            <p:oleObj spid="_x0000_s16393" name="Формула" r:id="rId9" imgW="469800" imgH="291960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214546" y="2357430"/>
          <a:ext cx="1036638" cy="711200"/>
        </p:xfrm>
        <a:graphic>
          <a:graphicData uri="http://schemas.openxmlformats.org/presentationml/2006/ole">
            <p:oleObj spid="_x0000_s16394" name="Формула" r:id="rId10" imgW="241200" imgH="164880" progId="Equation.3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2357422" y="3571876"/>
          <a:ext cx="1363662" cy="765175"/>
        </p:xfrm>
        <a:graphic>
          <a:graphicData uri="http://schemas.openxmlformats.org/presentationml/2006/ole">
            <p:oleObj spid="_x0000_s16395" name="Формула" r:id="rId11" imgW="317160" imgH="177480" progId="Equation.3">
              <p:embed/>
            </p:oleObj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2214546" y="5786454"/>
          <a:ext cx="982662" cy="765175"/>
        </p:xfrm>
        <a:graphic>
          <a:graphicData uri="http://schemas.openxmlformats.org/presentationml/2006/ole">
            <p:oleObj spid="_x0000_s16396" name="Формула" r:id="rId12" imgW="228600" imgH="177480" progId="Equation.3">
              <p:embed/>
            </p:oleObj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2357422" y="4786322"/>
          <a:ext cx="1638300" cy="765175"/>
        </p:xfrm>
        <a:graphic>
          <a:graphicData uri="http://schemas.openxmlformats.org/presentationml/2006/ole">
            <p:oleObj spid="_x0000_s16397" name="Формула" r:id="rId13" imgW="380880" imgH="177480" progId="Equation.3">
              <p:embed/>
            </p:oleObj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7000892" y="1571612"/>
          <a:ext cx="1090612" cy="1695450"/>
        </p:xfrm>
        <a:graphic>
          <a:graphicData uri="http://schemas.openxmlformats.org/presentationml/2006/ole">
            <p:oleObj spid="_x0000_s16398" name="Формула" r:id="rId14" imgW="253800" imgH="393480" progId="Equation.3">
              <p:embed/>
            </p:oleObj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6929454" y="4000504"/>
          <a:ext cx="927100" cy="711200"/>
        </p:xfrm>
        <a:graphic>
          <a:graphicData uri="http://schemas.openxmlformats.org/presentationml/2006/ole">
            <p:oleObj spid="_x0000_s16399" name="Формула" r:id="rId15" imgW="215640" imgH="164880" progId="Equation.3">
              <p:embed/>
            </p:oleObj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6858016" y="5715016"/>
          <a:ext cx="1362075" cy="765175"/>
        </p:xfrm>
        <a:graphic>
          <a:graphicData uri="http://schemas.openxmlformats.org/presentationml/2006/ole">
            <p:oleObj spid="_x0000_s16400" name="Формула" r:id="rId16" imgW="317160" imgH="177480" progId="Equation.3">
              <p:embed/>
            </p:oleObj>
          </a:graphicData>
        </a:graphic>
      </p:graphicFrame>
      <p:graphicFrame>
        <p:nvGraphicFramePr>
          <p:cNvPr id="19" name="Содержимое 3"/>
          <p:cNvGraphicFramePr>
            <a:graphicFrameLocks noChangeAspect="1"/>
          </p:cNvGraphicFramePr>
          <p:nvPr/>
        </p:nvGraphicFramePr>
        <p:xfrm>
          <a:off x="5233988" y="130175"/>
          <a:ext cx="2890837" cy="1108075"/>
        </p:xfrm>
        <a:graphic>
          <a:graphicData uri="http://schemas.openxmlformats.org/presentationml/2006/ole">
            <p:oleObj spid="_x0000_s16401" name="Формула" r:id="rId17" imgW="596880" imgH="228600" progId="Equation.3">
              <p:embed/>
            </p:oleObj>
          </a:graphicData>
        </a:graphic>
      </p:graphicFrame>
      <p:pic>
        <p:nvPicPr>
          <p:cNvPr id="16402" name="Picture 18" descr="E:\C Новым годом!\ng145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28926" y="571480"/>
            <a:ext cx="2214578" cy="3170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428604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Вычислить с помощью тождества:</a:t>
            </a:r>
            <a:endParaRPr lang="ru-RU" sz="2800" dirty="0"/>
          </a:p>
        </p:txBody>
      </p:sp>
      <p:graphicFrame>
        <p:nvGraphicFramePr>
          <p:cNvPr id="17410" name="Содержимое 3"/>
          <p:cNvGraphicFramePr>
            <a:graphicFrameLocks noChangeAspect="1"/>
          </p:cNvGraphicFramePr>
          <p:nvPr/>
        </p:nvGraphicFramePr>
        <p:xfrm>
          <a:off x="5429256" y="0"/>
          <a:ext cx="2611438" cy="1000125"/>
        </p:xfrm>
        <a:graphic>
          <a:graphicData uri="http://schemas.openxmlformats.org/presentationml/2006/ole">
            <p:oleObj spid="_x0000_s17410" name="Формула" r:id="rId3" imgW="596880" imgH="22860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85720" y="2857496"/>
          <a:ext cx="2063733" cy="1160571"/>
        </p:xfrm>
        <a:graphic>
          <a:graphicData uri="http://schemas.openxmlformats.org/presentationml/2006/ole">
            <p:oleObj spid="_x0000_s17411" name="Формула" r:id="rId4" imgW="406080" imgH="228600" progId="Equation.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57158" y="3857628"/>
          <a:ext cx="1741488" cy="1095375"/>
        </p:xfrm>
        <a:graphic>
          <a:graphicData uri="http://schemas.openxmlformats.org/presentationml/2006/ole">
            <p:oleObj spid="_x0000_s17412" name="Формула" r:id="rId5" imgW="342720" imgH="21564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85720" y="5214950"/>
          <a:ext cx="2128838" cy="1160462"/>
        </p:xfrm>
        <a:graphic>
          <a:graphicData uri="http://schemas.openxmlformats.org/presentationml/2006/ole">
            <p:oleObj spid="_x0000_s17413" name="Формула" r:id="rId6" imgW="419040" imgH="228600" progId="Equation.3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357422" y="3214686"/>
          <a:ext cx="1036637" cy="766762"/>
        </p:xfrm>
        <a:graphic>
          <a:graphicData uri="http://schemas.openxmlformats.org/presentationml/2006/ole">
            <p:oleObj spid="_x0000_s17414" name="Формула" r:id="rId7" imgW="241200" imgH="177480" progId="Equation.3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071670" y="4214818"/>
          <a:ext cx="1036637" cy="766762"/>
        </p:xfrm>
        <a:graphic>
          <a:graphicData uri="http://schemas.openxmlformats.org/presentationml/2006/ole">
            <p:oleObj spid="_x0000_s17415" name="Формула" r:id="rId8" imgW="241200" imgH="177480" progId="Equation.3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428860" y="5572140"/>
          <a:ext cx="982662" cy="766763"/>
        </p:xfrm>
        <a:graphic>
          <a:graphicData uri="http://schemas.openxmlformats.org/presentationml/2006/ole">
            <p:oleObj spid="_x0000_s17416" name="Формула" r:id="rId9" imgW="228600" imgH="177480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4643438" y="2643182"/>
          <a:ext cx="2579687" cy="1160462"/>
        </p:xfrm>
        <a:graphic>
          <a:graphicData uri="http://schemas.openxmlformats.org/presentationml/2006/ole">
            <p:oleObj spid="_x0000_s17417" name="Формула" r:id="rId10" imgW="507960" imgH="22860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85720" y="1785926"/>
          <a:ext cx="2257425" cy="1095375"/>
        </p:xfrm>
        <a:graphic>
          <a:graphicData uri="http://schemas.openxmlformats.org/presentationml/2006/ole">
            <p:oleObj spid="_x0000_s17418" name="Формула" r:id="rId11" imgW="444240" imgH="215640" progId="Equation.3">
              <p:embed/>
            </p:oleObj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4357686" y="5214950"/>
          <a:ext cx="3224213" cy="1352550"/>
        </p:xfrm>
        <a:graphic>
          <a:graphicData uri="http://schemas.openxmlformats.org/presentationml/2006/ole">
            <p:oleObj spid="_x0000_s17419" name="Формула" r:id="rId12" imgW="634680" imgH="266400" progId="Equation.3">
              <p:embed/>
            </p:oleObj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572000" y="4071942"/>
          <a:ext cx="2386012" cy="1160462"/>
        </p:xfrm>
        <a:graphic>
          <a:graphicData uri="http://schemas.openxmlformats.org/presentationml/2006/ole">
            <p:oleObj spid="_x0000_s17420" name="Формула" r:id="rId13" imgW="469800" imgH="228600" progId="Equation.3">
              <p:embed/>
            </p:oleObj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7143768" y="2571744"/>
          <a:ext cx="1497041" cy="1456213"/>
        </p:xfrm>
        <a:graphic>
          <a:graphicData uri="http://schemas.openxmlformats.org/presentationml/2006/ole">
            <p:oleObj spid="_x0000_s17421" name="Формула" r:id="rId14" imgW="406080" imgH="393480" progId="Equation.3">
              <p:embed/>
            </p:oleObj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2357422" y="2143116"/>
          <a:ext cx="1306507" cy="734624"/>
        </p:xfrm>
        <a:graphic>
          <a:graphicData uri="http://schemas.openxmlformats.org/presentationml/2006/ole">
            <p:oleObj spid="_x0000_s17422" name="Формула" r:id="rId15" imgW="317160" imgH="177480" progId="Equation.3">
              <p:embed/>
            </p:oleObj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7143768" y="3857628"/>
          <a:ext cx="1144588" cy="1697038"/>
        </p:xfrm>
        <a:graphic>
          <a:graphicData uri="http://schemas.openxmlformats.org/presentationml/2006/ole">
            <p:oleObj spid="_x0000_s17423" name="Формула" r:id="rId16" imgW="266400" imgH="393480" progId="Equation.3">
              <p:embed/>
            </p:oleObj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7286644" y="5643578"/>
          <a:ext cx="1363662" cy="766763"/>
        </p:xfrm>
        <a:graphic>
          <a:graphicData uri="http://schemas.openxmlformats.org/presentationml/2006/ole">
            <p:oleObj spid="_x0000_s17424" name="Формула" r:id="rId17" imgW="317160" imgH="177480" progId="Equation.3">
              <p:embed/>
            </p:oleObj>
          </a:graphicData>
        </a:graphic>
      </p:graphicFrame>
      <p:pic>
        <p:nvPicPr>
          <p:cNvPr id="17425" name="Picture 17" descr="E:\C Новым годом!\ng106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43174" y="428604"/>
            <a:ext cx="2957540" cy="295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28596" y="1714488"/>
          <a:ext cx="1908982" cy="928694"/>
        </p:xfrm>
        <a:graphic>
          <a:graphicData uri="http://schemas.openxmlformats.org/presentationml/2006/ole">
            <p:oleObj spid="_x0000_s18434" name="Формула" r:id="rId3" imgW="469800" imgH="22860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285984" y="1928802"/>
          <a:ext cx="1235068" cy="693648"/>
        </p:xfrm>
        <a:graphic>
          <a:graphicData uri="http://schemas.openxmlformats.org/presentationml/2006/ole">
            <p:oleObj spid="_x0000_s18435" name="Формула" r:id="rId4" imgW="317160" imgH="177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57158" y="2857496"/>
          <a:ext cx="1908982" cy="928694"/>
        </p:xfrm>
        <a:graphic>
          <a:graphicData uri="http://schemas.openxmlformats.org/presentationml/2006/ole">
            <p:oleObj spid="_x0000_s18436" name="Формула" r:id="rId5" imgW="469800" imgH="228600" progId="Equation.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285984" y="3071810"/>
          <a:ext cx="1298322" cy="742962"/>
        </p:xfrm>
        <a:graphic>
          <a:graphicData uri="http://schemas.openxmlformats.org/presentationml/2006/ole">
            <p:oleObj spid="_x0000_s18437" name="Формула" r:id="rId6" imgW="355320" imgH="203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57158" y="4000504"/>
          <a:ext cx="2320925" cy="928687"/>
        </p:xfrm>
        <a:graphic>
          <a:graphicData uri="http://schemas.openxmlformats.org/presentationml/2006/ole">
            <p:oleObj spid="_x0000_s18438" name="Формула" r:id="rId7" imgW="571320" imgH="228600" progId="Equation.3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714612" y="4286256"/>
          <a:ext cx="1158875" cy="604837"/>
        </p:xfrm>
        <a:graphic>
          <a:graphicData uri="http://schemas.openxmlformats.org/presentationml/2006/ole">
            <p:oleObj spid="_x0000_s18439" name="Формула" r:id="rId8" imgW="317160" imgH="1648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79400" y="5214938"/>
          <a:ext cx="2063750" cy="928687"/>
        </p:xfrm>
        <a:graphic>
          <a:graphicData uri="http://schemas.openxmlformats.org/presentationml/2006/ole">
            <p:oleObj spid="_x0000_s18440" name="Формула" r:id="rId9" imgW="507960" imgH="228600" progId="Equation.3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2285984" y="5500702"/>
          <a:ext cx="1235068" cy="693648"/>
        </p:xfrm>
        <a:graphic>
          <a:graphicData uri="http://schemas.openxmlformats.org/presentationml/2006/ole">
            <p:oleObj spid="_x0000_s18441" name="Формула" r:id="rId10" imgW="317160" imgH="177480" progId="Equation.3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14810" y="285728"/>
            <a:ext cx="44449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значение выражения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считая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a&gt;0, a≠1)</a:t>
            </a:r>
            <a:endParaRPr lang="ru-RU" sz="28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572000" y="3714752"/>
          <a:ext cx="1808162" cy="1082675"/>
        </p:xfrm>
        <a:graphic>
          <a:graphicData uri="http://schemas.openxmlformats.org/presentationml/2006/ole">
            <p:oleObj spid="_x0000_s18442" name="Формула" r:id="rId11" imgW="444240" imgH="2664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572000" y="1643050"/>
          <a:ext cx="1446213" cy="928688"/>
        </p:xfrm>
        <a:graphic>
          <a:graphicData uri="http://schemas.openxmlformats.org/presentationml/2006/ole">
            <p:oleObj spid="_x0000_s18443" name="Формула" r:id="rId12" imgW="355320" imgH="22860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500562" y="2643182"/>
          <a:ext cx="1654175" cy="928687"/>
        </p:xfrm>
        <a:graphic>
          <a:graphicData uri="http://schemas.openxmlformats.org/presentationml/2006/ole">
            <p:oleObj spid="_x0000_s18444" name="Формула" r:id="rId13" imgW="406080" imgH="2286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643438" y="4929198"/>
          <a:ext cx="1652588" cy="1031875"/>
        </p:xfrm>
        <a:graphic>
          <a:graphicData uri="http://schemas.openxmlformats.org/presentationml/2006/ole">
            <p:oleObj spid="_x0000_s18445" name="Формула" r:id="rId14" imgW="406080" imgH="253800" progId="Equation.3">
              <p:embed/>
            </p:oleObj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6291263" y="1881188"/>
          <a:ext cx="938212" cy="644525"/>
        </p:xfrm>
        <a:graphic>
          <a:graphicData uri="http://schemas.openxmlformats.org/presentationml/2006/ole">
            <p:oleObj spid="_x0000_s18446" name="Формула" r:id="rId15" imgW="241200" imgH="164880" progId="Equation.3">
              <p:embed/>
            </p:oleObj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6096000" y="2832100"/>
          <a:ext cx="889000" cy="695325"/>
        </p:xfrm>
        <a:graphic>
          <a:graphicData uri="http://schemas.openxmlformats.org/presentationml/2006/ole">
            <p:oleObj spid="_x0000_s18447" name="Формула" r:id="rId16" imgW="228600" imgH="177480" progId="Equation.3">
              <p:embed/>
            </p:oleObj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6186488" y="3929063"/>
          <a:ext cx="1233487" cy="695325"/>
        </p:xfrm>
        <a:graphic>
          <a:graphicData uri="http://schemas.openxmlformats.org/presentationml/2006/ole">
            <p:oleObj spid="_x0000_s18448" name="Формула" r:id="rId17" imgW="317160" imgH="177480" progId="Equation.3">
              <p:embed/>
            </p:oleObj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6310313" y="5143500"/>
          <a:ext cx="1184275" cy="695325"/>
        </p:xfrm>
        <a:graphic>
          <a:graphicData uri="http://schemas.openxmlformats.org/presentationml/2006/ole">
            <p:oleObj spid="_x0000_s18449" name="Формула" r:id="rId18" imgW="304560" imgH="177480" progId="Equation.3">
              <p:embed/>
            </p:oleObj>
          </a:graphicData>
        </a:graphic>
      </p:graphicFrame>
      <p:pic>
        <p:nvPicPr>
          <p:cNvPr id="18450" name="Picture 18" descr="E:\C Новым годом!\ng130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596" y="0"/>
            <a:ext cx="3643338" cy="1751605"/>
          </a:xfrm>
          <a:prstGeom prst="rect">
            <a:avLst/>
          </a:prstGeom>
          <a:noFill/>
        </p:spPr>
      </p:pic>
      <p:pic>
        <p:nvPicPr>
          <p:cNvPr id="2" name="Picture 18" descr="C:\Documents and Settings\Администратор\Рабочий стол\ng59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29454" y="3786190"/>
            <a:ext cx="1943100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58114" cy="939784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Методы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u="sng" dirty="0" smtClean="0"/>
              <a:t>1. По определению логарифма</a:t>
            </a:r>
            <a:r>
              <a:rPr lang="ru-RU" sz="3200" i="1" u="sng" dirty="0" smtClean="0"/>
              <a:t>.</a:t>
            </a:r>
            <a:r>
              <a:rPr lang="ru-RU" sz="3200" u="sng" dirty="0" smtClean="0"/>
              <a:t> </a:t>
            </a:r>
            <a:endParaRPr lang="ru-RU" sz="3200" dirty="0"/>
          </a:p>
        </p:txBody>
      </p:sp>
      <p:pic>
        <p:nvPicPr>
          <p:cNvPr id="20488" name="Picture 8" descr="E:\C Новым годом!\ng1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230" y="-642966"/>
            <a:ext cx="3714744" cy="2241127"/>
          </a:xfrm>
          <a:prstGeom prst="rect">
            <a:avLst/>
          </a:prstGeom>
          <a:noFill/>
        </p:spPr>
      </p:pic>
      <p:pic>
        <p:nvPicPr>
          <p:cNvPr id="10" name="Picture 8" descr="E:\C Новым годом!\ng1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3924570" cy="2367716"/>
          </a:xfrm>
          <a:prstGeom prst="rect">
            <a:avLst/>
          </a:prstGeom>
          <a:noFill/>
        </p:spPr>
      </p:pic>
      <p:pic>
        <p:nvPicPr>
          <p:cNvPr id="20489" name="Рисунок 18" descr="http://festival.1september.ru/articles/583024/f_clip_image0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85860"/>
            <a:ext cx="1643074" cy="547691"/>
          </a:xfrm>
          <a:prstGeom prst="rect">
            <a:avLst/>
          </a:prstGeom>
          <a:noFill/>
        </p:spPr>
      </p:pic>
      <p:pic>
        <p:nvPicPr>
          <p:cNvPr id="3" name="Рисунок 19" descr="http://festival.1september.ru/articles/583024/f_clip_image02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071678"/>
            <a:ext cx="4372006" cy="714380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3" name="Рисунок 20" descr="http://festival.1september.ru/articles/583024/f_clip_image02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500570"/>
            <a:ext cx="2857520" cy="8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Рисунок 21" descr="http://festival.1september.ru/articles/583024/f_clip_image02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5357826"/>
            <a:ext cx="3429024" cy="7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000100" y="6143644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2х – 4 = 4;</a:t>
            </a:r>
            <a:endParaRPr kumimoji="0" lang="en-US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4.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929322" y="5572140"/>
            <a:ext cx="2143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Ответ: 4.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291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 Логарифмические уравнения.</vt:lpstr>
      <vt:lpstr>Цели урока: </vt:lpstr>
      <vt:lpstr>Слайд 3</vt:lpstr>
      <vt:lpstr>Слайд 4</vt:lpstr>
      <vt:lpstr>Найти логарифмы чисел:</vt:lpstr>
      <vt:lpstr>Вычислить с помощью тождества:</vt:lpstr>
      <vt:lpstr>Слайд 7</vt:lpstr>
      <vt:lpstr>Слайд 8</vt:lpstr>
      <vt:lpstr>Методы  1. По определению логарифма. </vt:lpstr>
      <vt:lpstr>2. Потенцирование (переход от логарифма данного выражения к самому этому выражению).</vt:lpstr>
      <vt:lpstr>3. Введение новой переменной.</vt:lpstr>
      <vt:lpstr>4. Логарифмирование обеих частей уравнения.</vt:lpstr>
      <vt:lpstr>Слайд 13</vt:lpstr>
      <vt:lpstr>Слайд 14</vt:lpstr>
      <vt:lpstr>Слайд 15</vt:lpstr>
    </vt:vector>
  </TitlesOfParts>
  <Company>.школа 236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Потапова Елена Авиевна</dc:creator>
  <cp:lastModifiedBy>Admin</cp:lastModifiedBy>
  <cp:revision>58</cp:revision>
  <dcterms:created xsi:type="dcterms:W3CDTF">2010-01-03T18:58:16Z</dcterms:created>
  <dcterms:modified xsi:type="dcterms:W3CDTF">2014-02-12T04:33:25Z</dcterms:modified>
</cp:coreProperties>
</file>