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8" r:id="rId4"/>
    <p:sldId id="261" r:id="rId5"/>
    <p:sldId id="262" r:id="rId6"/>
    <p:sldId id="263" r:id="rId7"/>
    <p:sldId id="267" r:id="rId8"/>
    <p:sldId id="272" r:id="rId9"/>
    <p:sldId id="27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e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14.wmf"/><Relationship Id="rId7" Type="http://schemas.openxmlformats.org/officeDocument/2006/relationships/image" Target="../media/image9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emf"/><Relationship Id="rId5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8C5A8-0614-42B6-8B89-8168E4606D76}" type="datetime1">
              <a:rPr lang="ru-RU" smtClean="0"/>
              <a:t>08.04.2014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9DAA9-F8B5-4E7E-A933-AF251D7F8F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67111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4AFA1-BEDE-444B-B050-7A1CF27B0290}" type="datetime1">
              <a:rPr lang="ru-RU" smtClean="0"/>
              <a:t>08.04.2014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0510A-AE94-4288-8534-4DA8127D72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2892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02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40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EF8CE-FC36-4CEA-B086-5705316CADE7}" type="datetime1">
              <a:rPr lang="ru-RU" smtClean="0"/>
              <a:t>08.04.2014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F73F-93FB-4B55-8AC3-222459840E0B}" type="datetime1">
              <a:rPr lang="ru-RU" smtClean="0"/>
              <a:t>08.04.2014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3C0B-7BA5-4E68-9390-C39019940173}" type="datetime1">
              <a:rPr lang="ru-RU" smtClean="0"/>
              <a:t>08.04.2014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9B42-70E4-4C06-A45F-67594B7FFC01}" type="datetime1">
              <a:rPr lang="ru-RU" smtClean="0"/>
              <a:t>08.04.2014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076E5-4C9C-4AFC-B2FC-8476F0DB6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771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EBAD8-5E19-46AB-A9F0-FD837098FF46}" type="datetime1">
              <a:rPr lang="ru-RU" smtClean="0"/>
              <a:t>08.04.2014</a:t>
            </a:fld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A51C4-0EC5-45F6-9198-601429D121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848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90CD4-0ADE-4D5B-B007-8142B21644EC}" type="datetime1">
              <a:rPr lang="ru-RU" smtClean="0"/>
              <a:t>08.04.2014</a:t>
            </a:fld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3C8160-B38D-4E54-9FF8-4FEBBF65AC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329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063F5-557D-4C96-ABE6-D41B7B6530EF}" type="datetime1">
              <a:rPr lang="ru-RU" smtClean="0"/>
              <a:t>08.04.2014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D84A2-7C61-47EF-AD77-87B7089548E4}" type="datetime1">
              <a:rPr lang="ru-RU" smtClean="0"/>
              <a:t>08.04.2014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54517-5C5E-473C-9457-10CE445EA4E8}" type="datetime1">
              <a:rPr lang="ru-RU" smtClean="0"/>
              <a:t>08.04.2014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0E4D3-34B0-4736-9B24-56068F6D6414}" type="datetime1">
              <a:rPr lang="ru-RU" smtClean="0"/>
              <a:t>08.04.2014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A294-B966-42E6-B539-96E093CCFB4D}" type="datetime1">
              <a:rPr lang="ru-RU" smtClean="0"/>
              <a:t>08.04.2014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4E5CC-E884-4A36-B71A-EA1049775CA6}" type="datetime1">
              <a:rPr lang="ru-RU" smtClean="0"/>
              <a:t>08.04.2014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C1F3D-5CE9-4331-880D-EA6E11906B87}" type="datetime1">
              <a:rPr lang="ru-RU" smtClean="0"/>
              <a:t>08.04.2014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927B-2983-4EF2-A61F-0EF980CC3940}" type="datetime1">
              <a:rPr lang="ru-RU" smtClean="0"/>
              <a:t>08.04.2014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DBD866-0B37-4C16-B0A2-048BAE619A97}" type="datetime1">
              <a:rPr lang="ru-RU" smtClean="0"/>
              <a:t>08.04.2014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8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17.e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8.png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Relationship Id="rId22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3.e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6" name="Rectangle 48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5300663"/>
            <a:ext cx="6400800" cy="1152525"/>
          </a:xfrm>
        </p:spPr>
        <p:txBody>
          <a:bodyPr/>
          <a:lstStyle/>
          <a:p>
            <a:pPr marL="809625" algn="r" eaLnBrk="1" hangingPunct="1">
              <a:lnSpc>
                <a:spcPct val="80000"/>
              </a:lnSpc>
            </a:pPr>
            <a:endParaRPr lang="ru-RU" altLang="ru-RU" sz="1600" smtClean="0">
              <a:latin typeface="Calibri" pitchFamily="34" charset="0"/>
            </a:endParaRPr>
          </a:p>
          <a:p>
            <a:pPr marL="809625" algn="r" eaLnBrk="1" hangingPunct="1">
              <a:lnSpc>
                <a:spcPct val="80000"/>
              </a:lnSpc>
            </a:pPr>
            <a:r>
              <a:rPr lang="ru-RU" altLang="ru-RU" sz="1600" smtClean="0">
                <a:latin typeface="Calibri" pitchFamily="34" charset="0"/>
              </a:rPr>
              <a:t>                       </a:t>
            </a:r>
          </a:p>
          <a:p>
            <a:pPr marL="809625" algn="r" eaLnBrk="1" hangingPunct="1">
              <a:lnSpc>
                <a:spcPct val="80000"/>
              </a:lnSpc>
            </a:pPr>
            <a:r>
              <a:rPr lang="ru-RU" altLang="ru-RU" sz="1600" b="1" i="1" dirty="0" smtClean="0">
                <a:solidFill>
                  <a:srgbClr val="0070C0"/>
                </a:solidFill>
                <a:latin typeface="Calibri" pitchFamily="34" charset="0"/>
              </a:rPr>
              <a:t>Учитель ГБОУ Центра образования № 55 </a:t>
            </a:r>
          </a:p>
          <a:p>
            <a:pPr marL="809625" algn="r" eaLnBrk="1" hangingPunct="1">
              <a:lnSpc>
                <a:spcPct val="80000"/>
              </a:lnSpc>
            </a:pPr>
            <a:r>
              <a:rPr lang="ru-RU" altLang="ru-RU" sz="1600" b="1" i="1" dirty="0" smtClean="0">
                <a:solidFill>
                  <a:srgbClr val="0070C0"/>
                </a:solidFill>
                <a:latin typeface="Calibri" pitchFamily="34" charset="0"/>
              </a:rPr>
              <a:t>Валентина Васильевна Николаева</a:t>
            </a:r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755576" y="332656"/>
            <a:ext cx="7772400" cy="3672408"/>
          </a:xfrm>
        </p:spPr>
        <p:txBody>
          <a:bodyPr/>
          <a:lstStyle/>
          <a:p>
            <a:pPr marL="182880" indent="0" algn="ctr">
              <a:buNone/>
              <a:defRPr/>
            </a:pPr>
            <a:r>
              <a:rPr lang="ru-RU" altLang="ru-RU" sz="4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Алгебраические </a:t>
            </a:r>
            <a:r>
              <a:rPr lang="ru-RU" altLang="ru-RU" sz="4000" i="1" dirty="0">
                <a:solidFill>
                  <a:srgbClr val="FF0000"/>
                </a:solidFill>
                <a:latin typeface="Calibri" panose="020F0502020204030204" pitchFamily="34" charset="0"/>
              </a:rPr>
              <a:t>методы решения прикладных задач  на </a:t>
            </a:r>
            <a:r>
              <a:rPr lang="ru-RU" altLang="ru-RU" sz="4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экстремум</a:t>
            </a:r>
            <a:br>
              <a:rPr lang="ru-RU" altLang="ru-RU" sz="4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altLang="ru-RU" sz="4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altLang="ru-RU" sz="4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altLang="ru-RU" sz="2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Материал к внеклассным занятиям по математике в 10-12 классах</a:t>
            </a:r>
            <a:br>
              <a:rPr lang="ru-RU" altLang="ru-RU" sz="2800" i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r>
              <a:rPr lang="ru-RU" altLang="ru-RU" sz="4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/>
            </a:r>
            <a:br>
              <a:rPr lang="ru-RU" altLang="ru-RU" sz="4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</a:br>
            <a:endParaRPr lang="ru-RU" altLang="ru-RU" sz="3000" i="1" dirty="0" smtClean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60648"/>
            <a:ext cx="7467600" cy="1079649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3000" i="1" dirty="0" smtClean="0">
                <a:solidFill>
                  <a:srgbClr val="FF0000"/>
                </a:solidFill>
              </a:rPr>
              <a:t>Алгебраические методы решения прикладных задач  на экстремум</a:t>
            </a:r>
          </a:p>
        </p:txBody>
      </p:sp>
      <p:sp>
        <p:nvSpPr>
          <p:cNvPr id="10957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971550" y="1700213"/>
            <a:ext cx="7272338" cy="4465637"/>
          </a:xfrm>
        </p:spPr>
        <p:txBody>
          <a:bodyPr rtlCol="0">
            <a:normAutofit fontScale="92500" lnSpcReduction="20000"/>
          </a:bodyPr>
          <a:lstStyle/>
          <a:p>
            <a:pPr marL="92075" indent="-1588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tabLst>
                <a:tab pos="7086600" algn="l"/>
              </a:tabLst>
              <a:defRPr/>
            </a:pPr>
            <a:r>
              <a:rPr lang="ru-RU" alt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</a:rPr>
              <a:t>         </a:t>
            </a:r>
            <a:r>
              <a:rPr lang="ru-RU" alt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В технике  и естествознании, как, впрочем, и в обыденной жизни, встречается особый вид задач – задач на «максимум и минимум».</a:t>
            </a:r>
          </a:p>
          <a:p>
            <a:pPr marL="92075" indent="-1588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tabLst>
                <a:tab pos="7086600" algn="l"/>
              </a:tabLst>
              <a:defRPr/>
            </a:pPr>
            <a:r>
              <a:rPr lang="ru-RU" alt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       Люди издавна желали получить наибольшую выгоду при наименьших затратах. </a:t>
            </a:r>
          </a:p>
          <a:p>
            <a:pPr marL="92075" indent="-1588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7086600" algn="l"/>
              </a:tabLst>
              <a:defRPr/>
            </a:pPr>
            <a:r>
              <a:rPr lang="ru-RU" alt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      </a:t>
            </a:r>
            <a:r>
              <a:rPr lang="ru-RU" alt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Огромное число таких задач возникает в экономике и технике. </a:t>
            </a:r>
            <a:r>
              <a:rPr lang="ru-RU" altLang="ru-RU" sz="2400" b="1" i="1" dirty="0">
                <a:latin typeface="Calibri" panose="020F0502020204030204" pitchFamily="34" charset="0"/>
              </a:rPr>
              <a:t>Бурное развитие экономики и техники привело к новой теории – </a:t>
            </a:r>
            <a:r>
              <a:rPr lang="ru-RU" altLang="ru-RU" sz="2600" b="1" i="1" dirty="0">
                <a:solidFill>
                  <a:srgbClr val="FF0000"/>
                </a:solidFill>
                <a:latin typeface="Calibri" panose="020F0502020204030204" pitchFamily="34" charset="0"/>
              </a:rPr>
              <a:t>теории оптимального управления</a:t>
            </a:r>
            <a:r>
              <a:rPr lang="ru-RU" altLang="ru-RU" sz="2400" b="1" i="1" dirty="0">
                <a:latin typeface="Calibri" panose="020F0502020204030204" pitchFamily="34" charset="0"/>
              </a:rPr>
              <a:t>. </a:t>
            </a:r>
            <a:endParaRPr lang="ru-RU" altLang="ru-RU" sz="2400" b="1" i="1" dirty="0" smtClean="0">
              <a:latin typeface="Calibri" panose="020F0502020204030204" pitchFamily="34" charset="0"/>
            </a:endParaRPr>
          </a:p>
          <a:p>
            <a:pPr marL="92075" indent="-1588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7086600" algn="l"/>
              </a:tabLst>
              <a:defRPr/>
            </a:pPr>
            <a:r>
              <a:rPr lang="ru-RU" alt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alt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      В математике </a:t>
            </a:r>
            <a:r>
              <a:rPr lang="ru-RU" alt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alt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эти </a:t>
            </a:r>
            <a:r>
              <a:rPr lang="ru-RU" altLang="ru-RU" sz="24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задачи </a:t>
            </a:r>
            <a:r>
              <a:rPr lang="ru-RU" alt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называют задачами на экстремум. И</a:t>
            </a:r>
            <a:r>
              <a:rPr lang="ru-RU" altLang="ru-RU" sz="2400" b="1" i="1" dirty="0" smtClean="0">
                <a:latin typeface="Calibri" panose="020F0502020204030204" pitchFamily="34" charset="0"/>
              </a:rPr>
              <a:t>сследование </a:t>
            </a:r>
            <a:r>
              <a:rPr lang="ru-RU" altLang="ru-RU" sz="2400" b="1" i="1" dirty="0">
                <a:latin typeface="Calibri" panose="020F0502020204030204" pitchFamily="34" charset="0"/>
              </a:rPr>
              <a:t>задач на экстремум началось 25 веков назад. </a:t>
            </a:r>
            <a:endParaRPr lang="ru-RU" altLang="ru-RU" sz="2400" b="1" i="1" dirty="0" smtClean="0">
              <a:latin typeface="Calibri" panose="020F0502020204030204" pitchFamily="34" charset="0"/>
            </a:endParaRPr>
          </a:p>
          <a:p>
            <a:pPr marL="92075" indent="-1588" algn="just" eaLnBrk="1" fontAlgn="auto" hangingPunct="1"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tabLst>
                <a:tab pos="7086600" algn="l"/>
              </a:tabLst>
              <a:defRPr/>
            </a:pPr>
            <a:r>
              <a:rPr lang="ru-RU" altLang="ru-RU" sz="2400" b="1" i="1" dirty="0">
                <a:latin typeface="Calibri" panose="020F0502020204030204" pitchFamily="34" charset="0"/>
              </a:rPr>
              <a:t>	</a:t>
            </a:r>
            <a:r>
              <a:rPr lang="ru-RU" altLang="ru-RU" sz="2400" b="1" i="1" dirty="0" smtClean="0">
                <a:latin typeface="Calibri" panose="020F0502020204030204" pitchFamily="34" charset="0"/>
              </a:rPr>
              <a:t>        С возникновением </a:t>
            </a:r>
            <a:r>
              <a:rPr lang="ru-RU" altLang="ru-RU" sz="2400" b="1" i="1" dirty="0">
                <a:latin typeface="Calibri" panose="020F0502020204030204" pitchFamily="34" charset="0"/>
              </a:rPr>
              <a:t>математического анализа были созданы общие методы их решения.</a:t>
            </a:r>
          </a:p>
          <a:p>
            <a:pPr marL="92075" indent="-1588" algn="just" eaLnBrk="1" fontAlgn="auto" hangingPunct="1">
              <a:buClr>
                <a:schemeClr val="accent6">
                  <a:lumMod val="75000"/>
                </a:schemeClr>
              </a:buClr>
              <a:buFont typeface="Wingdings" pitchFamily="2" charset="2"/>
              <a:buNone/>
              <a:tabLst>
                <a:tab pos="7086600" algn="l"/>
              </a:tabLst>
              <a:defRPr/>
            </a:pPr>
            <a:endParaRPr lang="ru-RU" altLang="ru-RU" sz="2000" b="1" i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827088" y="1484313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72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882651" y="260648"/>
            <a:ext cx="7793037" cy="156180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Метод, основанный на теореме о произведении двух сомножителей, </a:t>
            </a:r>
            <a:b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сумма </a:t>
            </a:r>
            <a:r>
              <a:rPr lang="ru-RU" altLang="ru-RU" sz="3000" i="1" dirty="0">
                <a:solidFill>
                  <a:srgbClr val="FF0000"/>
                </a:solidFill>
                <a:latin typeface="Calibri" pitchFamily="34" charset="0"/>
              </a:rPr>
              <a:t>которых </a:t>
            </a:r>
            <a:r>
              <a:rPr lang="ru-RU" altLang="ru-RU" sz="3000" i="1" dirty="0" smtClean="0">
                <a:solidFill>
                  <a:srgbClr val="FF0000"/>
                </a:solidFill>
                <a:latin typeface="Calibri" pitchFamily="34" charset="0"/>
              </a:rPr>
              <a:t>постоянна</a:t>
            </a:r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971550" y="1760666"/>
            <a:ext cx="7488238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800" b="1" i="1" dirty="0" smtClean="0">
              <a:solidFill>
                <a:srgbClr val="0070C0"/>
              </a:solidFill>
              <a:latin typeface="Calibri" pitchFamily="34" charset="0"/>
            </a:endParaRPr>
          </a:p>
          <a:p>
            <a:pPr algn="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800" b="1" i="1" dirty="0" smtClean="0">
                <a:solidFill>
                  <a:srgbClr val="0070C0"/>
                </a:solidFill>
                <a:latin typeface="Calibri" pitchFamily="34" charset="0"/>
              </a:rPr>
              <a:t>Теорема </a:t>
            </a:r>
            <a:endParaRPr lang="ru-RU" altLang="ru-RU" sz="2800" b="1" i="1" dirty="0">
              <a:solidFill>
                <a:srgbClr val="0070C0"/>
              </a:solidFill>
              <a:latin typeface="Calibri" pitchFamily="34" charset="0"/>
            </a:endParaRP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latin typeface="Times New Roman" pitchFamily="18" charset="0"/>
              </a:rPr>
              <a:t>       </a:t>
            </a:r>
            <a:r>
              <a:rPr lang="ru-RU" altLang="ru-RU" sz="2800" b="1" i="1" dirty="0">
                <a:solidFill>
                  <a:srgbClr val="0070C0"/>
                </a:solidFill>
                <a:latin typeface="Calibri" pitchFamily="34" charset="0"/>
              </a:rPr>
              <a:t>Произведение двух множителей, сумма которых постоянна, имеет наибольшее значение при равенстве множителей:</a:t>
            </a:r>
            <a:r>
              <a:rPr lang="ru-RU" altLang="ru-RU" sz="2800" dirty="0">
                <a:solidFill>
                  <a:srgbClr val="0070C0"/>
                </a:solidFill>
                <a:latin typeface="Calibri" pitchFamily="34" charset="0"/>
              </a:rPr>
              <a:t>    </a:t>
            </a: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ru-RU" sz="2800" b="1" i="1" dirty="0">
                <a:solidFill>
                  <a:srgbClr val="0070C0"/>
                </a:solidFill>
                <a:latin typeface="Calibri" pitchFamily="34" charset="0"/>
              </a:rPr>
              <a:t>max </a:t>
            </a:r>
            <a:r>
              <a:rPr lang="ru-RU" altLang="ru-RU" sz="2800" b="1" i="1" dirty="0">
                <a:solidFill>
                  <a:srgbClr val="0070C0"/>
                </a:solidFill>
                <a:latin typeface="Calibri" pitchFamily="34" charset="0"/>
              </a:rPr>
              <a:t>при</a:t>
            </a: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dirty="0">
              <a:solidFill>
                <a:srgbClr val="0070C0"/>
              </a:solidFill>
              <a:latin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dirty="0">
                <a:solidFill>
                  <a:srgbClr val="0070C0"/>
                </a:solidFill>
                <a:latin typeface="Times New Roman" pitchFamily="18" charset="0"/>
              </a:rPr>
              <a:t>                           </a:t>
            </a:r>
            <a:r>
              <a:rPr lang="ru-RU" altLang="ru-RU" sz="2000" dirty="0">
                <a:solidFill>
                  <a:srgbClr val="996600"/>
                </a:solidFill>
                <a:latin typeface="Times New Roman" pitchFamily="18" charset="0"/>
              </a:rPr>
              <a:t>                                            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ru-RU" sz="2000" b="1" dirty="0">
              <a:solidFill>
                <a:srgbClr val="FF9933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 u="sng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468313" y="1760666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827088" y="1628800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10622" name="Object 3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506115978"/>
              </p:ext>
            </p:extLst>
          </p:nvPr>
        </p:nvGraphicFramePr>
        <p:xfrm>
          <a:off x="2836863" y="4076700"/>
          <a:ext cx="347027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0" name="Формула" r:id="rId3" imgW="1256755" imgH="177723" progId="Equation.3">
                  <p:embed/>
                </p:oleObj>
              </mc:Choice>
              <mc:Fallback>
                <p:oleObj name="Формула" r:id="rId3" imgW="1256755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863" y="4076700"/>
                        <a:ext cx="3470275" cy="5238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23" name="Object 3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2126498"/>
              </p:ext>
            </p:extLst>
          </p:nvPr>
        </p:nvGraphicFramePr>
        <p:xfrm>
          <a:off x="4067175" y="5373688"/>
          <a:ext cx="12969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61" name="Формула" r:id="rId5" imgW="355138" imgH="177569" progId="Equation.3">
                  <p:embed/>
                </p:oleObj>
              </mc:Choice>
              <mc:Fallback>
                <p:oleObj name="Формула" r:id="rId5" imgW="355138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373688"/>
                        <a:ext cx="1296988" cy="5762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683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0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608088"/>
            <a:ext cx="7920112" cy="865188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3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Пример </a:t>
            </a:r>
            <a:r>
              <a:rPr lang="en-US" altLang="ru-RU" sz="3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1 </a:t>
            </a:r>
            <a:r>
              <a:rPr lang="ru-RU" altLang="ru-RU" sz="3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решения </a:t>
            </a:r>
            <a:r>
              <a:rPr lang="ru-RU" altLang="ru-RU" sz="3000" i="1" dirty="0">
                <a:solidFill>
                  <a:srgbClr val="0070C0"/>
                </a:solidFill>
                <a:latin typeface="Calibri" panose="020F0502020204030204" pitchFamily="34" charset="0"/>
              </a:rPr>
              <a:t>задач на </a:t>
            </a:r>
            <a:r>
              <a:rPr lang="ru-RU" altLang="ru-RU" sz="30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экстремум</a:t>
            </a:r>
            <a:endParaRPr lang="ru-RU" altLang="ru-RU" sz="3000" i="1" dirty="0" smtClean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1597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971550" y="1844675"/>
            <a:ext cx="7704138" cy="4321175"/>
          </a:xfrm>
        </p:spPr>
        <p:txBody>
          <a:bodyPr/>
          <a:lstStyle/>
          <a:p>
            <a:pPr marL="92075" indent="-1588" algn="just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2800" b="1" i="1" dirty="0" smtClean="0">
                <a:solidFill>
                  <a:schemeClr val="accent1"/>
                </a:solidFill>
                <a:latin typeface="Calibri" pitchFamily="34" charset="0"/>
              </a:rPr>
              <a:t>       </a:t>
            </a:r>
            <a:r>
              <a:rPr lang="ru-RU" alt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Из квадратного листа картона с заданной стороной нужно изготовить квадратную коробку, вырезая по углам листа равные квадраты и загибая образовавшиеся края. </a:t>
            </a:r>
          </a:p>
          <a:p>
            <a:pPr marL="92075" indent="-1588" algn="just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2800" b="1" i="1" dirty="0" smtClean="0">
                <a:solidFill>
                  <a:schemeClr val="tx1"/>
                </a:solidFill>
                <a:latin typeface="Calibri" pitchFamily="34" charset="0"/>
              </a:rPr>
              <a:t>       Какой величины должна быть сторона каждого вырезанного квадрата, чтобы объем сделанной коробки был наибольшим?</a:t>
            </a:r>
          </a:p>
          <a:p>
            <a:pPr marL="92075" indent="-1588" eaLnBrk="1" hangingPunct="1">
              <a:buFont typeface="Wingdings" pitchFamily="2" charset="2"/>
              <a:buNone/>
              <a:tabLst>
                <a:tab pos="7086600" algn="l"/>
              </a:tabLst>
            </a:pPr>
            <a:endParaRPr lang="ru-RU" altLang="ru-RU" sz="2000" dirty="0" smtClean="0">
              <a:latin typeface="Times New Roman" pitchFamily="18" charset="0"/>
            </a:endParaRPr>
          </a:p>
        </p:txBody>
      </p:sp>
      <p:sp>
        <p:nvSpPr>
          <p:cNvPr id="8196" name="Line 3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827088" y="1484313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60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9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7" name="Text Box 9"/>
          <p:cNvSpPr txBox="1">
            <a:spLocks noChangeArrowheads="1"/>
          </p:cNvSpPr>
          <p:nvPr/>
        </p:nvSpPr>
        <p:spPr bwMode="auto">
          <a:xfrm>
            <a:off x="971550" y="1628775"/>
            <a:ext cx="7450138" cy="481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b="1" dirty="0">
                <a:solidFill>
                  <a:schemeClr val="tx1"/>
                </a:solidFill>
                <a:latin typeface="Calibri" pitchFamily="34" charset="0"/>
              </a:rPr>
              <a:t>Решение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dirty="0">
                <a:solidFill>
                  <a:schemeClr val="tx1"/>
                </a:solidFill>
                <a:latin typeface="Calibri" pitchFamily="34" charset="0"/>
              </a:rPr>
              <a:t>       </a:t>
            </a: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Пусть </a:t>
            </a:r>
            <a:r>
              <a:rPr lang="ru-RU" altLang="ru-RU" sz="2000" b="1" i="1" dirty="0">
                <a:solidFill>
                  <a:schemeClr val="tx1"/>
                </a:solidFill>
                <a:latin typeface="Calibri" pitchFamily="34" charset="0"/>
              </a:rPr>
              <a:t>х</a:t>
            </a:r>
            <a:r>
              <a:rPr lang="en-US" altLang="ru-RU" sz="2000" i="1" dirty="0">
                <a:solidFill>
                  <a:schemeClr val="tx1"/>
                </a:solidFill>
                <a:latin typeface="Calibri" pitchFamily="34" charset="0"/>
              </a:rPr>
              <a:t> – </a:t>
            </a: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сторона вырезаемого квадрата. 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 Тогда объем коробки: 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       Вырезается 4 угла. Но величина </a:t>
            </a:r>
            <a:r>
              <a:rPr lang="en-US" altLang="ru-RU" sz="2000" b="1" i="1" dirty="0">
                <a:solidFill>
                  <a:schemeClr val="tx1"/>
                </a:solidFill>
                <a:latin typeface="Calibri" pitchFamily="34" charset="0"/>
              </a:rPr>
              <a:t>4V</a:t>
            </a:r>
            <a:r>
              <a:rPr lang="en-US" altLang="ru-RU" sz="2000" i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достигает максимума при тех же значениях </a:t>
            </a:r>
            <a:r>
              <a:rPr lang="ru-RU" altLang="ru-RU" sz="2000" b="1" i="1" dirty="0">
                <a:solidFill>
                  <a:schemeClr val="tx1"/>
                </a:solidFill>
                <a:latin typeface="Calibri" pitchFamily="34" charset="0"/>
              </a:rPr>
              <a:t>х</a:t>
            </a: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, что и </a:t>
            </a:r>
            <a:r>
              <a:rPr lang="en-US" altLang="ru-RU" sz="2000" b="1" i="1" dirty="0">
                <a:solidFill>
                  <a:schemeClr val="tx1"/>
                </a:solidFill>
                <a:latin typeface="Calibri" pitchFamily="34" charset="0"/>
              </a:rPr>
              <a:t>V</a:t>
            </a:r>
            <a:r>
              <a:rPr lang="ru-RU" altLang="ru-RU" sz="2000" dirty="0">
                <a:solidFill>
                  <a:schemeClr val="tx1"/>
                </a:solidFill>
                <a:latin typeface="Calibri" pitchFamily="34" charset="0"/>
              </a:rPr>
              <a:t>. 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       Поэтому</a:t>
            </a:r>
            <a:endParaRPr lang="en-US" altLang="ru-RU" sz="2000" i="1" dirty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       По </a:t>
            </a:r>
            <a:r>
              <a:rPr lang="ru-RU" altLang="ru-RU" b="1" i="1" dirty="0">
                <a:solidFill>
                  <a:schemeClr val="accent1"/>
                </a:solidFill>
                <a:latin typeface="Calibri" pitchFamily="34" charset="0"/>
              </a:rPr>
              <a:t>теореме</a:t>
            </a:r>
            <a:r>
              <a:rPr lang="ru-RU" altLang="ru-RU" sz="2000" b="1" i="1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altLang="ru-RU" sz="2000" b="1" i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произведение множителей, сумма которых</a:t>
            </a:r>
            <a:endParaRPr lang="en-US" altLang="ru-RU" sz="2000" i="1" dirty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i="1" dirty="0">
              <a:solidFill>
                <a:schemeClr val="tx1"/>
              </a:solidFill>
              <a:latin typeface="Calibri" pitchFamily="34" charset="0"/>
            </a:endParaRP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достигает максимума при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000" i="1" dirty="0">
                <a:solidFill>
                  <a:schemeClr val="tx1"/>
                </a:solidFill>
                <a:latin typeface="Calibri" pitchFamily="34" charset="0"/>
              </a:rPr>
              <a:t>откуда </a:t>
            </a:r>
          </a:p>
          <a:p>
            <a:pPr eaLnBrk="1" hangingPunct="1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dirty="0">
              <a:solidFill>
                <a:schemeClr val="tx1"/>
              </a:solidFill>
              <a:latin typeface="Tahoma" charset="0"/>
            </a:endParaRP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14313"/>
            <a:ext cx="8188399" cy="982439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Пример</a:t>
            </a:r>
            <a:r>
              <a:rPr lang="en-US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1</a:t>
            </a: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решения задач на экстремум</a:t>
            </a:r>
          </a:p>
        </p:txBody>
      </p:sp>
      <p:graphicFrame>
        <p:nvGraphicFramePr>
          <p:cNvPr id="145439" name="Object 31"/>
          <p:cNvGraphicFramePr>
            <a:graphicFrameLocks noGrp="1" noChangeAspect="1"/>
          </p:cNvGraphicFramePr>
          <p:nvPr>
            <p:ph sz="half" idx="1"/>
          </p:nvPr>
        </p:nvGraphicFramePr>
        <p:xfrm>
          <a:off x="3919538" y="2543175"/>
          <a:ext cx="231298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6" name="Формула" r:id="rId3" imgW="1333500" imgH="203200" progId="Equation.3">
                  <p:embed/>
                </p:oleObj>
              </mc:Choice>
              <mc:Fallback>
                <p:oleObj name="Формула" r:id="rId3" imgW="1333500" imgH="203200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9538" y="2543175"/>
                        <a:ext cx="2312987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43" name="Object 35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919413" y="3789363"/>
          <a:ext cx="26574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7" name="Формула" r:id="rId5" imgW="1497950" imgH="203112" progId="Equation.3">
                  <p:embed/>
                </p:oleObj>
              </mc:Choice>
              <mc:Fallback>
                <p:oleObj name="Формула" r:id="rId5" imgW="1497950" imgH="203112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9413" y="3789363"/>
                        <a:ext cx="2657475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45" name="Object 37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251075" y="4652963"/>
          <a:ext cx="40640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8" name="Формула" r:id="rId7" imgW="2005729" imgH="177723" progId="Equation.3">
                  <p:embed/>
                </p:oleObj>
              </mc:Choice>
              <mc:Fallback>
                <p:oleObj name="Формула" r:id="rId7" imgW="2005729" imgH="177723" progId="Equation.3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1075" y="4652963"/>
                        <a:ext cx="4064000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Line 3"/>
          <p:cNvSpPr>
            <a:spLocks noChangeShapeType="1"/>
          </p:cNvSpPr>
          <p:nvPr/>
        </p:nvSpPr>
        <p:spPr bwMode="auto">
          <a:xfrm>
            <a:off x="515938" y="1484313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24" name="Line 4"/>
          <p:cNvSpPr>
            <a:spLocks noChangeShapeType="1"/>
          </p:cNvSpPr>
          <p:nvPr/>
        </p:nvSpPr>
        <p:spPr bwMode="auto">
          <a:xfrm>
            <a:off x="836613" y="1268413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6985000" y="4951413"/>
            <a:ext cx="1800225" cy="863600"/>
            <a:chOff x="3730" y="2886"/>
            <a:chExt cx="1134" cy="544"/>
          </a:xfrm>
        </p:grpSpPr>
        <p:sp>
          <p:nvSpPr>
            <p:cNvPr id="9242" name="AutoShape 23"/>
            <p:cNvSpPr>
              <a:spLocks noChangeArrowheads="1"/>
            </p:cNvSpPr>
            <p:nvPr/>
          </p:nvSpPr>
          <p:spPr bwMode="auto">
            <a:xfrm>
              <a:off x="3730" y="2886"/>
              <a:ext cx="1134" cy="544"/>
            </a:xfrm>
            <a:prstGeom prst="cube">
              <a:avLst>
                <a:gd name="adj" fmla="val 62556"/>
              </a:avLst>
            </a:prstGeom>
            <a:solidFill>
              <a:srgbClr val="FAD68E"/>
            </a:solidFill>
            <a:ln w="28575">
              <a:solidFill>
                <a:srgbClr val="99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endParaRPr lang="ru-RU" altLang="ru-RU" sz="1800">
                <a:solidFill>
                  <a:schemeClr val="tx1"/>
                </a:solidFill>
                <a:latin typeface="Tahoma" charset="0"/>
              </a:endParaRPr>
            </a:p>
          </p:txBody>
        </p:sp>
        <p:sp>
          <p:nvSpPr>
            <p:cNvPr id="9243" name="Line 24"/>
            <p:cNvSpPr>
              <a:spLocks noChangeShapeType="1"/>
            </p:cNvSpPr>
            <p:nvPr/>
          </p:nvSpPr>
          <p:spPr bwMode="auto">
            <a:xfrm>
              <a:off x="4059" y="2886"/>
              <a:ext cx="0" cy="181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4" name="Line 26"/>
            <p:cNvSpPr>
              <a:spLocks noChangeShapeType="1"/>
            </p:cNvSpPr>
            <p:nvPr/>
          </p:nvSpPr>
          <p:spPr bwMode="auto">
            <a:xfrm flipH="1">
              <a:off x="3923" y="3067"/>
              <a:ext cx="153" cy="136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Line 27"/>
            <p:cNvSpPr>
              <a:spLocks noChangeShapeType="1"/>
            </p:cNvSpPr>
            <p:nvPr/>
          </p:nvSpPr>
          <p:spPr bwMode="auto">
            <a:xfrm>
              <a:off x="4059" y="3067"/>
              <a:ext cx="590" cy="0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4544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315190"/>
              </p:ext>
            </p:extLst>
          </p:nvPr>
        </p:nvGraphicFramePr>
        <p:xfrm>
          <a:off x="4211960" y="5156924"/>
          <a:ext cx="2520950" cy="3603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" name="Формула" r:id="rId9" imgW="1256755" imgH="177723" progId="Equation.3">
                  <p:embed/>
                </p:oleObj>
              </mc:Choice>
              <mc:Fallback>
                <p:oleObj name="Формула" r:id="rId9" imgW="1256755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5156924"/>
                        <a:ext cx="2520950" cy="3603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49" name="Object 41"/>
          <p:cNvGraphicFramePr>
            <a:graphicFrameLocks noChangeAspect="1"/>
          </p:cNvGraphicFramePr>
          <p:nvPr/>
        </p:nvGraphicFramePr>
        <p:xfrm>
          <a:off x="2268538" y="5454650"/>
          <a:ext cx="10080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80" name="Формула" r:id="rId11" imgW="342833" imgH="352318" progId="Equation.3">
                  <p:embed/>
                </p:oleObj>
              </mc:Choice>
              <mc:Fallback>
                <p:oleObj name="Формула" r:id="rId11" imgW="342833" imgH="3523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454650"/>
                        <a:ext cx="1008062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6767513" y="1557338"/>
            <a:ext cx="1946275" cy="1441450"/>
            <a:chOff x="3696" y="1207"/>
            <a:chExt cx="1225" cy="908"/>
          </a:xfrm>
        </p:grpSpPr>
        <p:grpSp>
          <p:nvGrpSpPr>
            <p:cNvPr id="9233" name="Group 34"/>
            <p:cNvGrpSpPr>
              <a:grpSpLocks/>
            </p:cNvGrpSpPr>
            <p:nvPr/>
          </p:nvGrpSpPr>
          <p:grpSpPr bwMode="auto">
            <a:xfrm>
              <a:off x="3878" y="1207"/>
              <a:ext cx="1043" cy="908"/>
              <a:chOff x="4014" y="1298"/>
              <a:chExt cx="1043" cy="908"/>
            </a:xfrm>
          </p:grpSpPr>
          <p:sp>
            <p:nvSpPr>
              <p:cNvPr id="9237" name="Rectangle 10"/>
              <p:cNvSpPr>
                <a:spLocks noChangeArrowheads="1"/>
              </p:cNvSpPr>
              <p:nvPr/>
            </p:nvSpPr>
            <p:spPr bwMode="auto">
              <a:xfrm>
                <a:off x="4014" y="1298"/>
                <a:ext cx="1043" cy="908"/>
              </a:xfrm>
              <a:prstGeom prst="rect">
                <a:avLst/>
              </a:prstGeom>
              <a:solidFill>
                <a:srgbClr val="FAD68E"/>
              </a:solidFill>
              <a:ln w="28575">
                <a:solidFill>
                  <a:srgbClr val="9966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2200">
                    <a:solidFill>
                      <a:srgbClr val="404040"/>
                    </a:solidFill>
                    <a:latin typeface="Trebuchet MS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2000">
                    <a:solidFill>
                      <a:srgbClr val="404040"/>
                    </a:solidFill>
                    <a:latin typeface="Trebuchet MS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>
                    <a:solidFill>
                      <a:srgbClr val="404040"/>
                    </a:solidFill>
                    <a:latin typeface="Trebuchet MS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1600">
                    <a:solidFill>
                      <a:srgbClr val="404040"/>
                    </a:solidFill>
                    <a:latin typeface="Trebuchet MS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ts val="300"/>
                  </a:spcAft>
                  <a:buClr>
                    <a:srgbClr val="C3260C"/>
                  </a:buClr>
                  <a:buSzPct val="130000"/>
                  <a:buFont typeface="Georgia" pitchFamily="18" charset="0"/>
                  <a:buChar char="*"/>
                  <a:defRPr sz="1400">
                    <a:solidFill>
                      <a:srgbClr val="404040"/>
                    </a:solidFill>
                    <a:latin typeface="Trebuchet MS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</a:pPr>
                <a:endParaRPr lang="ru-RU" altLang="ru-RU" sz="1800">
                  <a:solidFill>
                    <a:schemeClr val="tx1"/>
                  </a:solidFill>
                  <a:latin typeface="Tahoma" charset="0"/>
                </a:endParaRPr>
              </a:p>
            </p:txBody>
          </p:sp>
          <p:sp>
            <p:nvSpPr>
              <p:cNvPr id="9238" name="Line 11"/>
              <p:cNvSpPr>
                <a:spLocks noChangeShapeType="1"/>
              </p:cNvSpPr>
              <p:nvPr/>
            </p:nvSpPr>
            <p:spPr bwMode="auto">
              <a:xfrm>
                <a:off x="4014" y="1525"/>
                <a:ext cx="1043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39" name="Line 12"/>
              <p:cNvSpPr>
                <a:spLocks noChangeShapeType="1"/>
              </p:cNvSpPr>
              <p:nvPr/>
            </p:nvSpPr>
            <p:spPr bwMode="auto">
              <a:xfrm>
                <a:off x="4014" y="1979"/>
                <a:ext cx="1043" cy="0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0" name="Line 13"/>
              <p:cNvSpPr>
                <a:spLocks noChangeShapeType="1"/>
              </p:cNvSpPr>
              <p:nvPr/>
            </p:nvSpPr>
            <p:spPr bwMode="auto">
              <a:xfrm>
                <a:off x="4241" y="1298"/>
                <a:ext cx="0" cy="907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1" name="Line 14"/>
              <p:cNvSpPr>
                <a:spLocks noChangeShapeType="1"/>
              </p:cNvSpPr>
              <p:nvPr/>
            </p:nvSpPr>
            <p:spPr bwMode="auto">
              <a:xfrm>
                <a:off x="4830" y="1298"/>
                <a:ext cx="0" cy="907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34" name="Text Box 43"/>
            <p:cNvSpPr txBox="1">
              <a:spLocks noChangeArrowheads="1"/>
            </p:cNvSpPr>
            <p:nvPr/>
          </p:nvSpPr>
          <p:spPr bwMode="auto">
            <a:xfrm>
              <a:off x="4150" y="1207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ru-RU" sz="1800">
                  <a:solidFill>
                    <a:schemeClr val="tx1"/>
                  </a:solidFill>
                  <a:latin typeface="Tahoma" charset="0"/>
                </a:rPr>
                <a:t>x</a:t>
              </a:r>
              <a:endParaRPr lang="ru-RU" altLang="ru-RU" sz="1800">
                <a:solidFill>
                  <a:schemeClr val="tx1"/>
                </a:solidFill>
                <a:latin typeface="Tahoma" charset="0"/>
              </a:endParaRPr>
            </a:p>
          </p:txBody>
        </p:sp>
        <p:sp>
          <p:nvSpPr>
            <p:cNvPr id="9235" name="Text Box 50"/>
            <p:cNvSpPr txBox="1">
              <a:spLocks noChangeArrowheads="1"/>
            </p:cNvSpPr>
            <p:nvPr/>
          </p:nvSpPr>
          <p:spPr bwMode="auto">
            <a:xfrm>
              <a:off x="3923" y="1389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200">
                  <a:solidFill>
                    <a:srgbClr val="404040"/>
                  </a:solidFill>
                  <a:latin typeface="Trebuchet MS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2000">
                  <a:solidFill>
                    <a:srgbClr val="404040"/>
                  </a:solidFill>
                  <a:latin typeface="Trebuchet MS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>
                  <a:solidFill>
                    <a:srgbClr val="404040"/>
                  </a:solidFill>
                  <a:latin typeface="Trebuchet MS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600">
                  <a:solidFill>
                    <a:srgbClr val="404040"/>
                  </a:solidFill>
                  <a:latin typeface="Trebuchet MS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ts val="300"/>
                </a:spcAft>
                <a:buClr>
                  <a:srgbClr val="C3260C"/>
                </a:buClr>
                <a:buSzPct val="130000"/>
                <a:buFont typeface="Georgia" pitchFamily="18" charset="0"/>
                <a:buChar char="*"/>
                <a:defRPr sz="1400">
                  <a:solidFill>
                    <a:srgbClr val="404040"/>
                  </a:solidFill>
                  <a:latin typeface="Trebuchet MS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ru-RU" sz="1800">
                  <a:solidFill>
                    <a:schemeClr val="tx1"/>
                  </a:solidFill>
                  <a:latin typeface="Tahoma" charset="0"/>
                </a:rPr>
                <a:t>x</a:t>
              </a:r>
              <a:endParaRPr lang="ru-RU" altLang="ru-RU" sz="1800">
                <a:solidFill>
                  <a:schemeClr val="tx1"/>
                </a:solidFill>
                <a:latin typeface="Tahoma" charset="0"/>
              </a:endParaRPr>
            </a:p>
          </p:txBody>
        </p:sp>
        <p:graphicFrame>
          <p:nvGraphicFramePr>
            <p:cNvPr id="9236" name="Object 52"/>
            <p:cNvGraphicFramePr>
              <a:graphicFrameLocks noChangeAspect="1"/>
            </p:cNvGraphicFramePr>
            <p:nvPr/>
          </p:nvGraphicFramePr>
          <p:xfrm>
            <a:off x="3696" y="1570"/>
            <a:ext cx="242" cy="1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81" name="Формула" r:id="rId13" imgW="126835" imgH="139518" progId="Equation.3">
                    <p:embed/>
                  </p:oleObj>
                </mc:Choice>
                <mc:Fallback>
                  <p:oleObj name="Формула" r:id="rId13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6" y="1570"/>
                          <a:ext cx="242" cy="1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342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5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5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5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8260407" cy="1003776"/>
          </a:xfrm>
        </p:spPr>
        <p:txBody>
          <a:bodyPr/>
          <a:lstStyle/>
          <a:p>
            <a:pPr marL="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Пример</a:t>
            </a:r>
            <a:r>
              <a:rPr lang="en-US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2</a:t>
            </a: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altLang="ru-RU" sz="3200" i="1" dirty="0">
                <a:solidFill>
                  <a:srgbClr val="0070C0"/>
                </a:solidFill>
                <a:latin typeface="Calibri" panose="020F0502020204030204" pitchFamily="34" charset="0"/>
              </a:rPr>
              <a:t>решения задач на </a:t>
            </a: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экстремум</a:t>
            </a:r>
            <a:endParaRPr lang="ru-RU" altLang="ru-RU" sz="3200" dirty="0" smtClean="0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971550" y="2744788"/>
            <a:ext cx="7488238" cy="286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>
              <a:solidFill>
                <a:srgbClr val="99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>
              <a:solidFill>
                <a:srgbClr val="99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>
              <a:solidFill>
                <a:srgbClr val="99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>
              <a:solidFill>
                <a:srgbClr val="99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>
              <a:solidFill>
                <a:srgbClr val="99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>
              <a:solidFill>
                <a:srgbClr val="9966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 u="sng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2000" b="1" u="sng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44" name="Line 3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827088" y="1484313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556175" y="3829847"/>
            <a:ext cx="1714500" cy="2274819"/>
            <a:chOff x="4069" y="2497"/>
            <a:chExt cx="1080" cy="1432"/>
          </a:xfrm>
        </p:grpSpPr>
        <p:grpSp>
          <p:nvGrpSpPr>
            <p:cNvPr id="10252" name="Group 38"/>
            <p:cNvGrpSpPr>
              <a:grpSpLocks/>
            </p:cNvGrpSpPr>
            <p:nvPr/>
          </p:nvGrpSpPr>
          <p:grpSpPr bwMode="auto">
            <a:xfrm>
              <a:off x="4332" y="2500"/>
              <a:ext cx="817" cy="1429"/>
              <a:chOff x="4241" y="2591"/>
              <a:chExt cx="817" cy="1429"/>
            </a:xfrm>
          </p:grpSpPr>
          <p:grpSp>
            <p:nvGrpSpPr>
              <p:cNvPr id="10256" name="Group 36"/>
              <p:cNvGrpSpPr>
                <a:grpSpLocks/>
              </p:cNvGrpSpPr>
              <p:nvPr/>
            </p:nvGrpSpPr>
            <p:grpSpPr bwMode="auto">
              <a:xfrm>
                <a:off x="4241" y="2591"/>
                <a:ext cx="817" cy="1429"/>
                <a:chOff x="4241" y="2591"/>
                <a:chExt cx="817" cy="1429"/>
              </a:xfrm>
            </p:grpSpPr>
            <p:sp>
              <p:nvSpPr>
                <p:cNvPr id="10258" name="Oval 34"/>
                <p:cNvSpPr>
                  <a:spLocks noChangeArrowheads="1"/>
                </p:cNvSpPr>
                <p:nvPr/>
              </p:nvSpPr>
              <p:spPr bwMode="auto">
                <a:xfrm>
                  <a:off x="4241" y="2591"/>
                  <a:ext cx="817" cy="861"/>
                </a:xfrm>
                <a:prstGeom prst="ellipse">
                  <a:avLst/>
                </a:prstGeom>
                <a:solidFill>
                  <a:schemeClr val="bg2"/>
                </a:solidFill>
                <a:ln w="28575">
                  <a:solidFill>
                    <a:srgbClr val="99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200">
                      <a:solidFill>
                        <a:srgbClr val="404040"/>
                      </a:solidFill>
                      <a:latin typeface="Trebuchet MS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000">
                      <a:solidFill>
                        <a:srgbClr val="404040"/>
                      </a:solidFill>
                      <a:latin typeface="Trebuchet MS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>
                      <a:solidFill>
                        <a:srgbClr val="404040"/>
                      </a:solidFill>
                      <a:latin typeface="Trebuchet MS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600">
                      <a:solidFill>
                        <a:srgbClr val="404040"/>
                      </a:solidFill>
                      <a:latin typeface="Trebuchet MS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ru-RU" altLang="ru-RU" sz="1800">
                    <a:solidFill>
                      <a:schemeClr val="tx1"/>
                    </a:solidFill>
                    <a:latin typeface="Tahoma" charset="0"/>
                  </a:endParaRPr>
                </a:p>
              </p:txBody>
            </p:sp>
            <p:sp>
              <p:nvSpPr>
                <p:cNvPr id="10259" name="Rectangle 33"/>
                <p:cNvSpPr>
                  <a:spLocks noChangeArrowheads="1"/>
                </p:cNvSpPr>
                <p:nvPr/>
              </p:nvSpPr>
              <p:spPr bwMode="auto">
                <a:xfrm>
                  <a:off x="4241" y="3022"/>
                  <a:ext cx="816" cy="998"/>
                </a:xfrm>
                <a:prstGeom prst="rect">
                  <a:avLst/>
                </a:prstGeom>
                <a:solidFill>
                  <a:schemeClr val="bg2"/>
                </a:solidFill>
                <a:ln w="28575">
                  <a:solidFill>
                    <a:srgbClr val="9966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200">
                      <a:solidFill>
                        <a:srgbClr val="404040"/>
                      </a:solidFill>
                      <a:latin typeface="Trebuchet MS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000">
                      <a:solidFill>
                        <a:srgbClr val="404040"/>
                      </a:solidFill>
                      <a:latin typeface="Trebuchet MS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>
                      <a:solidFill>
                        <a:srgbClr val="404040"/>
                      </a:solidFill>
                      <a:latin typeface="Trebuchet MS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600">
                      <a:solidFill>
                        <a:srgbClr val="404040"/>
                      </a:solidFill>
                      <a:latin typeface="Trebuchet MS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ru-RU" altLang="ru-RU" sz="1800">
                    <a:solidFill>
                      <a:schemeClr val="tx1"/>
                    </a:solidFill>
                    <a:latin typeface="Tahoma" charset="0"/>
                  </a:endParaRPr>
                </a:p>
              </p:txBody>
            </p:sp>
          </p:grpSp>
          <p:sp>
            <p:nvSpPr>
              <p:cNvPr id="10257" name="Line 37"/>
              <p:cNvSpPr>
                <a:spLocks noChangeShapeType="1"/>
              </p:cNvSpPr>
              <p:nvPr/>
            </p:nvSpPr>
            <p:spPr bwMode="auto">
              <a:xfrm flipH="1" flipV="1">
                <a:off x="4468" y="2637"/>
                <a:ext cx="181" cy="385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10253" name="Object 42"/>
            <p:cNvGraphicFramePr>
              <a:graphicFrameLocks noChangeAspect="1"/>
            </p:cNvGraphicFramePr>
            <p:nvPr/>
          </p:nvGraphicFramePr>
          <p:xfrm>
            <a:off x="4694" y="2497"/>
            <a:ext cx="174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2" name="Формула" r:id="rId3" imgW="164957" imgH="393359" progId="Equation.3">
                    <p:embed/>
                  </p:oleObj>
                </mc:Choice>
                <mc:Fallback>
                  <p:oleObj name="Формула" r:id="rId3" imgW="164957" imgH="3933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4" y="2497"/>
                          <a:ext cx="174" cy="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4" name="Object 44"/>
            <p:cNvGraphicFramePr>
              <a:graphicFrameLocks noChangeAspect="1"/>
            </p:cNvGraphicFramePr>
            <p:nvPr/>
          </p:nvGraphicFramePr>
          <p:xfrm>
            <a:off x="4542" y="3576"/>
            <a:ext cx="366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3" name="Формула" r:id="rId5" imgW="139579" imgH="164957" progId="Equation.3">
                    <p:embed/>
                  </p:oleObj>
                </mc:Choice>
                <mc:Fallback>
                  <p:oleObj name="Формула" r:id="rId5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42" y="3576"/>
                          <a:ext cx="366" cy="2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55" name="Object 46"/>
            <p:cNvGraphicFramePr>
              <a:graphicFrameLocks noChangeAspect="1"/>
            </p:cNvGraphicFramePr>
            <p:nvPr/>
          </p:nvGraphicFramePr>
          <p:xfrm>
            <a:off x="4069" y="3175"/>
            <a:ext cx="205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464" name="Формула" r:id="rId7" imgW="126835" imgH="139518" progId="Equation.3">
                    <p:embed/>
                  </p:oleObj>
                </mc:Choice>
                <mc:Fallback>
                  <p:oleObj name="Формула" r:id="rId7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9" y="3175"/>
                          <a:ext cx="205" cy="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248" name="Прямоугольник 4"/>
          <p:cNvSpPr>
            <a:spLocks noChangeArrowheads="1"/>
          </p:cNvSpPr>
          <p:nvPr/>
        </p:nvSpPr>
        <p:spPr bwMode="auto">
          <a:xfrm>
            <a:off x="1223963" y="1830388"/>
            <a:ext cx="6983412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just" eaLnBrk="1" hangingPunct="1"/>
            <a:r>
              <a:rPr lang="ru-RU" altLang="ru-RU" dirty="0">
                <a:latin typeface="Times New Roman" pitchFamily="18" charset="0"/>
              </a:rPr>
              <a:t>       </a:t>
            </a:r>
            <a:r>
              <a:rPr lang="ru-RU" altLang="ru-RU" sz="2800" b="1" i="1" dirty="0">
                <a:latin typeface="Calibri" pitchFamily="34" charset="0"/>
              </a:rPr>
              <a:t>Окно имеет форму прямоугольника, завершенного полукругом. При заданном периметре найти размеры окна, чтобы оно пропускало наибольшее количество света.</a:t>
            </a:r>
          </a:p>
        </p:txBody>
      </p:sp>
    </p:spTree>
    <p:extLst>
      <p:ext uri="{BB962C8B-B14F-4D97-AF65-F5344CB8AC3E}">
        <p14:creationId xmlns:p14="http://schemas.microsoft.com/office/powerpoint/2010/main" val="162004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5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645" name="Rectangle 5"/>
              <p:cNvSpPr>
                <a:spLocks noChangeArrowheads="1"/>
              </p:cNvSpPr>
              <p:nvPr/>
            </p:nvSpPr>
            <p:spPr bwMode="auto">
              <a:xfrm>
                <a:off x="971600" y="1932254"/>
                <a:ext cx="7632650" cy="3785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/>
                <a:r>
                  <a:rPr lang="ru-RU" altLang="ru-RU" sz="2000" b="1" dirty="0" smtClean="0">
                    <a:latin typeface="Times New Roman" pitchFamily="18" charset="0"/>
                  </a:rPr>
                  <a:t>Решение</a:t>
                </a:r>
                <a:endParaRPr lang="en-US" altLang="ru-RU" sz="2000" b="1" dirty="0">
                  <a:latin typeface="Times New Roman" pitchFamily="18" charset="0"/>
                </a:endParaRPr>
              </a:p>
              <a:p>
                <a:pPr eaLnBrk="1" hangingPunct="1"/>
                <a:r>
                  <a:rPr lang="en-US" altLang="ru-RU" dirty="0" smtClean="0">
                    <a:latin typeface="Calibri" panose="020F0502020204030204" pitchFamily="34" charset="0"/>
                  </a:rPr>
                  <a:t>      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Пусть </a:t>
                </a:r>
                <a:r>
                  <a:rPr lang="ru-RU" altLang="ru-RU" b="1" i="1" dirty="0">
                    <a:latin typeface="Calibri" panose="020F0502020204030204" pitchFamily="34" charset="0"/>
                  </a:rPr>
                  <a:t>х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 – высота </a:t>
                </a:r>
                <a:r>
                  <a:rPr lang="ru-RU" altLang="ru-RU" dirty="0">
                    <a:latin typeface="Calibri" panose="020F0502020204030204" pitchFamily="34" charset="0"/>
                  </a:rPr>
                  <a:t>окна до полукруга, </a:t>
                </a:r>
                <a:r>
                  <a:rPr lang="en-US" altLang="ru-RU" b="1" i="1" dirty="0" smtClean="0">
                    <a:latin typeface="Calibri" panose="020F0502020204030204" pitchFamily="34" charset="0"/>
                  </a:rPr>
                  <a:t>y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 </a:t>
                </a:r>
                <a:r>
                  <a:rPr lang="ru-RU" altLang="ru-RU" dirty="0">
                    <a:latin typeface="Calibri" panose="020F0502020204030204" pitchFamily="34" charset="0"/>
                  </a:rPr>
                  <a:t>–ширина, тогда </a:t>
                </a:r>
                <a:r>
                  <a:rPr lang="en-US" altLang="ru-RU" dirty="0">
                    <a:latin typeface="Calibri" panose="020F0502020204030204" pitchFamily="34" charset="0"/>
                  </a:rPr>
                  <a:t>R</a:t>
                </a:r>
                <a:r>
                  <a:rPr lang="ru-RU" altLang="ru-RU" dirty="0">
                    <a:latin typeface="Calibri" panose="020F0502020204030204" pitchFamily="34" charset="0"/>
                  </a:rPr>
                  <a:t>= </a:t>
                </a:r>
                <a:r>
                  <a:rPr lang="en-US" altLang="ru-RU" b="1" i="1" dirty="0">
                    <a:latin typeface="Calibri" panose="020F0502020204030204" pitchFamily="34" charset="0"/>
                  </a:rPr>
                  <a:t>y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/</a:t>
                </a:r>
                <a:r>
                  <a:rPr lang="ru-RU" altLang="ru-RU" dirty="0">
                    <a:latin typeface="Calibri" panose="020F0502020204030204" pitchFamily="34" charset="0"/>
                  </a:rPr>
                  <a:t>2.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Р</a:t>
                </a:r>
                <a:r>
                  <a:rPr lang="en-US" altLang="ru-RU" dirty="0" smtClean="0">
                    <a:latin typeface="Calibri" panose="020F0502020204030204" pitchFamily="34" charset="0"/>
                  </a:rPr>
                  <a:t> - </a:t>
                </a:r>
                <a:r>
                  <a:rPr lang="en-US" altLang="ru-RU" dirty="0" err="1" smtClean="0">
                    <a:latin typeface="Calibri" panose="020F0502020204030204" pitchFamily="34" charset="0"/>
                  </a:rPr>
                  <a:t>const</a:t>
                </a:r>
                <a:r>
                  <a:rPr lang="ru-RU" altLang="ru-RU" dirty="0">
                    <a:latin typeface="Calibri" panose="020F0502020204030204" pitchFamily="34" charset="0"/>
                  </a:rPr>
                  <a:t>, </a:t>
                </a:r>
              </a:p>
              <a:p>
                <a:pPr eaLnBrk="1" hangingPunct="1"/>
                <a:r>
                  <a:rPr lang="ru-RU" altLang="ru-RU" sz="1600" dirty="0">
                    <a:latin typeface="Times New Roman" pitchFamily="18" charset="0"/>
                  </a:rPr>
                  <a:t>                        </a:t>
                </a:r>
              </a:p>
              <a:p>
                <a:pPr eaLnBrk="1" hangingPunct="1"/>
                <a:r>
                  <a:rPr lang="ru-RU" altLang="ru-RU" sz="1600" dirty="0">
                    <a:latin typeface="Times New Roman" pitchFamily="18" charset="0"/>
                  </a:rPr>
                  <a:t>                        </a:t>
                </a:r>
                <a:r>
                  <a:rPr lang="en-US" altLang="ru-RU" sz="1600" dirty="0" smtClean="0">
                    <a:latin typeface="Times New Roman" pitchFamily="18" charset="0"/>
                  </a:rPr>
                  <a:t>           </a:t>
                </a:r>
                <a:r>
                  <a:rPr lang="ru-RU" altLang="ru-RU" sz="1600" dirty="0" smtClean="0">
                    <a:latin typeface="Times New Roman" pitchFamily="18" charset="0"/>
                  </a:rPr>
                  <a:t> </a:t>
                </a:r>
                <a:r>
                  <a:rPr lang="ru-RU" altLang="ru-RU" sz="1600" dirty="0">
                    <a:latin typeface="Times New Roman" pitchFamily="18" charset="0"/>
                  </a:rPr>
                  <a:t>Откуда:                              ,</a:t>
                </a:r>
                <a:endParaRPr lang="ru-RU" altLang="ru-RU" sz="2000" b="1" u="sng" dirty="0">
                  <a:latin typeface="Times New Roman" pitchFamily="18" charset="0"/>
                </a:endParaRPr>
              </a:p>
              <a:p>
                <a:pPr eaLnBrk="1" hangingPunct="1"/>
                <a:endParaRPr lang="ru-RU" altLang="ru-RU" sz="1200" b="1" u="sng" dirty="0" smtClean="0">
                  <a:latin typeface="Times New Roman" pitchFamily="18" charset="0"/>
                </a:endParaRPr>
              </a:p>
              <a:p>
                <a:pPr eaLnBrk="1" hangingPunct="1"/>
                <a:r>
                  <a:rPr lang="en-US" altLang="ru-RU" dirty="0" smtClean="0">
                    <a:latin typeface="Calibri" panose="020F0502020204030204" pitchFamily="34" charset="0"/>
                  </a:rPr>
                  <a:t>      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Функция </a:t>
                </a:r>
                <a:r>
                  <a:rPr lang="en-US" altLang="ru-RU" dirty="0">
                    <a:latin typeface="Calibri" panose="020F0502020204030204" pitchFamily="34" charset="0"/>
                  </a:rPr>
                  <a:t>S(</a:t>
                </a:r>
                <a:r>
                  <a:rPr lang="en-US" altLang="ru-RU" i="1" dirty="0">
                    <a:latin typeface="Calibri" panose="020F0502020204030204" pitchFamily="34" charset="0"/>
                  </a:rPr>
                  <a:t>x</a:t>
                </a:r>
                <a:r>
                  <a:rPr lang="en-US" altLang="ru-RU" dirty="0">
                    <a:latin typeface="Calibri" panose="020F0502020204030204" pitchFamily="34" charset="0"/>
                  </a:rPr>
                  <a:t>) </a:t>
                </a:r>
                <a:r>
                  <a:rPr lang="ru-RU" altLang="ru-RU" dirty="0">
                    <a:latin typeface="Calibri" panose="020F0502020204030204" pitchFamily="34" charset="0"/>
                  </a:rPr>
                  <a:t>имеет экстремум в тех же точках что и </a:t>
                </a:r>
                <a:r>
                  <a:rPr lang="en-US" altLang="ru-RU" dirty="0" smtClean="0">
                    <a:latin typeface="Calibri" panose="020F0502020204030204" pitchFamily="34" charset="0"/>
                  </a:rPr>
                  <a:t>(4 + </a:t>
                </a:r>
                <a14:m>
                  <m:oMath xmlns:m="http://schemas.openxmlformats.org/officeDocument/2006/math">
                    <m:r>
                      <a:rPr lang="el-GR" altLang="ru-RU" i="1" smtClean="0">
                        <a:latin typeface="Cambria Math"/>
                      </a:rPr>
                      <m:t>𝜋</m:t>
                    </m:r>
                  </m:oMath>
                </a14:m>
                <a:r>
                  <a:rPr lang="ru-RU" altLang="ru-RU" dirty="0" smtClean="0">
                    <a:latin typeface="Calibri" panose="020F0502020204030204" pitchFamily="34" charset="0"/>
                  </a:rPr>
                  <a:t>)</a:t>
                </a:r>
                <a:r>
                  <a:rPr lang="en-US" altLang="ru-RU" dirty="0">
                    <a:latin typeface="Calibri" panose="020F0502020204030204" pitchFamily="34" charset="0"/>
                  </a:rPr>
                  <a:t> S(</a:t>
                </a:r>
                <a:r>
                  <a:rPr lang="en-US" altLang="ru-RU" i="1" dirty="0">
                    <a:latin typeface="Calibri" panose="020F0502020204030204" pitchFamily="34" charset="0"/>
                  </a:rPr>
                  <a:t>x</a:t>
                </a:r>
                <a:r>
                  <a:rPr lang="en-US" altLang="ru-RU" dirty="0">
                    <a:latin typeface="Calibri" panose="020F0502020204030204" pitchFamily="34" charset="0"/>
                  </a:rPr>
                  <a:t>)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. </a:t>
                </a:r>
                <a:endParaRPr lang="en-US" altLang="ru-RU" dirty="0" smtClean="0">
                  <a:latin typeface="Calibri" panose="020F0502020204030204" pitchFamily="34" charset="0"/>
                </a:endParaRPr>
              </a:p>
              <a:p>
                <a:pPr eaLnBrk="1" hangingPunct="1"/>
                <a:r>
                  <a:rPr lang="en-US" altLang="ru-RU" dirty="0" smtClean="0">
                    <a:latin typeface="Calibri" panose="020F0502020204030204" pitchFamily="34" charset="0"/>
                  </a:rPr>
                  <a:t>      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По </a:t>
                </a:r>
                <a:r>
                  <a:rPr lang="ru-RU" altLang="ru-RU" sz="2000" b="1" i="1" dirty="0" smtClean="0">
                    <a:solidFill>
                      <a:schemeClr val="accent1"/>
                    </a:solidFill>
                    <a:latin typeface="Calibri" panose="020F0502020204030204" pitchFamily="34" charset="0"/>
                  </a:rPr>
                  <a:t>теореме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,   если </a:t>
                </a:r>
                <a:r>
                  <a:rPr lang="ru-RU" altLang="ru-RU" dirty="0">
                    <a:latin typeface="Calibri" panose="020F0502020204030204" pitchFamily="34" charset="0"/>
                  </a:rPr>
                  <a:t>4Р- </a:t>
                </a:r>
                <a:r>
                  <a:rPr lang="en-US" altLang="ru-RU" dirty="0" err="1">
                    <a:latin typeface="Calibri" panose="020F0502020204030204" pitchFamily="34" charset="0"/>
                  </a:rPr>
                  <a:t>const</a:t>
                </a:r>
                <a:r>
                  <a:rPr lang="ru-RU" altLang="ru-RU" dirty="0">
                    <a:latin typeface="Calibri" panose="020F0502020204030204" pitchFamily="34" charset="0"/>
                  </a:rPr>
                  <a:t>,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  то </a:t>
                </a:r>
                <a:r>
                  <a:rPr lang="ru-RU" altLang="ru-RU" dirty="0">
                    <a:latin typeface="Calibri" panose="020F0502020204030204" pitchFamily="34" charset="0"/>
                  </a:rPr>
                  <a:t>произведение</a:t>
                </a:r>
              </a:p>
              <a:p>
                <a:pPr eaLnBrk="1" hangingPunct="1"/>
                <a:r>
                  <a:rPr lang="ru-RU" altLang="ru-RU" dirty="0">
                    <a:latin typeface="Calibri" panose="020F0502020204030204" pitchFamily="34" charset="0"/>
                  </a:rPr>
                  <a:t>                                           </a:t>
                </a:r>
                <a:r>
                  <a:rPr lang="en-US" altLang="ru-RU" dirty="0" smtClean="0">
                    <a:latin typeface="Calibri" panose="020F0502020204030204" pitchFamily="34" charset="0"/>
                  </a:rPr>
                  <a:t>   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   имеет </a:t>
                </a:r>
                <a:r>
                  <a:rPr lang="ru-RU" altLang="ru-RU" dirty="0">
                    <a:latin typeface="Calibri" panose="020F0502020204030204" pitchFamily="34" charset="0"/>
                  </a:rPr>
                  <a:t>наибольшее </a:t>
                </a:r>
                <a:r>
                  <a:rPr lang="ru-RU" altLang="ru-RU" dirty="0" smtClean="0">
                    <a:latin typeface="Calibri" panose="020F0502020204030204" pitchFamily="34" charset="0"/>
                  </a:rPr>
                  <a:t>значение                                               </a:t>
                </a:r>
                <a:endParaRPr lang="ru-RU" altLang="ru-RU" dirty="0">
                  <a:latin typeface="Calibri" panose="020F0502020204030204" pitchFamily="34" charset="0"/>
                </a:endParaRPr>
              </a:p>
              <a:p>
                <a:pPr eaLnBrk="1" hangingPunct="1"/>
                <a:r>
                  <a:rPr lang="ru-RU" altLang="ru-RU" dirty="0" smtClean="0">
                    <a:latin typeface="Calibri" panose="020F0502020204030204" pitchFamily="34" charset="0"/>
                  </a:rPr>
                  <a:t>при                                                  </a:t>
                </a:r>
              </a:p>
              <a:p>
                <a:pPr eaLnBrk="1" hangingPunct="1"/>
                <a:r>
                  <a:rPr lang="ru-RU" altLang="ru-RU" dirty="0" smtClean="0">
                    <a:latin typeface="Times New Roman" pitchFamily="18" charset="0"/>
                  </a:rPr>
                  <a:t>       Поэтому:</a:t>
                </a:r>
              </a:p>
              <a:p>
                <a:pPr eaLnBrk="1" hangingPunct="1"/>
                <a:endParaRPr lang="ru-RU" altLang="ru-RU" sz="2000" b="1" u="sng" dirty="0">
                  <a:latin typeface="Times New Roman" pitchFamily="18" charset="0"/>
                </a:endParaRPr>
              </a:p>
              <a:p>
                <a:pPr eaLnBrk="1" hangingPunct="1"/>
                <a:endParaRPr lang="ru-RU" altLang="ru-RU" sz="2000" b="1" u="sng" dirty="0">
                  <a:latin typeface="Times New Roman" pitchFamily="18" charset="0"/>
                </a:endParaRPr>
              </a:p>
              <a:p>
                <a:pPr eaLnBrk="1" hangingPunct="1"/>
                <a:endParaRPr lang="ru-RU" altLang="ru-RU" sz="2000" b="1" u="sng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2645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600" y="1932254"/>
                <a:ext cx="7632650" cy="3785652"/>
              </a:xfrm>
              <a:prstGeom prst="rect">
                <a:avLst/>
              </a:prstGeom>
              <a:blipFill rotWithShape="1">
                <a:blip r:embed="rId4"/>
                <a:stretch>
                  <a:fillRect l="-799" r="-67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6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54828" y="501874"/>
            <a:ext cx="8260407" cy="982439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Пример</a:t>
            </a:r>
            <a:r>
              <a:rPr lang="en-US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en-US" altLang="ru-RU" sz="3200" i="1" dirty="0">
                <a:solidFill>
                  <a:srgbClr val="0070C0"/>
                </a:solidFill>
                <a:latin typeface="Calibri" panose="020F0502020204030204" pitchFamily="34" charset="0"/>
              </a:rPr>
              <a:t>2</a:t>
            </a:r>
            <a:r>
              <a:rPr lang="ru-RU" altLang="ru-RU" sz="3200" i="1" dirty="0">
                <a:solidFill>
                  <a:srgbClr val="0070C0"/>
                </a:solidFill>
                <a:latin typeface="Calibri" panose="020F0502020204030204" pitchFamily="34" charset="0"/>
              </a:rPr>
              <a:t> решения задач на </a:t>
            </a: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экстремум</a:t>
            </a:r>
            <a:endParaRPr lang="ru-RU" altLang="ru-RU" sz="3200" dirty="0" smtClean="0"/>
          </a:p>
        </p:txBody>
      </p:sp>
      <p:graphicFrame>
        <p:nvGraphicFramePr>
          <p:cNvPr id="112658" name="Object 18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07078678"/>
              </p:ext>
            </p:extLst>
          </p:nvPr>
        </p:nvGraphicFramePr>
        <p:xfrm>
          <a:off x="3635896" y="2708920"/>
          <a:ext cx="143986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5" name="Формула" r:id="rId5" imgW="1066680" imgH="393480" progId="Equation.3">
                  <p:embed/>
                </p:oleObj>
              </mc:Choice>
              <mc:Fallback>
                <p:oleObj name="Формула" r:id="rId5" imgW="1066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2708920"/>
                        <a:ext cx="143986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0" name="Object 20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908766391"/>
              </p:ext>
            </p:extLst>
          </p:nvPr>
        </p:nvGraphicFramePr>
        <p:xfrm>
          <a:off x="971600" y="2708920"/>
          <a:ext cx="1872209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6" name="Формула" r:id="rId7" imgW="990360" imgH="393480" progId="Equation.3">
                  <p:embed/>
                </p:oleObj>
              </mc:Choice>
              <mc:Fallback>
                <p:oleObj name="Формула" r:id="rId7" imgW="990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2708920"/>
                        <a:ext cx="1872209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2" name="Object 22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3458937051"/>
              </p:ext>
            </p:extLst>
          </p:nvPr>
        </p:nvGraphicFramePr>
        <p:xfrm>
          <a:off x="5220072" y="2492896"/>
          <a:ext cx="3097213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7" name="Формула" r:id="rId9" imgW="2145960" imgH="571320" progId="Equation.3">
                  <p:embed/>
                </p:oleObj>
              </mc:Choice>
              <mc:Fallback>
                <p:oleObj name="Формула" r:id="rId9" imgW="214596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2492896"/>
                        <a:ext cx="3097213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Line 3"/>
          <p:cNvSpPr>
            <a:spLocks noChangeShapeType="1"/>
          </p:cNvSpPr>
          <p:nvPr/>
        </p:nvSpPr>
        <p:spPr bwMode="auto">
          <a:xfrm>
            <a:off x="468313" y="1700213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062" name="Line 4"/>
          <p:cNvSpPr>
            <a:spLocks noChangeShapeType="1"/>
          </p:cNvSpPr>
          <p:nvPr/>
        </p:nvSpPr>
        <p:spPr bwMode="auto">
          <a:xfrm>
            <a:off x="827088" y="1484313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12664" name="Object 24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0198725"/>
              </p:ext>
            </p:extLst>
          </p:nvPr>
        </p:nvGraphicFramePr>
        <p:xfrm>
          <a:off x="1043608" y="3851355"/>
          <a:ext cx="2592288" cy="287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8" name="Формула" r:id="rId11" imgW="1536480" imgH="203040" progId="Equation.3">
                  <p:embed/>
                </p:oleObj>
              </mc:Choice>
              <mc:Fallback>
                <p:oleObj name="Формула" r:id="rId11" imgW="1536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3851355"/>
                        <a:ext cx="2592288" cy="287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7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02874"/>
              </p:ext>
            </p:extLst>
          </p:nvPr>
        </p:nvGraphicFramePr>
        <p:xfrm>
          <a:off x="1547664" y="4149593"/>
          <a:ext cx="25209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19" name="Формула" r:id="rId13" imgW="1688760" imgH="203040" progId="Equation.3">
                  <p:embed/>
                </p:oleObj>
              </mc:Choice>
              <mc:Fallback>
                <p:oleObj name="Формула" r:id="rId13" imgW="1688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4149593"/>
                        <a:ext cx="252095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6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306344"/>
              </p:ext>
            </p:extLst>
          </p:nvPr>
        </p:nvGraphicFramePr>
        <p:xfrm>
          <a:off x="3131840" y="4563166"/>
          <a:ext cx="1727200" cy="164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20" name="Формула" r:id="rId15" imgW="1282680" imgH="1218960" progId="Equation.3">
                  <p:embed/>
                </p:oleObj>
              </mc:Choice>
              <mc:Fallback>
                <p:oleObj name="Формула" r:id="rId15" imgW="128268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4563166"/>
                        <a:ext cx="1727200" cy="164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5" name="Group 48"/>
          <p:cNvGrpSpPr>
            <a:grpSpLocks/>
          </p:cNvGrpSpPr>
          <p:nvPr/>
        </p:nvGrpSpPr>
        <p:grpSpPr bwMode="auto">
          <a:xfrm>
            <a:off x="6510536" y="3743390"/>
            <a:ext cx="1717675" cy="2274818"/>
            <a:chOff x="4069" y="2497"/>
            <a:chExt cx="1082" cy="1432"/>
          </a:xfrm>
        </p:grpSpPr>
        <p:grpSp>
          <p:nvGrpSpPr>
            <p:cNvPr id="26" name="Group 38"/>
            <p:cNvGrpSpPr>
              <a:grpSpLocks/>
            </p:cNvGrpSpPr>
            <p:nvPr/>
          </p:nvGrpSpPr>
          <p:grpSpPr bwMode="auto">
            <a:xfrm>
              <a:off x="4333" y="2516"/>
              <a:ext cx="818" cy="1413"/>
              <a:chOff x="4242" y="2607"/>
              <a:chExt cx="818" cy="1413"/>
            </a:xfrm>
          </p:grpSpPr>
          <p:grpSp>
            <p:nvGrpSpPr>
              <p:cNvPr id="30" name="Group 36"/>
              <p:cNvGrpSpPr>
                <a:grpSpLocks/>
              </p:cNvGrpSpPr>
              <p:nvPr/>
            </p:nvGrpSpPr>
            <p:grpSpPr bwMode="auto">
              <a:xfrm>
                <a:off x="4242" y="2607"/>
                <a:ext cx="818" cy="1413"/>
                <a:chOff x="4242" y="2607"/>
                <a:chExt cx="818" cy="1413"/>
              </a:xfrm>
            </p:grpSpPr>
            <p:sp>
              <p:nvSpPr>
                <p:cNvPr id="32" name="Oval 34"/>
                <p:cNvSpPr>
                  <a:spLocks noChangeArrowheads="1"/>
                </p:cNvSpPr>
                <p:nvPr/>
              </p:nvSpPr>
              <p:spPr bwMode="auto">
                <a:xfrm>
                  <a:off x="4243" y="2607"/>
                  <a:ext cx="817" cy="861"/>
                </a:xfrm>
                <a:prstGeom prst="ellipse">
                  <a:avLst/>
                </a:prstGeom>
                <a:solidFill>
                  <a:schemeClr val="bg2"/>
                </a:solidFill>
                <a:ln w="28575">
                  <a:solidFill>
                    <a:srgbClr val="9966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200">
                      <a:solidFill>
                        <a:srgbClr val="404040"/>
                      </a:solidFill>
                      <a:latin typeface="Trebuchet MS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000">
                      <a:solidFill>
                        <a:srgbClr val="404040"/>
                      </a:solidFill>
                      <a:latin typeface="Trebuchet MS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>
                      <a:solidFill>
                        <a:srgbClr val="404040"/>
                      </a:solidFill>
                      <a:latin typeface="Trebuchet MS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600">
                      <a:solidFill>
                        <a:srgbClr val="404040"/>
                      </a:solidFill>
                      <a:latin typeface="Trebuchet MS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ru-RU" altLang="ru-RU" sz="1800">
                    <a:solidFill>
                      <a:schemeClr val="tx1"/>
                    </a:solidFill>
                    <a:latin typeface="Tahoma" charset="0"/>
                  </a:endParaRPr>
                </a:p>
              </p:txBody>
            </p:sp>
            <p:sp>
              <p:nvSpPr>
                <p:cNvPr id="33" name="Rectangle 33"/>
                <p:cNvSpPr>
                  <a:spLocks noChangeArrowheads="1"/>
                </p:cNvSpPr>
                <p:nvPr/>
              </p:nvSpPr>
              <p:spPr bwMode="auto">
                <a:xfrm>
                  <a:off x="4242" y="3022"/>
                  <a:ext cx="816" cy="998"/>
                </a:xfrm>
                <a:prstGeom prst="rect">
                  <a:avLst/>
                </a:prstGeom>
                <a:solidFill>
                  <a:schemeClr val="bg2"/>
                </a:solidFill>
                <a:ln w="28575">
                  <a:solidFill>
                    <a:srgbClr val="99660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200">
                      <a:solidFill>
                        <a:srgbClr val="404040"/>
                      </a:solidFill>
                      <a:latin typeface="Trebuchet MS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2000">
                      <a:solidFill>
                        <a:srgbClr val="404040"/>
                      </a:solidFill>
                      <a:latin typeface="Trebuchet MS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>
                      <a:solidFill>
                        <a:srgbClr val="404040"/>
                      </a:solidFill>
                      <a:latin typeface="Trebuchet MS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600">
                      <a:solidFill>
                        <a:srgbClr val="404040"/>
                      </a:solidFill>
                      <a:latin typeface="Trebuchet MS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ts val="300"/>
                    </a:spcAft>
                    <a:buClr>
                      <a:srgbClr val="C3260C"/>
                    </a:buClr>
                    <a:buSzPct val="130000"/>
                    <a:buFont typeface="Georgia" pitchFamily="18" charset="0"/>
                    <a:buChar char="*"/>
                    <a:defRPr sz="1400">
                      <a:solidFill>
                        <a:srgbClr val="404040"/>
                      </a:solidFill>
                      <a:latin typeface="Trebuchet MS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</a:pPr>
                  <a:endParaRPr lang="ru-RU" altLang="ru-RU" sz="1800">
                    <a:solidFill>
                      <a:schemeClr val="tx1"/>
                    </a:solidFill>
                    <a:latin typeface="Tahoma" charset="0"/>
                  </a:endParaRPr>
                </a:p>
              </p:txBody>
            </p:sp>
          </p:grpSp>
          <p:sp>
            <p:nvSpPr>
              <p:cNvPr id="31" name="Line 37"/>
              <p:cNvSpPr>
                <a:spLocks noChangeShapeType="1"/>
              </p:cNvSpPr>
              <p:nvPr/>
            </p:nvSpPr>
            <p:spPr bwMode="auto">
              <a:xfrm flipH="1" flipV="1">
                <a:off x="4408" y="2675"/>
                <a:ext cx="217" cy="347"/>
              </a:xfrm>
              <a:prstGeom prst="line">
                <a:avLst/>
              </a:prstGeom>
              <a:noFill/>
              <a:ln w="28575">
                <a:solidFill>
                  <a:srgbClr val="9966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27" name="Object 42"/>
            <p:cNvGraphicFramePr>
              <a:graphicFrameLocks noChangeAspect="1"/>
            </p:cNvGraphicFramePr>
            <p:nvPr/>
          </p:nvGraphicFramePr>
          <p:xfrm>
            <a:off x="4694" y="2497"/>
            <a:ext cx="174" cy="4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21" name="Формула" r:id="rId17" imgW="164957" imgH="393359" progId="Equation.3">
                    <p:embed/>
                  </p:oleObj>
                </mc:Choice>
                <mc:Fallback>
                  <p:oleObj name="Формула" r:id="rId17" imgW="164957" imgH="39335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94" y="2497"/>
                          <a:ext cx="174" cy="41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" name="Object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3856711"/>
                </p:ext>
              </p:extLst>
            </p:nvPr>
          </p:nvGraphicFramePr>
          <p:xfrm>
            <a:off x="4557" y="3638"/>
            <a:ext cx="366" cy="2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22" name="Формула" r:id="rId19" imgW="139579" imgH="164957" progId="Equation.3">
                    <p:embed/>
                  </p:oleObj>
                </mc:Choice>
                <mc:Fallback>
                  <p:oleObj name="Формула" r:id="rId19" imgW="139579" imgH="164957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7" y="3638"/>
                          <a:ext cx="366" cy="26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46"/>
            <p:cNvGraphicFramePr>
              <a:graphicFrameLocks noChangeAspect="1"/>
            </p:cNvGraphicFramePr>
            <p:nvPr/>
          </p:nvGraphicFramePr>
          <p:xfrm>
            <a:off x="4069" y="3175"/>
            <a:ext cx="205" cy="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23" name="Формула" r:id="rId21" imgW="126835" imgH="139518" progId="Equation.3">
                    <p:embed/>
                  </p:oleObj>
                </mc:Choice>
                <mc:Fallback>
                  <p:oleObj name="Формула" r:id="rId21" imgW="126835" imgH="139518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69" y="3175"/>
                          <a:ext cx="205" cy="1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27891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/>
      <p:bldP spid="1126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41313"/>
            <a:ext cx="7697981" cy="1503511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Метод</a:t>
            </a:r>
            <a:r>
              <a:rPr lang="ru-RU" altLang="ru-RU" sz="3000" i="1" dirty="0">
                <a:solidFill>
                  <a:srgbClr val="FF0000"/>
                </a:solidFill>
                <a:latin typeface="Calibri" panose="020F0502020204030204" pitchFamily="34" charset="0"/>
              </a:rPr>
              <a:t>, основанный на теореме о сумме </a:t>
            </a: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2-х </a:t>
            </a:r>
            <a:r>
              <a:rPr lang="ru-RU" altLang="ru-RU" sz="3000" i="1" dirty="0">
                <a:solidFill>
                  <a:srgbClr val="FF0000"/>
                </a:solidFill>
                <a:latin typeface="Calibri" panose="020F0502020204030204" pitchFamily="34" charset="0"/>
              </a:rPr>
              <a:t>положительных слагаемых, </a:t>
            </a: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/>
            </a:r>
            <a:b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произведение </a:t>
            </a:r>
            <a:r>
              <a:rPr lang="ru-RU" altLang="ru-RU" sz="3000" i="1" dirty="0">
                <a:solidFill>
                  <a:srgbClr val="FF0000"/>
                </a:solidFill>
                <a:latin typeface="Calibri" panose="020F0502020204030204" pitchFamily="34" charset="0"/>
              </a:rPr>
              <a:t>которых </a:t>
            </a:r>
            <a:r>
              <a:rPr lang="ru-RU" altLang="ru-RU" sz="3000" i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постоянно</a:t>
            </a:r>
            <a:endParaRPr lang="ru-RU" altLang="ru-RU" sz="3000" dirty="0" smtClean="0">
              <a:solidFill>
                <a:srgbClr val="FF0000"/>
              </a:solidFill>
            </a:endParaRPr>
          </a:p>
        </p:txBody>
      </p:sp>
      <p:sp>
        <p:nvSpPr>
          <p:cNvPr id="173061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909638" y="2051050"/>
            <a:ext cx="7839075" cy="4114800"/>
          </a:xfrm>
          <a:prstGeom prst="rect">
            <a:avLst/>
          </a:prstGeom>
        </p:spPr>
        <p:txBody>
          <a:bodyPr/>
          <a:lstStyle/>
          <a:p>
            <a:pPr marL="92075" indent="-1588" algn="r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2800" b="1" i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Теорема </a:t>
            </a:r>
          </a:p>
          <a:p>
            <a:pPr marL="92075" indent="-1588" algn="just">
              <a:buNone/>
              <a:tabLst>
                <a:tab pos="7086600" algn="l"/>
              </a:tabLst>
            </a:pPr>
            <a:r>
              <a:rPr lang="ru-RU" altLang="ru-RU" sz="2400" b="1" dirty="0">
                <a:latin typeface="Calibri" panose="020F0502020204030204" pitchFamily="34" charset="0"/>
              </a:rPr>
              <a:t> </a:t>
            </a:r>
            <a:r>
              <a:rPr lang="ru-RU" altLang="ru-RU" sz="2400" b="1" dirty="0" smtClean="0">
                <a:latin typeface="Calibri" panose="020F0502020204030204" pitchFamily="34" charset="0"/>
              </a:rPr>
              <a:t>      </a:t>
            </a:r>
            <a:r>
              <a:rPr lang="ru-RU" altLang="ru-RU" sz="2800" b="1" i="1" dirty="0">
                <a:solidFill>
                  <a:schemeClr val="accent1"/>
                </a:solidFill>
                <a:latin typeface="Calibri" panose="020F0502020204030204" pitchFamily="34" charset="0"/>
              </a:rPr>
              <a:t>Сумма двух положительных слагаемых, произведение которых </a:t>
            </a:r>
            <a:r>
              <a:rPr lang="ru-RU" altLang="ru-RU" sz="2800" b="1" i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постоянно, </a:t>
            </a:r>
            <a:r>
              <a:rPr lang="ru-RU" altLang="ru-RU" sz="2800" b="1" i="1" dirty="0">
                <a:solidFill>
                  <a:schemeClr val="accent1"/>
                </a:solidFill>
                <a:latin typeface="Calibri" panose="020F0502020204030204" pitchFamily="34" charset="0"/>
              </a:rPr>
              <a:t>имеет наименьшее значение при равных слагаемых</a:t>
            </a:r>
          </a:p>
          <a:p>
            <a:pPr marL="92075" indent="-1588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2400" dirty="0" smtClean="0">
                <a:solidFill>
                  <a:srgbClr val="996600"/>
                </a:solidFill>
              </a:rPr>
              <a:t>                           </a:t>
            </a:r>
            <a:r>
              <a:rPr lang="ru-RU" altLang="ru-RU" dirty="0" smtClean="0">
                <a:solidFill>
                  <a:srgbClr val="996600"/>
                </a:solidFill>
              </a:rPr>
              <a:t>                                 </a:t>
            </a:r>
            <a:endParaRPr lang="ru-RU" altLang="ru-RU" sz="2000" dirty="0" smtClean="0">
              <a:solidFill>
                <a:srgbClr val="996600"/>
              </a:solidFill>
              <a:latin typeface="Calibri" panose="020F0502020204030204" pitchFamily="34" charset="0"/>
            </a:endParaRPr>
          </a:p>
          <a:p>
            <a:pPr marL="92075" indent="-1588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2000" dirty="0">
                <a:solidFill>
                  <a:srgbClr val="996600"/>
                </a:solidFill>
                <a:latin typeface="Calibri" panose="020F0502020204030204" pitchFamily="34" charset="0"/>
              </a:rPr>
              <a:t> </a:t>
            </a:r>
            <a:r>
              <a:rPr lang="ru-RU" altLang="ru-RU" sz="2000" dirty="0" smtClean="0">
                <a:solidFill>
                  <a:srgbClr val="996600"/>
                </a:solidFill>
                <a:latin typeface="Calibri" panose="020F0502020204030204" pitchFamily="34" charset="0"/>
              </a:rPr>
              <a:t> </a:t>
            </a:r>
          </a:p>
          <a:p>
            <a:pPr marL="92075" indent="-1588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2800" dirty="0" smtClean="0">
                <a:solidFill>
                  <a:srgbClr val="996600"/>
                </a:solidFill>
                <a:latin typeface="Calibri" panose="020F0502020204030204" pitchFamily="34" charset="0"/>
              </a:rPr>
              <a:t>                                 </a:t>
            </a:r>
            <a:r>
              <a:rPr lang="ru-RU" altLang="ru-RU" sz="2800" b="1" i="1" dirty="0" smtClean="0">
                <a:solidFill>
                  <a:schemeClr val="accent1"/>
                </a:solidFill>
                <a:latin typeface="Calibri" panose="020F0502020204030204" pitchFamily="34" charset="0"/>
              </a:rPr>
              <a:t>при</a:t>
            </a:r>
            <a:r>
              <a:rPr lang="ru-RU" altLang="ru-RU" sz="2800" dirty="0" smtClean="0">
                <a:solidFill>
                  <a:srgbClr val="996600"/>
                </a:solidFill>
                <a:latin typeface="Calibri" panose="020F0502020204030204" pitchFamily="34" charset="0"/>
              </a:rPr>
              <a:t> </a:t>
            </a:r>
            <a:r>
              <a:rPr lang="ru-RU" altLang="ru-RU" dirty="0" smtClean="0">
                <a:solidFill>
                  <a:srgbClr val="996600"/>
                </a:solidFill>
              </a:rPr>
              <a:t>                       </a:t>
            </a:r>
          </a:p>
          <a:p>
            <a:pPr marL="92075" indent="-1588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1800" dirty="0">
                <a:solidFill>
                  <a:srgbClr val="996600"/>
                </a:solidFill>
                <a:latin typeface="Times New Roman" pitchFamily="18" charset="0"/>
              </a:rPr>
              <a:t> </a:t>
            </a:r>
            <a:r>
              <a:rPr lang="ru-RU" altLang="ru-RU" sz="1800" dirty="0" smtClean="0">
                <a:solidFill>
                  <a:srgbClr val="996600"/>
                </a:solidFill>
                <a:latin typeface="Times New Roman" pitchFamily="18" charset="0"/>
              </a:rPr>
              <a:t>                                              </a:t>
            </a:r>
            <a:endParaRPr lang="ru-RU" altLang="ru-RU" sz="1800" dirty="0" smtClean="0">
              <a:latin typeface="Times New Roman" pitchFamily="18" charset="0"/>
            </a:endParaRPr>
          </a:p>
          <a:p>
            <a:pPr marL="92075" indent="-1588" eaLnBrk="1" hangingPunct="1">
              <a:buFont typeface="Wingdings" pitchFamily="2" charset="2"/>
              <a:buNone/>
              <a:tabLst>
                <a:tab pos="7086600" algn="l"/>
              </a:tabLst>
            </a:pPr>
            <a:r>
              <a:rPr lang="ru-RU" altLang="ru-RU" sz="1800" dirty="0" smtClean="0">
                <a:solidFill>
                  <a:srgbClr val="996600"/>
                </a:solidFill>
                <a:latin typeface="Times New Roman" pitchFamily="18" charset="0"/>
              </a:rPr>
              <a:t>                         </a:t>
            </a:r>
            <a:endParaRPr lang="ru-RU" altLang="ru-RU" sz="1800" dirty="0" smtClean="0">
              <a:latin typeface="Times New Roman" pitchFamily="18" charset="0"/>
            </a:endParaRPr>
          </a:p>
        </p:txBody>
      </p:sp>
      <p:sp>
        <p:nvSpPr>
          <p:cNvPr id="4102" name="Line 3"/>
          <p:cNvSpPr>
            <a:spLocks noChangeShapeType="1"/>
          </p:cNvSpPr>
          <p:nvPr/>
        </p:nvSpPr>
        <p:spPr bwMode="auto">
          <a:xfrm>
            <a:off x="468312" y="1988840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" name="Line 4"/>
          <p:cNvSpPr>
            <a:spLocks noChangeShapeType="1"/>
          </p:cNvSpPr>
          <p:nvPr/>
        </p:nvSpPr>
        <p:spPr bwMode="auto">
          <a:xfrm>
            <a:off x="827088" y="1844824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1258888" y="3573463"/>
            <a:ext cx="7489825" cy="8636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endParaRPr lang="ru-RU" altLang="ru-RU">
              <a:solidFill>
                <a:srgbClr val="FF0000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066163"/>
              </p:ext>
            </p:extLst>
          </p:nvPr>
        </p:nvGraphicFramePr>
        <p:xfrm>
          <a:off x="2843808" y="4185592"/>
          <a:ext cx="3960440" cy="45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8" name="Формула" r:id="rId3" imgW="1637589" imgH="177723" progId="Equation.3">
                  <p:embed/>
                </p:oleObj>
              </mc:Choice>
              <mc:Fallback>
                <p:oleObj name="Формула" r:id="rId3" imgW="1637589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4185592"/>
                        <a:ext cx="3960440" cy="45361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93263"/>
              </p:ext>
            </p:extLst>
          </p:nvPr>
        </p:nvGraphicFramePr>
        <p:xfrm>
          <a:off x="4644008" y="4941168"/>
          <a:ext cx="862906" cy="432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9" name="Формула" r:id="rId5" imgW="355138" imgH="177569" progId="Equation.3">
                  <p:embed/>
                </p:oleObj>
              </mc:Choice>
              <mc:Fallback>
                <p:oleObj name="Формула" r:id="rId5" imgW="355138" imgH="17756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4008" y="4941168"/>
                        <a:ext cx="862906" cy="43209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2718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3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7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8" grpId="0"/>
      <p:bldP spid="173061" grpId="0"/>
      <p:bldP spid="1730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929527" y="1629698"/>
            <a:ext cx="7399337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eaLnBrk="1" hangingPunct="1"/>
            <a:r>
              <a:rPr lang="ru-RU" altLang="ru-RU" sz="2400" dirty="0" smtClean="0">
                <a:latin typeface="Calibri" panose="020F0502020204030204" pitchFamily="34" charset="0"/>
              </a:rPr>
              <a:t>     </a:t>
            </a:r>
            <a:r>
              <a:rPr lang="ru-RU" altLang="ru-RU" sz="2400" b="1" i="1" dirty="0" smtClean="0">
                <a:latin typeface="Calibri" panose="020F0502020204030204" pitchFamily="34" charset="0"/>
              </a:rPr>
              <a:t>Из </a:t>
            </a:r>
            <a:r>
              <a:rPr lang="ru-RU" altLang="ru-RU" sz="2400" b="1" i="1" dirty="0">
                <a:latin typeface="Calibri" panose="020F0502020204030204" pitchFamily="34" charset="0"/>
              </a:rPr>
              <a:t>всех равнобедренных треугольников данной площади, найти </a:t>
            </a:r>
            <a:r>
              <a:rPr lang="ru-RU" altLang="ru-RU" sz="2400" b="1" i="1" dirty="0" smtClean="0">
                <a:latin typeface="Calibri" panose="020F0502020204030204" pitchFamily="34" charset="0"/>
              </a:rPr>
              <a:t>тот, </a:t>
            </a:r>
            <a:r>
              <a:rPr lang="ru-RU" altLang="ru-RU" sz="2400" b="1" i="1" dirty="0">
                <a:latin typeface="Calibri" panose="020F0502020204030204" pitchFamily="34" charset="0"/>
              </a:rPr>
              <a:t>у которого сумма основания и медианы была бы наименьшей.</a:t>
            </a:r>
          </a:p>
          <a:p>
            <a:pPr eaLnBrk="1" hangingPunct="1"/>
            <a:r>
              <a:rPr lang="ru-RU" altLang="ru-RU" sz="2000" b="1" dirty="0">
                <a:latin typeface="Calibri" panose="020F0502020204030204" pitchFamily="34" charset="0"/>
              </a:rPr>
              <a:t>Решение:</a:t>
            </a:r>
            <a:r>
              <a:rPr lang="ru-RU" altLang="ru-RU" sz="2400" b="1" i="1" dirty="0">
                <a:latin typeface="Calibri" panose="020F0502020204030204" pitchFamily="34" charset="0"/>
              </a:rPr>
              <a:t> </a:t>
            </a:r>
            <a:endParaRPr lang="ru-RU" altLang="ru-RU" sz="2400" b="1" i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ru-RU" sz="2000" dirty="0" smtClean="0">
                <a:latin typeface="Calibri" panose="020F0502020204030204" pitchFamily="34" charset="0"/>
              </a:rPr>
              <a:t>       </a:t>
            </a:r>
            <a:r>
              <a:rPr lang="ru-RU" altLang="ru-RU" sz="2000" dirty="0" smtClean="0">
                <a:latin typeface="Calibri" panose="020F0502020204030204" pitchFamily="34" charset="0"/>
              </a:rPr>
              <a:t>Пусть </a:t>
            </a:r>
            <a:r>
              <a:rPr lang="ru-RU" altLang="ru-RU" sz="2000" dirty="0">
                <a:latin typeface="Calibri" panose="020F0502020204030204" pitchFamily="34" charset="0"/>
              </a:rPr>
              <a:t>основание искомого треугольника </a:t>
            </a:r>
            <a:r>
              <a:rPr lang="ru-RU" altLang="ru-RU" sz="2000" dirty="0" smtClean="0">
                <a:latin typeface="Calibri" panose="020F0502020204030204" pitchFamily="34" charset="0"/>
              </a:rPr>
              <a:t>2</a:t>
            </a:r>
            <a:r>
              <a:rPr lang="ru-RU" altLang="ru-RU" sz="2000" i="1" dirty="0" smtClean="0">
                <a:latin typeface="Calibri" panose="020F0502020204030204" pitchFamily="34" charset="0"/>
              </a:rPr>
              <a:t>х</a:t>
            </a:r>
            <a:r>
              <a:rPr lang="ru-RU" altLang="ru-RU" sz="2000" dirty="0" smtClean="0">
                <a:latin typeface="Calibri" panose="020F0502020204030204" pitchFamily="34" charset="0"/>
              </a:rPr>
              <a:t>, </a:t>
            </a:r>
            <a:r>
              <a:rPr lang="ru-RU" altLang="ru-RU" sz="2000" dirty="0">
                <a:latin typeface="Calibri" panose="020F0502020204030204" pitchFamily="34" charset="0"/>
              </a:rPr>
              <a:t>а медиана </a:t>
            </a:r>
            <a:r>
              <a:rPr lang="en-US" altLang="ru-RU" sz="2000" i="1" dirty="0" smtClean="0">
                <a:latin typeface="Calibri" panose="020F0502020204030204" pitchFamily="34" charset="0"/>
              </a:rPr>
              <a:t>y</a:t>
            </a:r>
            <a:r>
              <a:rPr lang="ru-RU" altLang="ru-RU" sz="2000" dirty="0" smtClean="0">
                <a:latin typeface="Calibri" panose="020F0502020204030204" pitchFamily="34" charset="0"/>
              </a:rPr>
              <a:t>.</a:t>
            </a:r>
            <a:endParaRPr lang="ru-RU" altLang="ru-RU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ru-RU" sz="2000" dirty="0" smtClean="0">
                <a:latin typeface="Calibri" panose="020F0502020204030204" pitchFamily="34" charset="0"/>
              </a:rPr>
              <a:t>       </a:t>
            </a:r>
          </a:p>
          <a:p>
            <a:pPr eaLnBrk="1" hangingPunct="1"/>
            <a:r>
              <a:rPr lang="en-US" altLang="ru-RU" sz="2000" dirty="0">
                <a:latin typeface="Calibri" panose="020F0502020204030204" pitchFamily="34" charset="0"/>
              </a:rPr>
              <a:t> </a:t>
            </a:r>
            <a:r>
              <a:rPr lang="en-US" altLang="ru-RU" sz="2000" dirty="0" smtClean="0">
                <a:latin typeface="Calibri" panose="020F0502020204030204" pitchFamily="34" charset="0"/>
              </a:rPr>
              <a:t>      </a:t>
            </a:r>
            <a:r>
              <a:rPr lang="ru-RU" altLang="ru-RU" sz="2000" dirty="0" smtClean="0">
                <a:latin typeface="Calibri" panose="020F0502020204030204" pitchFamily="34" charset="0"/>
              </a:rPr>
              <a:t>Тогда                        </a:t>
            </a:r>
            <a:r>
              <a:rPr lang="en-US" altLang="ru-RU" sz="2000" dirty="0" smtClean="0">
                <a:latin typeface="Calibri" panose="020F0502020204030204" pitchFamily="34" charset="0"/>
              </a:rPr>
              <a:t>.  </a:t>
            </a:r>
            <a:r>
              <a:rPr lang="ru-RU" altLang="ru-RU" sz="2000" dirty="0" smtClean="0">
                <a:latin typeface="Calibri" panose="020F0502020204030204" pitchFamily="34" charset="0"/>
              </a:rPr>
              <a:t>Сумма </a:t>
            </a:r>
            <a:r>
              <a:rPr lang="en-US" altLang="ru-RU" sz="2000" dirty="0" smtClean="0">
                <a:latin typeface="Calibri" panose="020F0502020204030204" pitchFamily="34" charset="0"/>
              </a:rPr>
              <a:t>(</a:t>
            </a:r>
            <a:r>
              <a:rPr lang="ru-RU" altLang="ru-RU" sz="2000" dirty="0" smtClean="0">
                <a:latin typeface="Calibri" panose="020F0502020204030204" pitchFamily="34" charset="0"/>
              </a:rPr>
              <a:t>2х+</a:t>
            </a:r>
            <a:r>
              <a:rPr lang="en-US" altLang="ru-RU" sz="2000" dirty="0" smtClean="0">
                <a:latin typeface="Calibri" panose="020F0502020204030204" pitchFamily="34" charset="0"/>
              </a:rPr>
              <a:t>y) </a:t>
            </a:r>
            <a:r>
              <a:rPr lang="ru-RU" altLang="ru-RU" sz="2000" dirty="0">
                <a:latin typeface="Calibri" panose="020F0502020204030204" pitchFamily="34" charset="0"/>
              </a:rPr>
              <a:t>достигает наименьшего </a:t>
            </a:r>
            <a:endParaRPr lang="en-US" altLang="ru-RU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en-US" altLang="ru-RU" sz="2000" dirty="0">
              <a:latin typeface="Calibri" panose="020F0502020204030204" pitchFamily="34" charset="0"/>
            </a:endParaRPr>
          </a:p>
          <a:p>
            <a:pPr eaLnBrk="1" hangingPunct="1"/>
            <a:r>
              <a:rPr lang="ru-RU" altLang="ru-RU" sz="2000" dirty="0">
                <a:latin typeface="Calibri" panose="020F0502020204030204" pitchFamily="34" charset="0"/>
              </a:rPr>
              <a:t>значения при 2</a:t>
            </a:r>
            <a:r>
              <a:rPr lang="en-US" altLang="ru-RU" sz="2000" dirty="0">
                <a:latin typeface="Calibri" panose="020F0502020204030204" pitchFamily="34" charset="0"/>
              </a:rPr>
              <a:t>x</a:t>
            </a:r>
            <a:r>
              <a:rPr lang="ru-RU" altLang="ru-RU" sz="2000" dirty="0">
                <a:latin typeface="Calibri" panose="020F0502020204030204" pitchFamily="34" charset="0"/>
              </a:rPr>
              <a:t>=</a:t>
            </a:r>
            <a:r>
              <a:rPr lang="en-US" altLang="ru-RU" sz="2000" dirty="0">
                <a:latin typeface="Calibri" panose="020F0502020204030204" pitchFamily="34" charset="0"/>
              </a:rPr>
              <a:t>y</a:t>
            </a:r>
            <a:r>
              <a:rPr lang="ru-RU" altLang="ru-RU" sz="2000" dirty="0">
                <a:latin typeface="Calibri" panose="020F0502020204030204" pitchFamily="34" charset="0"/>
              </a:rPr>
              <a:t>, т.к. 2х</a:t>
            </a:r>
            <a:r>
              <a:rPr lang="en-US" altLang="ru-RU" sz="2000" dirty="0">
                <a:latin typeface="Calibri" panose="020F0502020204030204" pitchFamily="34" charset="0"/>
              </a:rPr>
              <a:t>y</a:t>
            </a:r>
            <a:r>
              <a:rPr lang="ru-RU" altLang="ru-RU" sz="2000" dirty="0">
                <a:latin typeface="Calibri" panose="020F0502020204030204" pitchFamily="34" charset="0"/>
              </a:rPr>
              <a:t>=2</a:t>
            </a:r>
            <a:r>
              <a:rPr lang="en-US" altLang="ru-RU" sz="2000" dirty="0">
                <a:latin typeface="Calibri" panose="020F0502020204030204" pitchFamily="34" charset="0"/>
              </a:rPr>
              <a:t>S= const.</a:t>
            </a:r>
            <a:r>
              <a:rPr lang="ru-RU" altLang="ru-RU" sz="2000" dirty="0">
                <a:latin typeface="Calibri" panose="020F0502020204030204" pitchFamily="34" charset="0"/>
              </a:rPr>
              <a:t> </a:t>
            </a:r>
            <a:endParaRPr lang="en-US" altLang="ru-RU" sz="2000" dirty="0" smtClean="0">
              <a:latin typeface="Calibri" panose="020F0502020204030204" pitchFamily="34" charset="0"/>
            </a:endParaRPr>
          </a:p>
          <a:p>
            <a:pPr eaLnBrk="1" hangingPunct="1"/>
            <a:endParaRPr lang="en-US" altLang="ru-RU" sz="20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en-US" altLang="ru-RU" sz="2000" dirty="0" smtClean="0">
                <a:latin typeface="Calibri" panose="020F0502020204030204" pitchFamily="34" charset="0"/>
              </a:rPr>
              <a:t>       </a:t>
            </a:r>
            <a:r>
              <a:rPr lang="ru-RU" altLang="ru-RU" sz="2000" dirty="0" smtClean="0">
                <a:latin typeface="Calibri" panose="020F0502020204030204" pitchFamily="34" charset="0"/>
              </a:rPr>
              <a:t>Поэтому</a:t>
            </a:r>
            <a:r>
              <a:rPr lang="en-US" altLang="ru-RU" sz="2000" dirty="0" smtClean="0">
                <a:latin typeface="Calibri" panose="020F0502020204030204" pitchFamily="34" charset="0"/>
              </a:rPr>
              <a:t>  </a:t>
            </a:r>
            <a:r>
              <a:rPr lang="en-US" altLang="ru-RU" sz="2000" i="1" dirty="0" smtClean="0">
                <a:latin typeface="Calibri" panose="020F0502020204030204" pitchFamily="34" charset="0"/>
              </a:rPr>
              <a:t>             </a:t>
            </a:r>
            <a:endParaRPr lang="ru-RU" altLang="ru-RU" sz="2000" i="1" dirty="0">
              <a:latin typeface="Calibri" panose="020F0502020204030204" pitchFamily="34" charset="0"/>
            </a:endParaRPr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827087" y="430013"/>
            <a:ext cx="7993385" cy="910755"/>
          </a:xfrm>
        </p:spPr>
        <p:txBody>
          <a:bodyPr/>
          <a:lstStyle/>
          <a:p>
            <a:pPr marL="0" indent="0">
              <a:buNone/>
            </a:pP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Пример</a:t>
            </a:r>
            <a:r>
              <a:rPr lang="en-US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3 </a:t>
            </a:r>
            <a:r>
              <a:rPr lang="ru-RU" altLang="ru-RU" sz="3200" i="1" dirty="0">
                <a:solidFill>
                  <a:srgbClr val="0070C0"/>
                </a:solidFill>
                <a:latin typeface="Calibri" panose="020F0502020204030204" pitchFamily="34" charset="0"/>
              </a:rPr>
              <a:t>решения задач на </a:t>
            </a:r>
            <a:r>
              <a:rPr lang="ru-RU" altLang="ru-RU" sz="3200" i="1" dirty="0" smtClean="0">
                <a:solidFill>
                  <a:srgbClr val="0070C0"/>
                </a:solidFill>
                <a:latin typeface="Calibri" panose="020F0502020204030204" pitchFamily="34" charset="0"/>
              </a:rPr>
              <a:t>экстремум</a:t>
            </a:r>
            <a:endParaRPr lang="ru-RU" altLang="ru-RU" sz="3200" dirty="0" smtClean="0"/>
          </a:p>
        </p:txBody>
      </p:sp>
      <p:graphicFrame>
        <p:nvGraphicFramePr>
          <p:cNvPr id="117769" name="Object 9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31093415"/>
              </p:ext>
            </p:extLst>
          </p:nvPr>
        </p:nvGraphicFramePr>
        <p:xfrm>
          <a:off x="2051720" y="3645849"/>
          <a:ext cx="12954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2" name="Формула" r:id="rId3" imgW="838080" imgH="393480" progId="Equation.3">
                  <p:embed/>
                </p:oleObj>
              </mc:Choice>
              <mc:Fallback>
                <p:oleObj name="Формула" r:id="rId3" imgW="83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645849"/>
                        <a:ext cx="12954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1" name="Object 11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830249793"/>
              </p:ext>
            </p:extLst>
          </p:nvPr>
        </p:nvGraphicFramePr>
        <p:xfrm>
          <a:off x="2627784" y="4910882"/>
          <a:ext cx="1008112" cy="392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3" name="Формула" r:id="rId5" imgW="507960" imgH="203040" progId="Equation.3">
                  <p:embed/>
                </p:oleObj>
              </mc:Choice>
              <mc:Fallback>
                <p:oleObj name="Формула" r:id="rId5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4910882"/>
                        <a:ext cx="1008112" cy="3929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Line 3"/>
          <p:cNvSpPr>
            <a:spLocks noChangeShapeType="1"/>
          </p:cNvSpPr>
          <p:nvPr/>
        </p:nvSpPr>
        <p:spPr bwMode="auto">
          <a:xfrm>
            <a:off x="468313" y="1629698"/>
            <a:ext cx="8207375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6" name="Line 4"/>
          <p:cNvSpPr>
            <a:spLocks noChangeShapeType="1"/>
          </p:cNvSpPr>
          <p:nvPr/>
        </p:nvSpPr>
        <p:spPr bwMode="auto">
          <a:xfrm>
            <a:off x="827088" y="1340768"/>
            <a:ext cx="0" cy="4681537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117773" name="Object 13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80943014"/>
              </p:ext>
            </p:extLst>
          </p:nvPr>
        </p:nvGraphicFramePr>
        <p:xfrm>
          <a:off x="2555776" y="5377094"/>
          <a:ext cx="1224136" cy="6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4" name="Формула" r:id="rId7" imgW="672840" imgH="444240" progId="Equation.3">
                  <p:embed/>
                </p:oleObj>
              </mc:Choice>
              <mc:Fallback>
                <p:oleObj name="Формула" r:id="rId7" imgW="6728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5377094"/>
                        <a:ext cx="1224136" cy="646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463343"/>
              </p:ext>
            </p:extLst>
          </p:nvPr>
        </p:nvGraphicFramePr>
        <p:xfrm>
          <a:off x="4140200" y="5335588"/>
          <a:ext cx="1871663" cy="757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5" name="Формула" r:id="rId9" imgW="1155600" imgH="444240" progId="Equation.3">
                  <p:embed/>
                </p:oleObj>
              </mc:Choice>
              <mc:Fallback>
                <p:oleObj name="Формула" r:id="rId9" imgW="11556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5335588"/>
                        <a:ext cx="1871663" cy="757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6747787" y="4064716"/>
            <a:ext cx="1584325" cy="2455862"/>
            <a:chOff x="4558" y="2568"/>
            <a:chExt cx="998" cy="1547"/>
          </a:xfrm>
        </p:grpSpPr>
        <p:sp>
          <p:nvSpPr>
            <p:cNvPr id="6163" name="AutoShape 7"/>
            <p:cNvSpPr>
              <a:spLocks noChangeArrowheads="1"/>
            </p:cNvSpPr>
            <p:nvPr/>
          </p:nvSpPr>
          <p:spPr bwMode="auto">
            <a:xfrm>
              <a:off x="4558" y="2614"/>
              <a:ext cx="907" cy="1270"/>
            </a:xfrm>
            <a:prstGeom prst="triangle">
              <a:avLst>
                <a:gd name="adj" fmla="val 50000"/>
              </a:avLst>
            </a:prstGeom>
            <a:solidFill>
              <a:schemeClr val="bg2"/>
            </a:solidFill>
            <a:ln w="38100">
              <a:solidFill>
                <a:srgbClr val="9966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/>
              <a:endParaRPr lang="ru-RU" altLang="ru-RU"/>
            </a:p>
          </p:txBody>
        </p:sp>
        <p:sp>
          <p:nvSpPr>
            <p:cNvPr id="6164" name="Line 8"/>
            <p:cNvSpPr>
              <a:spLocks noChangeShapeType="1"/>
            </p:cNvSpPr>
            <p:nvPr/>
          </p:nvSpPr>
          <p:spPr bwMode="auto">
            <a:xfrm>
              <a:off x="5012" y="2568"/>
              <a:ext cx="0" cy="1316"/>
            </a:xfrm>
            <a:prstGeom prst="line">
              <a:avLst/>
            </a:prstGeom>
            <a:noFill/>
            <a:ln w="28575">
              <a:solidFill>
                <a:srgbClr val="99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165" name="Text Box 16"/>
            <p:cNvSpPr txBox="1">
              <a:spLocks noChangeArrowheads="1"/>
            </p:cNvSpPr>
            <p:nvPr/>
          </p:nvSpPr>
          <p:spPr bwMode="auto">
            <a:xfrm>
              <a:off x="4876" y="3884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dirty="0"/>
                <a:t>2x</a:t>
              </a:r>
              <a:endParaRPr lang="ru-RU" altLang="ru-RU" dirty="0"/>
            </a:p>
          </p:txBody>
        </p:sp>
        <p:sp>
          <p:nvSpPr>
            <p:cNvPr id="6166" name="Text Box 17"/>
            <p:cNvSpPr txBox="1">
              <a:spLocks noChangeArrowheads="1"/>
            </p:cNvSpPr>
            <p:nvPr/>
          </p:nvSpPr>
          <p:spPr bwMode="auto">
            <a:xfrm>
              <a:off x="4830" y="3253"/>
              <a:ext cx="18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dirty="0"/>
                <a:t>y</a:t>
              </a:r>
              <a:endParaRPr lang="ru-RU" altLang="ru-RU" dirty="0"/>
            </a:p>
          </p:txBody>
        </p:sp>
        <p:sp>
          <p:nvSpPr>
            <p:cNvPr id="6167" name="Text Box 18"/>
            <p:cNvSpPr txBox="1">
              <a:spLocks noChangeArrowheads="1"/>
            </p:cNvSpPr>
            <p:nvPr/>
          </p:nvSpPr>
          <p:spPr bwMode="auto">
            <a:xfrm>
              <a:off x="5284" y="3022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ru-RU" dirty="0"/>
                <a:t>b</a:t>
              </a:r>
              <a:endParaRPr lang="ru-RU" alt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83992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7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7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7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/>
      <p:bldP spid="117762" grpId="0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290</TotalTime>
  <Words>444</Words>
  <Application>Microsoft Office PowerPoint</Application>
  <PresentationFormat>Экран (4:3)</PresentationFormat>
  <Paragraphs>78</Paragraphs>
  <Slides>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Воздушный поток</vt:lpstr>
      <vt:lpstr>Формула</vt:lpstr>
      <vt:lpstr>Алгебраические методы решения прикладных задач  на экстремум  Материал к внеклассным занятиям по математике в 10-12 классах  </vt:lpstr>
      <vt:lpstr>Алгебраические методы решения прикладных задач  на экстремум</vt:lpstr>
      <vt:lpstr>Метод, основанный на теореме о произведении двух сомножителей,  сумма которых постоянна</vt:lpstr>
      <vt:lpstr>Пример 1 решения задач на экстремум</vt:lpstr>
      <vt:lpstr>Пример 1 решения задач на экстремум</vt:lpstr>
      <vt:lpstr>Пример 2 решения задач на экстремум</vt:lpstr>
      <vt:lpstr>Пример 2 решения задач на экстремум</vt:lpstr>
      <vt:lpstr>Метод, основанный на теореме о сумме  2-х положительных слагаемых,  произведение которых постоянно</vt:lpstr>
      <vt:lpstr>Пример 3 решения задач на экстремум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 к внеклассным занятиям по математике в 10-12 классах  « Алгебраические методы решения прикладных задач  на экстремум»</dc:title>
  <dc:creator>Михаил</dc:creator>
  <cp:lastModifiedBy>Михаил</cp:lastModifiedBy>
  <cp:revision>104</cp:revision>
  <cp:lastPrinted>2014-04-08T08:02:55Z</cp:lastPrinted>
  <dcterms:created xsi:type="dcterms:W3CDTF">2014-03-20T20:12:41Z</dcterms:created>
  <dcterms:modified xsi:type="dcterms:W3CDTF">2014-04-08T08:04:03Z</dcterms:modified>
</cp:coreProperties>
</file>