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1" r:id="rId7"/>
    <p:sldId id="263" r:id="rId8"/>
    <p:sldId id="267" r:id="rId9"/>
    <p:sldId id="268" r:id="rId10"/>
    <p:sldId id="269" r:id="rId11"/>
    <p:sldId id="266" r:id="rId12"/>
    <p:sldId id="262" r:id="rId13"/>
    <p:sldId id="273" r:id="rId14"/>
    <p:sldId id="272" r:id="rId15"/>
    <p:sldId id="271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499492" y="1124744"/>
            <a:ext cx="6643734" cy="5240327"/>
            <a:chOff x="1346176" y="747356"/>
            <a:chExt cx="7165477" cy="59477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46176" y="747356"/>
              <a:ext cx="7165477" cy="28993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Урок алгебры в 7 классе.</a:t>
              </a: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52106" y="4179962"/>
              <a:ext cx="5084703" cy="2515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 </a:t>
              </a:r>
              <a:r>
                <a:rPr lang="ru-RU" sz="2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Краснобаева Валентина Викторовна, </a:t>
              </a:r>
              <a:endPara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sz="2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математики</a:t>
              </a:r>
              <a:endPara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</a:t>
              </a:r>
              <a:r>
                <a:rPr lang="ru-RU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«СОШ </a:t>
              </a:r>
              <a:r>
                <a:rPr lang="ru-RU" sz="2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№1 г. Льгова им. В. Б. Бессонова» </a:t>
              </a:r>
              <a:endPara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Курской  </a:t>
              </a:r>
              <a:r>
                <a:rPr lang="ru-RU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области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2015г.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Тема урока: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Линейная функция у=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kx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 её график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9309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Цель урока:</a:t>
            </a:r>
          </a:p>
          <a:p>
            <a:pPr lvl="0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Рассмотреть  график и свойства линейной функции при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m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=0.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\Desktop\Безымянный.4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6" y="260648"/>
            <a:ext cx="68368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633670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Известно, что  график линейной функции  y = </a:t>
            </a:r>
            <a:r>
              <a:rPr lang="ru-RU" sz="2400" b="1" dirty="0" err="1">
                <a:solidFill>
                  <a:srgbClr val="002060"/>
                </a:solidFill>
              </a:rPr>
              <a:t>kx</a:t>
            </a:r>
            <a:r>
              <a:rPr lang="ru-RU" sz="2400" b="1" dirty="0">
                <a:solidFill>
                  <a:srgbClr val="002060"/>
                </a:solidFill>
              </a:rPr>
              <a:t>  проходит </a:t>
            </a:r>
            <a:r>
              <a:rPr lang="ru-RU" sz="2400" b="1" dirty="0" smtClean="0">
                <a:solidFill>
                  <a:srgbClr val="002060"/>
                </a:solidFill>
              </a:rPr>
              <a:t>через точку </a:t>
            </a:r>
            <a:r>
              <a:rPr lang="ru-RU" sz="2400" b="1" dirty="0">
                <a:solidFill>
                  <a:srgbClr val="002060"/>
                </a:solidFill>
              </a:rPr>
              <a:t>(2; 8).  Найти k и задать эту функцию формулой.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5880" y="21328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8=2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=4х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2" y="188640"/>
            <a:ext cx="28590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09" y="126876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lnSpc>
                <a:spcPct val="15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Arial Black"/>
              </a:rPr>
              <a:t>Что значит: </a:t>
            </a:r>
            <a:r>
              <a:rPr lang="en-US" altLang="ru-RU" sz="2400" dirty="0" smtClean="0">
                <a:solidFill>
                  <a:srgbClr val="002060"/>
                </a:solidFill>
                <a:latin typeface="Arial Black"/>
              </a:rPr>
              <a:t>0,4x&gt;0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/>
              </a:rPr>
              <a:t>?</a:t>
            </a:r>
          </a:p>
          <a:p>
            <a:pPr marL="609600" lvl="0" indent="-609600">
              <a:lnSpc>
                <a:spcPct val="15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Arial Black"/>
              </a:rPr>
              <a:t>Что вы можете сказать про график данной линейной функции: </a:t>
            </a:r>
            <a:r>
              <a:rPr lang="en-US" altLang="ru-RU" sz="2400" dirty="0" smtClean="0">
                <a:solidFill>
                  <a:srgbClr val="002060"/>
                </a:solidFill>
                <a:latin typeface="Arial Black"/>
              </a:rPr>
              <a:t>y=0,4x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/>
              </a:rPr>
              <a:t>?</a:t>
            </a:r>
          </a:p>
          <a:p>
            <a:pPr marL="609600" lvl="0" indent="-609600">
              <a:lnSpc>
                <a:spcPct val="15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Arial Black"/>
              </a:rPr>
              <a:t>Какую </a:t>
            </a:r>
            <a:r>
              <a:rPr lang="ru-RU" altLang="ru-RU" sz="2400" dirty="0">
                <a:solidFill>
                  <a:srgbClr val="002060"/>
                </a:solidFill>
                <a:latin typeface="Arial Black"/>
              </a:rPr>
              <a:t>абсциссу лучше взять, чтобы координаты точек были целыми числами?</a:t>
            </a:r>
          </a:p>
          <a:p>
            <a:pPr marL="609600" lvl="0" indent="-609600">
              <a:lnSpc>
                <a:spcPct val="150000"/>
              </a:lnSpc>
              <a:buFontTx/>
              <a:buAutoNum type="arabicPeriod"/>
            </a:pPr>
            <a:r>
              <a:rPr lang="ru-RU" altLang="ru-RU" sz="2400" dirty="0">
                <a:solidFill>
                  <a:srgbClr val="002060"/>
                </a:solidFill>
                <a:latin typeface="Arial Black"/>
              </a:rPr>
              <a:t>Для чего,  координаты точек должны являться целыми числами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/>
              </a:rPr>
              <a:t>?</a:t>
            </a:r>
            <a:endParaRPr lang="ru-RU" altLang="ru-RU" sz="2400" dirty="0">
              <a:solidFill>
                <a:srgbClr val="00206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19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 Black"/>
              </a:rPr>
              <a:t>Бессонов Всеволод Борисович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1" y="711861"/>
            <a:ext cx="3567881" cy="270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2137"/>
            <a:ext cx="4076656" cy="5321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43252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Arial Black" panose="020B0A04020102020204" pitchFamily="34" charset="0"/>
              </a:rPr>
              <a:t>25 октября в нашей школе проходил День памяти, посвященный подвигу экипажа атомной подводной лодки </a:t>
            </a:r>
            <a:endParaRPr lang="ru-RU" sz="1600" b="1" dirty="0" smtClean="0">
              <a:solidFill>
                <a:srgbClr val="3F3F3F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b="1" dirty="0" smtClean="0">
                <a:solidFill>
                  <a:srgbClr val="3F3F3F">
                    <a:lumMod val="50000"/>
                  </a:srgbClr>
                </a:solidFill>
                <a:latin typeface="Arial Black" panose="020B0A04020102020204" pitchFamily="34" charset="0"/>
              </a:rPr>
              <a:t>К-8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Arial Black" panose="020B0A04020102020204" pitchFamily="34" charset="0"/>
              </a:rPr>
              <a:t>и  командиру легендарной субмарины Герою Советского Союза  капитану 2 ранга Бессонову Всеволоду Борисовичу.  В этот день из </a:t>
            </a:r>
            <a:r>
              <a:rPr lang="ru-RU" sz="1600" b="1" dirty="0" smtClean="0">
                <a:solidFill>
                  <a:srgbClr val="3F3F3F">
                    <a:lumMod val="50000"/>
                  </a:srgbClr>
                </a:solidFill>
                <a:latin typeface="Arial Black" panose="020B0A04020102020204" pitchFamily="34" charset="0"/>
              </a:rPr>
              <a:t>Санкт - Петербурга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Arial Black" panose="020B0A04020102020204" pitchFamily="34" charset="0"/>
              </a:rPr>
              <a:t>была доставлена именная капсула с морской водой с места гибели атомной подводной лодки «К-8.    Была  совершена церемония захоронения именной капсулы .</a:t>
            </a:r>
          </a:p>
        </p:txBody>
      </p:sp>
    </p:spTree>
    <p:extLst>
      <p:ext uri="{BB962C8B-B14F-4D97-AF65-F5344CB8AC3E}">
        <p14:creationId xmlns:p14="http://schemas.microsoft.com/office/powerpoint/2010/main" val="4267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2267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/>
              </a:rPr>
              <a:t>Рефлексия деятельности.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9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/>
              </a:rPr>
              <a:t>Какую цель ставили на уроке?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/>
              </a:rPr>
              <a:t>Удалось ли её осуществить?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/>
              </a:rPr>
              <a:t>Какие получили результаты?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/>
              </a:rPr>
              <a:t>Как могут на плоскости располагаться две прямые?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/>
              </a:rPr>
              <a:t>А вы хотите узнать, отчего это зависит?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 Black"/>
              </a:rPr>
              <a:t>Какова </a:t>
            </a:r>
            <a:r>
              <a:rPr lang="ru-RU" sz="2400" dirty="0">
                <a:solidFill>
                  <a:srgbClr val="002060"/>
                </a:solidFill>
                <a:latin typeface="Arial Black"/>
              </a:rPr>
              <a:t>цель дальнейшей работы?</a:t>
            </a:r>
          </a:p>
        </p:txBody>
      </p:sp>
    </p:spTree>
    <p:extLst>
      <p:ext uri="{BB962C8B-B14F-4D97-AF65-F5344CB8AC3E}">
        <p14:creationId xmlns:p14="http://schemas.microsoft.com/office/powerpoint/2010/main" val="25170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/>
              </a:rPr>
              <a:t>Домашнее задание.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72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Arial Black"/>
              </a:rPr>
              <a:t>§9   </a:t>
            </a: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№</a:t>
            </a:r>
            <a:r>
              <a:rPr lang="ru-RU" sz="2000" dirty="0">
                <a:solidFill>
                  <a:srgbClr val="002060"/>
                </a:solidFill>
                <a:latin typeface="Arial Black"/>
              </a:rPr>
              <a:t>9.1(в), 9.2(а), </a:t>
            </a: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9.9.</a:t>
            </a:r>
            <a:endParaRPr lang="ru-RU" sz="2000" dirty="0">
              <a:solidFill>
                <a:srgbClr val="002060"/>
              </a:solidFill>
              <a:latin typeface="Arial Black"/>
            </a:endParaRP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Задание повышенной сложности</a:t>
            </a: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/>
              </a:rPr>
              <a:t>9.18(а, в), 9.17(а, б).</a:t>
            </a: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Arial Black"/>
              </a:rPr>
              <a:t>Задание 9.9, аналогично только что выполненному, поэтому, если вы будете четко следовать алгоритму, то решите его без ошибок</a:t>
            </a: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Творческое задание: узнать , как называется функция у = к х ?</a:t>
            </a:r>
            <a:endParaRPr lang="ru-RU" sz="2000" dirty="0">
              <a:solidFill>
                <a:srgbClr val="002060"/>
              </a:solidFill>
              <a:latin typeface="Arial Black"/>
            </a:endParaRP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Arial Black"/>
              </a:rPr>
              <a:t>Написать по пять примеров на применение линейной зависимости у=</a:t>
            </a:r>
            <a:r>
              <a:rPr lang="en-US" sz="2000" dirty="0">
                <a:solidFill>
                  <a:srgbClr val="002060"/>
                </a:solidFill>
                <a:latin typeface="Arial Black"/>
              </a:rPr>
              <a:t>k</a:t>
            </a:r>
            <a:r>
              <a:rPr lang="ru-RU" sz="2000" dirty="0">
                <a:solidFill>
                  <a:srgbClr val="002060"/>
                </a:solidFill>
                <a:latin typeface="Arial Black"/>
              </a:rPr>
              <a:t>х.</a:t>
            </a:r>
          </a:p>
        </p:txBody>
      </p:sp>
    </p:spTree>
    <p:extLst>
      <p:ext uri="{BB962C8B-B14F-4D97-AF65-F5344CB8AC3E}">
        <p14:creationId xmlns:p14="http://schemas.microsoft.com/office/powerpoint/2010/main" val="208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23412"/>
            <a:ext cx="6431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6120680" cy="473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«Легче найти доказательство, приобретя  сначала некоторое понятие о том, что мы ищем, чем искать такие доказательства без всякого предварительного знания».                                                         </a:t>
            </a:r>
            <a:r>
              <a:rPr lang="ru-RU" sz="3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Архимед</a:t>
            </a:r>
            <a:r>
              <a:rPr lang="ru-RU" sz="3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414"/>
            <a:ext cx="707212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Безымянный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68731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3F3F3F"/>
                </a:solidFill>
                <a:latin typeface="Arial Black"/>
              </a:rPr>
              <a:t>№8.52</a:t>
            </a:r>
            <a:endParaRPr lang="ru-RU" sz="3200" dirty="0">
              <a:solidFill>
                <a:srgbClr val="3F3F3F"/>
              </a:solidFill>
              <a:latin typeface="Candar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Выяснить, проходит ли график линейной функции у=3,2х – 5 через точку: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а) А (3;4,6)                                       б) В (1,2;0)</a:t>
            </a:r>
          </a:p>
          <a:p>
            <a:r>
              <a:rPr lang="ru-RU" sz="2400" b="1" dirty="0"/>
              <a:t>4,6=3,2*3-5                                       0≠3,2*1,2-5</a:t>
            </a:r>
          </a:p>
          <a:p>
            <a:r>
              <a:rPr lang="ru-RU" sz="2400" b="1" dirty="0"/>
              <a:t>4,6=9,6-5                                           0≠3,84-5</a:t>
            </a:r>
          </a:p>
          <a:p>
            <a:r>
              <a:rPr lang="ru-RU" sz="2400" b="1" dirty="0"/>
              <a:t>4,6=4,6                                               0≠1,16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Точка А (3;4,6) принадлежит    Точка В (1,2;0) не принадлежит</a:t>
            </a:r>
          </a:p>
        </p:txBody>
      </p:sp>
    </p:spTree>
    <p:extLst>
      <p:ext uri="{BB962C8B-B14F-4D97-AF65-F5344CB8AC3E}">
        <p14:creationId xmlns:p14="http://schemas.microsoft.com/office/powerpoint/2010/main" val="11227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2605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Текст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: Понятие функция появилось до нашей эры. Функции бывают различные. Линейную функцию можно задать формулой у=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кх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+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m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х. Область определения множество положительных чисел. Графиком линейной функции является прямая, обязательно проходящая через начало координат.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140968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Ответ: Понятие функция появилось в XVII веке. Функции бывают различные. Линейную функцию можно задать формулой у = </a:t>
            </a:r>
            <a:r>
              <a:rPr lang="ru-RU" b="1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кх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 +</a:t>
            </a:r>
            <a:r>
              <a:rPr lang="en-US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m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. Область определения множество действительных чисел. Графиком линейной функции является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прямая.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Безымянный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0" y="188640"/>
            <a:ext cx="669674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851" y="4777009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 рисунке у какого  графика k&gt;0?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Найти график возрастающей линейной функции (убывающей линейной функции</a:t>
            </a:r>
            <a:r>
              <a:rPr lang="ru-RU" sz="2000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6124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Найти значение функции у=-2х-4 при х=-1.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Найти значение аргумента при котором значение функции у=х-4 равно – 2</a:t>
            </a:r>
          </a:p>
        </p:txBody>
      </p:sp>
    </p:spTree>
    <p:extLst>
      <p:ext uri="{BB962C8B-B14F-4D97-AF65-F5344CB8AC3E}">
        <p14:creationId xmlns:p14="http://schemas.microsoft.com/office/powerpoint/2010/main" val="11322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Разбейте функции, заданные формулами на две группы.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181" y="1268760"/>
            <a:ext cx="6768752" cy="96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у=2х-3</a:t>
            </a:r>
            <a:r>
              <a:rPr lang="ru-RU" sz="2000" dirty="0">
                <a:solidFill>
                  <a:srgbClr val="002060"/>
                </a:solidFill>
                <a:latin typeface="Arial Black"/>
              </a:rPr>
              <a:t>; у=2х; у=х/6+3; у=-3х; </a:t>
            </a:r>
            <a:endParaRPr lang="ru-RU" sz="2000" dirty="0" smtClean="0">
              <a:solidFill>
                <a:srgbClr val="002060"/>
              </a:solidFill>
              <a:latin typeface="Arial Black"/>
            </a:endParaRPr>
          </a:p>
          <a:p>
            <a:pPr lvl="0"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 Black"/>
              </a:rPr>
              <a:t>у</a:t>
            </a:r>
            <a:r>
              <a:rPr lang="ru-RU" sz="2000" dirty="0">
                <a:solidFill>
                  <a:srgbClr val="002060"/>
                </a:solidFill>
                <a:latin typeface="Arial Black"/>
              </a:rPr>
              <a:t>=-4х+4; у=0,5х; у=4х.</a:t>
            </a:r>
          </a:p>
        </p:txBody>
      </p:sp>
      <p:pic>
        <p:nvPicPr>
          <p:cNvPr id="5122" name="Picture 2" descr="C:\Users\школа\Desktop\Безымянный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71" y="2780928"/>
            <a:ext cx="6145213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539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10</cp:revision>
  <dcterms:created xsi:type="dcterms:W3CDTF">2014-07-09T08:33:20Z</dcterms:created>
  <dcterms:modified xsi:type="dcterms:W3CDTF">2015-10-26T12:33:31Z</dcterms:modified>
</cp:coreProperties>
</file>