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4877-081A-4563-9587-82E6B646D70A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37B5-74E3-49F9-9022-511C3135F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«Символ  года»</a:t>
            </a:r>
            <a:endParaRPr lang="ru-RU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8715436" cy="232888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Georgia" pitchFamily="18" charset="0"/>
              </a:rPr>
              <a:t>Открытое занятие в студии «Свой стиль»</a:t>
            </a:r>
          </a:p>
          <a:p>
            <a:r>
              <a:rPr lang="ru-RU" b="1" dirty="0" smtClean="0">
                <a:latin typeface="Georgia" pitchFamily="18" charset="0"/>
              </a:rPr>
              <a:t>МБОУ ДОД </a:t>
            </a:r>
            <a:r>
              <a:rPr lang="ru-RU" b="1" dirty="0" err="1" smtClean="0">
                <a:latin typeface="Georgia" pitchFamily="18" charset="0"/>
              </a:rPr>
              <a:t>Бейского</a:t>
            </a:r>
            <a:r>
              <a:rPr lang="ru-RU" b="1" dirty="0" smtClean="0">
                <a:latin typeface="Georgia" pitchFamily="18" charset="0"/>
              </a:rPr>
              <a:t> ЦДТ</a:t>
            </a:r>
          </a:p>
          <a:p>
            <a:r>
              <a:rPr lang="ru-RU" b="1" dirty="0" smtClean="0">
                <a:latin typeface="Georgia" pitchFamily="18" charset="0"/>
              </a:rPr>
              <a:t>Педагог Пайкова Т.И.</a:t>
            </a:r>
          </a:p>
          <a:p>
            <a:r>
              <a:rPr lang="ru-RU" b="1" dirty="0" smtClean="0">
                <a:latin typeface="Georgia" pitchFamily="18" charset="0"/>
              </a:rPr>
              <a:t>Бея 2015г.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orld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428604"/>
            <a:ext cx="3595712" cy="21060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4214842" cy="6429420"/>
          </a:xfrm>
        </p:spPr>
        <p:txBody>
          <a:bodyPr>
            <a:normAutofit fontScale="92500" lnSpcReduction="10000"/>
          </a:bodyPr>
          <a:lstStyle/>
          <a:p>
            <a:pPr algn="ctr" fontAlgn="base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Новогоднюю ночь в Японии ночью звонят колокола, причем именно 108 раз. Удары колокола обозначают один из шести человеческих пороков: легкомыслие, глупость, жадность, злость, зависть и нерешительность. Японцы считают, что каждый порок человека имеет 18 оттенков, поэтому ударов 108. Вместо новогодней елки у японцев  —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кадомацу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означающее в переводе «сосна у входа». Делают это изделие из бамбука, сосны, вплетают туда рисовые соломинки. Украшают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кадомацу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папоротником и ветками мандарина.</a:t>
            </a:r>
          </a:p>
          <a:p>
            <a:pPr algn="ctr" fontAlgn="base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Но, самое интересное — Японцы не встречают Новый год в нашем понимании. В Новогоднюю ночь они спокойно ложатся спать, но рано утром просыпаются и все вместе идут встречать рассвет Нового года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6" name="Рисунок 5" descr="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857496"/>
            <a:ext cx="2571768" cy="1712274"/>
          </a:xfrm>
          <a:prstGeom prst="rect">
            <a:avLst/>
          </a:prstGeom>
        </p:spPr>
      </p:pic>
      <p:pic>
        <p:nvPicPr>
          <p:cNvPr id="7" name="Рисунок 6" descr="81487442_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2571744"/>
            <a:ext cx="2571768" cy="2888952"/>
          </a:xfrm>
          <a:prstGeom prst="rect">
            <a:avLst/>
          </a:prstGeom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4500570"/>
            <a:ext cx="3505170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500826" cy="941372"/>
          </a:xfrm>
        </p:spPr>
        <p:txBody>
          <a:bodyPr>
            <a:normAutofit/>
          </a:bodyPr>
          <a:lstStyle/>
          <a:p>
            <a:pPr algn="r"/>
            <a:r>
              <a:rPr lang="ru-RU" b="0" dirty="0"/>
              <a:t> </a:t>
            </a:r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Япония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hristmas-in-russia-e0k39mo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2714620"/>
            <a:ext cx="5146015" cy="385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5841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Россия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Содержимое 4" descr="Территория_РФ-России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786182" y="214290"/>
            <a:ext cx="5143536" cy="2571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Новый год в России- это, конечно, елка, мандарины, Дед Мороз и Снегурочка и  новогодние подарки. Россияне чтут свои традиции и охотно принимают новые, принесенные из других стран. </a:t>
            </a:r>
            <a:endParaRPr lang="ru-RU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2143116"/>
            <a:ext cx="3214710" cy="2129746"/>
          </a:xfrm>
          <a:prstGeom prst="rect">
            <a:avLst/>
          </a:prstGeom>
        </p:spPr>
      </p:pic>
      <p:pic>
        <p:nvPicPr>
          <p:cNvPr id="10" name="Рисунок 9" descr="0_12bce2_a2414b19_ori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3357562"/>
            <a:ext cx="2961381" cy="328612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642918"/>
            <a:ext cx="642942" cy="6429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64291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128586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86644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929586" y="192880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257174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257174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57174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43702" y="257174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28992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143108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500166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57224" y="321468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4876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643702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071934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86050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3857628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71934" y="450057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28992" y="450057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14876" y="450057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357818" y="450057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000760" y="450057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786050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428992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71934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714876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357818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00760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286644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929586" y="5143512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571604" y="642919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14480" y="128586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00364" y="192880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86248" y="2571744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596" y="3214686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4480" y="3857628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00364" y="450057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357422" y="5143512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143108" y="500042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е г о в и к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14480" y="1071546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е к а б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ь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286116" y="1714488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е г у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к а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14810" y="2357430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а я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8596" y="3071810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е г и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ь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928794" y="3643314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 и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л я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ы</a:t>
            </a:r>
            <a:endParaRPr lang="ru-RU" sz="48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43240" y="4286256"/>
            <a:ext cx="3929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 а </a:t>
            </a:r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к и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643174" y="4929198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5400" b="0" cap="none" spc="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у к а в и ч к и</a:t>
            </a:r>
            <a:endParaRPr lang="ru-RU" sz="5400" b="0" cap="none" spc="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47558-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8860" y="6211669"/>
            <a:ext cx="471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ОБЕЗЬЯНА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-189862-129319583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-1"/>
            <a:ext cx="6357982" cy="693203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Этапы изготовления сувенира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Изготовление основы-подвески, декорирование ее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2285984" y="2643182"/>
            <a:ext cx="4786346" cy="35719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28926" y="3000372"/>
            <a:ext cx="642942" cy="571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43570" y="3000372"/>
            <a:ext cx="642942" cy="571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4500562" y="5715016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5000628" y="5500702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4143372" y="5500702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429256" y="5143512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3643306" y="5214950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5786446" y="4857760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286116" y="4929198"/>
            <a:ext cx="357190" cy="35719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428860" y="3643314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Изготовление мордочки обезьянки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357298"/>
            <a:ext cx="7143800" cy="52149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57422" y="3571876"/>
            <a:ext cx="1285884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72132" y="3500438"/>
            <a:ext cx="1285884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00364" y="2857496"/>
            <a:ext cx="3143272" cy="24288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3643314"/>
            <a:ext cx="85725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628" y="3643314"/>
            <a:ext cx="85725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28992" y="3714752"/>
            <a:ext cx="71438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2066" y="3714752"/>
            <a:ext cx="71438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объединение 13"/>
          <p:cNvSpPr/>
          <p:nvPr/>
        </p:nvSpPr>
        <p:spPr>
          <a:xfrm>
            <a:off x="4429124" y="4429132"/>
            <a:ext cx="357190" cy="21431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786182" y="4500570"/>
            <a:ext cx="1898266" cy="500066"/>
          </a:xfrm>
          <a:custGeom>
            <a:avLst/>
            <a:gdLst>
              <a:gd name="connsiteX0" fmla="*/ 0 w 1688124"/>
              <a:gd name="connsiteY0" fmla="*/ 75027 h 208670"/>
              <a:gd name="connsiteX1" fmla="*/ 731520 w 1688124"/>
              <a:gd name="connsiteY1" fmla="*/ 201636 h 208670"/>
              <a:gd name="connsiteX2" fmla="*/ 1533379 w 1688124"/>
              <a:gd name="connsiteY2" fmla="*/ 32824 h 208670"/>
              <a:gd name="connsiteX3" fmla="*/ 1659988 w 1688124"/>
              <a:gd name="connsiteY3" fmla="*/ 4689 h 2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124" h="208670">
                <a:moveTo>
                  <a:pt x="0" y="75027"/>
                </a:moveTo>
                <a:cubicBezTo>
                  <a:pt x="237978" y="141848"/>
                  <a:pt x="475957" y="208670"/>
                  <a:pt x="731520" y="201636"/>
                </a:cubicBezTo>
                <a:cubicBezTo>
                  <a:pt x="987083" y="194602"/>
                  <a:pt x="1378634" y="65649"/>
                  <a:pt x="1533379" y="32824"/>
                </a:cubicBezTo>
                <a:cubicBezTo>
                  <a:pt x="1688124" y="0"/>
                  <a:pt x="1674056" y="2344"/>
                  <a:pt x="1659988" y="468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3286116" y="2786058"/>
            <a:ext cx="2357454" cy="85725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00232" y="1714488"/>
            <a:ext cx="71438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43636" y="1714488"/>
            <a:ext cx="71438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4214810" y="5857892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929190" y="5429264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3571868" y="5429264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2857488" y="500063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олнце 25"/>
          <p:cNvSpPr/>
          <p:nvPr/>
        </p:nvSpPr>
        <p:spPr>
          <a:xfrm>
            <a:off x="5715008" y="4929198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лнце 26"/>
          <p:cNvSpPr/>
          <p:nvPr/>
        </p:nvSpPr>
        <p:spPr>
          <a:xfrm>
            <a:off x="2143108" y="4500570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6357950" y="4429132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лнце 28"/>
          <p:cNvSpPr/>
          <p:nvPr/>
        </p:nvSpPr>
        <p:spPr>
          <a:xfrm>
            <a:off x="1643042" y="392906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6858016" y="3786190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1214414" y="3429000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7286644" y="3143248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лнце 32"/>
          <p:cNvSpPr/>
          <p:nvPr/>
        </p:nvSpPr>
        <p:spPr>
          <a:xfrm>
            <a:off x="1071538" y="2714620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лнце 33"/>
          <p:cNvSpPr/>
          <p:nvPr/>
        </p:nvSpPr>
        <p:spPr>
          <a:xfrm>
            <a:off x="7358082" y="250030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1214414" y="2000240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7000892" y="178592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лнце 36"/>
          <p:cNvSpPr/>
          <p:nvPr/>
        </p:nvSpPr>
        <p:spPr>
          <a:xfrm>
            <a:off x="2857488" y="1714488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5357818" y="178592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олнце 38"/>
          <p:cNvSpPr/>
          <p:nvPr/>
        </p:nvSpPr>
        <p:spPr>
          <a:xfrm>
            <a:off x="3500430" y="214311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4786314" y="2143116"/>
            <a:ext cx="714380" cy="57150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2857488" y="3929066"/>
            <a:ext cx="357190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лнце 41"/>
          <p:cNvSpPr/>
          <p:nvPr/>
        </p:nvSpPr>
        <p:spPr>
          <a:xfrm>
            <a:off x="6000760" y="3786190"/>
            <a:ext cx="357190" cy="4286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42"/>
          <p:cNvSpPr/>
          <p:nvPr/>
        </p:nvSpPr>
        <p:spPr>
          <a:xfrm>
            <a:off x="3714744" y="3786190"/>
            <a:ext cx="42862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5357818" y="3786190"/>
            <a:ext cx="428628" cy="4286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183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714488"/>
            <a:ext cx="2093187" cy="378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Инструкция по технике безопасности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6643734" cy="550070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latin typeface="Georgia" pitchFamily="18" charset="0"/>
              </a:rPr>
              <a:t> Расстояние от глаз до изделия или детали должно быть в среднем 30 см.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 При работе с соленым тестом избегайте попадания крошек и рук в глаза.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 Перед работой наложите на порезы и царапины повязку или лейкопластырь.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  Содержать рабочее место в чистоте, не допускать загромождения рабочего места посторонними предметами, которые не используются в работе в данное время.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 Во время работы быть внимательным, не отвлекаться и не отвлекать других.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Передавать колющие и режущие предметы ручкой от себя, располагать их на столе острым концом от себя.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 Соблюдать порядок на рабочем месте.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При использовании клея не разбрызгивать его на себя и на своего соседа.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После работы привести в порядок свое рабочее место.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nner_monkey_sg_2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4290"/>
            <a:ext cx="4690315" cy="642942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-785849" y="273050"/>
            <a:ext cx="142875" cy="2984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elky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500042"/>
            <a:ext cx="4288347" cy="595248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3900486" cy="54832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лес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крыт снегами,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пахнет пирогами,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елка в дом идет,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за праздник?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taliya-na-karte-mi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386255">
            <a:off x="4732770" y="515025"/>
            <a:ext cx="4257676" cy="29784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4000528" cy="62865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Говорят в Италии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 Новым годом принято выбрасывать из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окон все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старое и ненужное: одежду, мебель или даже сантехнику.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еще что неимоверно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популярно в Италии перед Рождеством и Новым годом так это красный цвет!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Поэтому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новогоднюю ночь все население Италии – и женщины, и мужчины, и дети, одевают что-нибудь красное, даже если это просто трусы или носки. Поэтому встречая Новый Год где-нибудь на улицах Рима или Милана, не стоит удивляться, если увидите полицейского в красных носках, наоборот, эта встреча предвещает удачу. </a:t>
            </a:r>
          </a:p>
        </p:txBody>
      </p:sp>
      <p:pic>
        <p:nvPicPr>
          <p:cNvPr id="6" name="Рисунок 5" descr="1407322754_1377772893_santa-klaus-ri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4066" y="3357562"/>
            <a:ext cx="4412743" cy="2928958"/>
          </a:xfrm>
          <a:prstGeom prst="rect">
            <a:avLst/>
          </a:prstGeom>
        </p:spPr>
      </p:pic>
      <p:pic>
        <p:nvPicPr>
          <p:cNvPr id="7" name="Рисунок 6" descr="-J_P-LQb51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2143116"/>
            <a:ext cx="2714612" cy="1802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3050"/>
            <a:ext cx="5929354" cy="58418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Италия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598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71810"/>
            <a:ext cx="5457014" cy="3534066"/>
          </a:xfrm>
          <a:prstGeom prst="rect">
            <a:avLst/>
          </a:prstGeom>
        </p:spPr>
      </p:pic>
      <p:pic>
        <p:nvPicPr>
          <p:cNvPr id="5" name="Содержимое 4" descr="240px-LocationArgentina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1684" y="0"/>
            <a:ext cx="5602316" cy="28011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214710" cy="56975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в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Аргентине итальянская традиция выбрасывать все не нужно прижилась, правда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... немного своеобразно.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канун Нового года центры аргентинских городов устелены ровным слоем ненужной бумаги, иногда даже целыми кипами бумаг. Согласно местной традиции, нужно выбрасывать из окон ненужные журналы, газеты и другие бумаги, но больше всего аргентинцы любят выбрасывать счета за прошлый год.</a:t>
            </a: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59670">
            <a:off x="5972175" y="2571744"/>
            <a:ext cx="3171825" cy="180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56" y="142852"/>
            <a:ext cx="6286544" cy="7858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Аргентина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spaniya-na-karte-mira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868" y="357166"/>
            <a:ext cx="5111750" cy="33058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Испании существует традиция – в полночь быстро съесть 12 виноградин, причем каждая виноградинка съедется с каждым новым ударом курантов. Каждая из виноградинок должна принести удачу в каждом месяце наступающего года. Жители страны собираются на площадях Барселоны и Мадрида, чтобы успеть съесть виноградины. </a:t>
            </a:r>
          </a:p>
        </p:txBody>
      </p:sp>
      <p:pic>
        <p:nvPicPr>
          <p:cNvPr id="6" name="Рисунок 5" descr="ap071202059813_wide-14d71682222119dfe43396fb96b80805c739e9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3214686"/>
            <a:ext cx="5348299" cy="3000396"/>
          </a:xfrm>
          <a:prstGeom prst="rect">
            <a:avLst/>
          </a:prstGeom>
        </p:spPr>
      </p:pic>
      <p:pic>
        <p:nvPicPr>
          <p:cNvPr id="7" name="Рисунок 6" descr="3ZS6v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5119678"/>
            <a:ext cx="2357454" cy="1571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829312" cy="5127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Испания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otlandiya-na-karte-mi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86182" y="428604"/>
            <a:ext cx="5111750" cy="34326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3500462" cy="5715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Перед наступлением Нового года, члены всей семьи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молча садятся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около зажженного камина, а с первым боем курантов глава семьи должен открыть входную дверь,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причем также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молча. Такой ритуал призван проводить старый год и впустить Новый Год в свое жилище.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Еще один старинный шотландский обычай – поджигание бочки с дегтем, которую катят по улице, сжигая все неудачи прошедшего года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ottery_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643314"/>
            <a:ext cx="4143404" cy="2763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72188" cy="65562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Шотландия</a:t>
            </a:r>
            <a:endParaRPr lang="ru-RU" sz="5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7676" cy="65562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Эстония</a:t>
            </a:r>
          </a:p>
        </p:txBody>
      </p:sp>
      <p:pic>
        <p:nvPicPr>
          <p:cNvPr id="5" name="Содержимое 4" descr="estoniya-na-karte-mira-i-evrop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14744" y="357166"/>
            <a:ext cx="5111750" cy="25607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Одной из самых «жарких» является встреча Нового года в Эстонии, поскольку принято проводить этот праздник в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сауне или по-нашему – в бане.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Чтобы в Новый год войти чистым и здоровым, необходимо даже бой курантов слушать в этом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заведении.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Estonija-660x4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18" y="2928934"/>
            <a:ext cx="5500682" cy="344209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osta-Ric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86182" y="357166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4714908" cy="664371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Очень необычная новогодняя традиция есть в Панаме. Здесь принято сжигать чучела политиков, спортсменов и других известных людей. Однако зла жители Панамы никому не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желают.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 эти чучела называются одним словом –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muneco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и символизируют все неприятности уходящего года. А поскольку если чучела нет, то нет и проблем в наступающем году. Причем чучело должна сжечь каждая семья. Видимо, с этим связана еще одна панамская традиция. В полночь на улицах панамских городов начинают звонить колокола всех пожарных вышек. Кроме того, сигналят клаксоны автомобилей, все кричат. Подобный шум призван угрожать неприятностям в наступающем году.</a:t>
            </a:r>
          </a:p>
        </p:txBody>
      </p:sp>
      <p:pic>
        <p:nvPicPr>
          <p:cNvPr id="6" name="Рисунок 5" descr="5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11" y="3143248"/>
            <a:ext cx="3047989" cy="2285992"/>
          </a:xfrm>
          <a:prstGeom prst="rect">
            <a:avLst/>
          </a:prstGeom>
        </p:spPr>
      </p:pic>
      <p:pic>
        <p:nvPicPr>
          <p:cNvPr id="7" name="Рисунок 6" descr="lollitop_036_2012_marking_the_new_year947856924627453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4643446"/>
            <a:ext cx="2857520" cy="1942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1812" y="214290"/>
            <a:ext cx="5972188" cy="655620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Панама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57742" cy="65562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Дания</a:t>
            </a:r>
          </a:p>
        </p:txBody>
      </p:sp>
      <p:pic>
        <p:nvPicPr>
          <p:cNvPr id="5" name="Содержимое 4" descr="daniya-na-karte-mira-i-evrop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6248" y="357166"/>
            <a:ext cx="4562359" cy="2285992"/>
          </a:xfrm>
        </p:spPr>
      </p:pic>
      <p:pic>
        <p:nvPicPr>
          <p:cNvPr id="6" name="Рисунок 5" descr="4712000422_ac48c07cd9_z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428868"/>
            <a:ext cx="3714776" cy="3714776"/>
          </a:xfrm>
          <a:prstGeom prst="rect">
            <a:avLst/>
          </a:prstGeom>
        </p:spPr>
      </p:pic>
      <p:pic>
        <p:nvPicPr>
          <p:cNvPr id="7" name="Рисунок 6" descr="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37924" y="4500570"/>
            <a:ext cx="2891794" cy="192882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4714908" cy="578647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Есть в Дании традиция при встрече Нового года вставать на стул и прыгать с него. Считается, что этим действием жители впрыгивают в январь наступающего года, отгоняя злых духов. Кроме того, это принесет удачу. В то же время датчане следуют еще одной новогодней традиции – бросают в двери друзей и соседей разбитую посуду. Причем это никого не раздражает, а наоборот, очень радует. Ведь та семья, на пороге которой окажется больше всего разбитых тарелок, чашек и стаканов, будет самой удачной в наступающем году. Так же это означает, что семья имеет больше всех друзей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750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«Символ  года»</vt:lpstr>
      <vt:lpstr>Слайд 2</vt:lpstr>
      <vt:lpstr>Италия</vt:lpstr>
      <vt:lpstr>Аргентина</vt:lpstr>
      <vt:lpstr>Испания</vt:lpstr>
      <vt:lpstr>Шотландия</vt:lpstr>
      <vt:lpstr>Эстония</vt:lpstr>
      <vt:lpstr>Панама </vt:lpstr>
      <vt:lpstr> Дания</vt:lpstr>
      <vt:lpstr> Япония</vt:lpstr>
      <vt:lpstr>Россия</vt:lpstr>
      <vt:lpstr>Слайд 12</vt:lpstr>
      <vt:lpstr>Слайд 13</vt:lpstr>
      <vt:lpstr>Слайд 14</vt:lpstr>
      <vt:lpstr>Этапы изготовления сувенира</vt:lpstr>
      <vt:lpstr>Изготовление мордочки обезьянки</vt:lpstr>
      <vt:lpstr>Инструкция по технике безопасности. 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Viper</dc:creator>
  <cp:lastModifiedBy>Viper</cp:lastModifiedBy>
  <cp:revision>28</cp:revision>
  <dcterms:created xsi:type="dcterms:W3CDTF">2015-12-14T11:41:59Z</dcterms:created>
  <dcterms:modified xsi:type="dcterms:W3CDTF">2015-12-18T12:05:33Z</dcterms:modified>
</cp:coreProperties>
</file>