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0311334-EC7A-4FEE-90BC-8809268397B2}" type="datetimeFigureOut">
              <a:rPr lang="en-US"/>
              <a:pPr>
                <a:defRPr/>
              </a:pPr>
              <a:t>9/11/2013</a:t>
            </a:fld>
            <a:endParaRPr lang="en-US" dirty="0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ADECE7-B213-4EC1-A9A9-C0B8E46614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4664A6E-A1F1-4F18-855A-FB7368B8FB6A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BA55-6624-4E1E-AF8B-EB013067B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3C81859-BF20-400B-85F9-06838F4CEC3F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9DFE1-4CF0-4C2E-A4BD-C708015A1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F14E-B320-4B12-9D64-FC0D3D76449B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A5613-F4A5-4C54-A6AC-DDFBCCC15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EFC070D-E4D8-4E12-9A7C-ABBEC929F660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179BF-D1A0-483C-8D33-874696C6A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B81F7EF-DD83-435A-8FFC-B2A09F371C30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8CC54-8760-44F7-B76F-B22DE34C0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EC3931C-A9A8-4905-A6E4-D89B8C3312D4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E93AAD-86B0-497A-9140-9845E3809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13CD7-1C68-429D-8F34-8C7407E8C97A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F2A6-49F7-488E-970E-6C640E88E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D426EDC-5512-4255-903B-5B5830A0185A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E7696-31CE-4951-976E-2B556D7E6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39405D8-D05B-45E1-B86C-CFD794147F5D}" type="datetimeFigureOut">
              <a:rPr lang="en-US"/>
              <a:pPr>
                <a:defRPr/>
              </a:pPr>
              <a:t>9/11/2013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13DA0AF-52C1-4B23-921D-FC8E47276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F6EF90A-E4E9-41F3-A73A-51ED806C47BB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20F7E502-F015-49FA-9731-E554C528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60E800-B6A5-428E-B39E-6291D20D7706}" type="datetimeFigureOut">
              <a:rPr lang="en-US"/>
              <a:pPr>
                <a:defRPr/>
              </a:pPr>
              <a:t>9/11/2013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4451C1-DB29-4206-9093-B3BF29379EBF}" type="slidenum">
              <a:rPr lang="en-US"/>
              <a:pPr>
                <a:defRPr/>
              </a:pPr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6DB2C9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6DB2C9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0B5C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3719" y="788988"/>
            <a:ext cx="8062912" cy="1470025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Гласные  О, Е, Ё в разных частях слова после шипящих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3314" name="Picture 2" descr="C:\Users\admin\Desktop\анимашки\82874905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214563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n>
                  <a:noFill/>
                </a:ln>
                <a:effectLst/>
                <a:latin typeface="Arial" charset="0"/>
              </a:rPr>
              <a:t>         Запомните!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Мажор, ножовка</a:t>
            </a:r>
          </a:p>
          <a:p>
            <a:r>
              <a:rPr lang="ru-RU" smtClean="0">
                <a:latin typeface="Arial" charset="0"/>
              </a:rPr>
              <a:t>Причём, нипочём</a:t>
            </a:r>
          </a:p>
          <a:p>
            <a:r>
              <a:rPr lang="ru-RU" smtClean="0">
                <a:latin typeface="Arial" charset="0"/>
              </a:rPr>
              <a:t>Лукичом, но: Ильичём( о Ленине)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2040" y="696893"/>
            <a:ext cx="8229600" cy="1399033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Вспомним правило…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989138"/>
            <a:ext cx="8229600" cy="46688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    После шипящих и ц  в суффиксах существительных, прилагательных, наречий пиши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Под ударением                Без ударения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             </a:t>
            </a:r>
          </a:p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5000" smtClean="0"/>
              <a:t>       О </a:t>
            </a:r>
            <a:r>
              <a:rPr lang="ru-RU" sz="2800" smtClean="0"/>
              <a:t>                                      </a:t>
            </a:r>
            <a:r>
              <a:rPr lang="ru-RU" sz="6000" smtClean="0"/>
              <a:t>е </a:t>
            </a:r>
            <a:endParaRPr lang="ru-RU" sz="6000" smtClean="0">
              <a:latin typeface="Arial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b="1" smtClean="0"/>
              <a:t>Исключение: ещё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                                                       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857375" y="3929063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227763" y="4005263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297657"/>
            <a:ext cx="8229600" cy="1399031"/>
          </a:xfrm>
        </p:spPr>
        <p:txBody>
          <a:bodyPr>
            <a:no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Буквы О-Е после шипящих и </a:t>
            </a:r>
            <a:r>
              <a:rPr lang="ru-RU" sz="3600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ц</a:t>
            </a: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в</a:t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суффиксах существительных,</a:t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прилагательных, наречий</a:t>
            </a:r>
            <a:endParaRPr lang="ru-RU" sz="3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826000"/>
          </a:xfrm>
        </p:spPr>
        <p:txBody>
          <a:bodyPr/>
          <a:lstStyle/>
          <a:p>
            <a:pPr eaLnBrk="1" hangingPunct="1"/>
            <a:r>
              <a:rPr lang="ru-RU" sz="2800" smtClean="0"/>
              <a:t>Вставь о или Е. Объясни, почему вста-</a:t>
            </a:r>
          </a:p>
          <a:p>
            <a:pPr eaLnBrk="1" hangingPunct="1"/>
            <a:r>
              <a:rPr lang="ru-RU" sz="2800" smtClean="0"/>
              <a:t>вил  о или е?</a:t>
            </a:r>
          </a:p>
          <a:p>
            <a:pPr eaLnBrk="1" hangingPunct="1"/>
            <a:r>
              <a:rPr lang="ru-RU" sz="2800" smtClean="0"/>
              <a:t>Клоч…к, </a:t>
            </a:r>
            <a:r>
              <a:rPr lang="ru-RU" sz="2800" smtClean="0">
                <a:latin typeface="Arial" charset="0"/>
              </a:rPr>
              <a:t>кляч…нка</a:t>
            </a:r>
            <a:r>
              <a:rPr lang="ru-RU" sz="2800" smtClean="0"/>
              <a:t>, карма</a:t>
            </a:r>
            <a:r>
              <a:rPr lang="ru-RU" sz="2800" smtClean="0">
                <a:latin typeface="Arial" charset="0"/>
              </a:rPr>
              <a:t>ш…к, борщ…к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К</a:t>
            </a:r>
            <a:r>
              <a:rPr lang="ru-RU" sz="2800" smtClean="0"/>
              <a:t>умач…вый</a:t>
            </a:r>
            <a:r>
              <a:rPr lang="ru-RU" sz="2800" smtClean="0">
                <a:latin typeface="Arial" charset="0"/>
              </a:rPr>
              <a:t>, лиц…вой, парч…вый</a:t>
            </a:r>
          </a:p>
          <a:p>
            <a:pPr eaLnBrk="1" hangingPunct="1"/>
            <a:r>
              <a:rPr lang="ru-RU" sz="2800" smtClean="0"/>
              <a:t> </a:t>
            </a:r>
            <a:r>
              <a:rPr lang="ru-RU" sz="2800" smtClean="0">
                <a:latin typeface="Arial" charset="0"/>
              </a:rPr>
              <a:t>Волч…нок, алыч…вка, трещ…тка, чащ…ба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С</a:t>
            </a:r>
            <a:r>
              <a:rPr lang="ru-RU" sz="2800" smtClean="0"/>
              <a:t>веж…, ещ…, певуч…,</a:t>
            </a:r>
            <a:r>
              <a:rPr lang="ru-RU" sz="2800" smtClean="0">
                <a:latin typeface="Arial" charset="0"/>
              </a:rPr>
              <a:t> </a:t>
            </a:r>
            <a:r>
              <a:rPr lang="ru-RU" sz="2800" smtClean="0"/>
              <a:t>общ…, горяч…</a:t>
            </a:r>
            <a:endParaRPr lang="ru-RU" sz="2800" smtClean="0">
              <a:latin typeface="Arial" charset="0"/>
            </a:endParaRPr>
          </a:p>
          <a:p>
            <a:pPr eaLnBrk="1" hangingPunct="1"/>
            <a:r>
              <a:rPr lang="ru-RU" sz="2800" smtClean="0">
                <a:latin typeface="Arial" charset="0"/>
              </a:rPr>
              <a:t>Чесуч…вый, веч…р, плащ…вка, руч…нка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Трущ…ба, мелоч…вка, груш…вый, боч…к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Проверьте  себя, помните </a:t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ли вы правило 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4572000"/>
          </a:xfrm>
        </p:spPr>
        <p:txBody>
          <a:bodyPr/>
          <a:lstStyle/>
          <a:p>
            <a:pPr eaLnBrk="1" hangingPunct="1"/>
            <a:r>
              <a:rPr lang="ru-RU" smtClean="0"/>
              <a:t>В окончаниях существительных и при-</a:t>
            </a:r>
          </a:p>
          <a:p>
            <a:pPr eaLnBrk="1" hangingPunct="1"/>
            <a:r>
              <a:rPr lang="ru-RU" smtClean="0"/>
              <a:t>лагательных после шипящих и ц </a:t>
            </a:r>
          </a:p>
          <a:p>
            <a:pPr eaLnBrk="1" hangingPunct="1"/>
            <a:r>
              <a:rPr lang="ru-RU" smtClean="0"/>
              <a:t>                          пиши</a:t>
            </a:r>
          </a:p>
          <a:p>
            <a:pPr eaLnBrk="1" hangingPunct="1"/>
            <a:r>
              <a:rPr lang="ru-RU" smtClean="0"/>
              <a:t>под ударением            без ударения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      </a:t>
            </a:r>
            <a:r>
              <a:rPr lang="ru-RU" smtClean="0"/>
              <a:t>          </a:t>
            </a:r>
            <a:r>
              <a:rPr lang="ru-RU" sz="4400" smtClean="0"/>
              <a:t>О                       Е </a:t>
            </a:r>
            <a:endParaRPr lang="ru-RU" smtClean="0"/>
          </a:p>
        </p:txBody>
      </p:sp>
      <p:pic>
        <p:nvPicPr>
          <p:cNvPr id="16387" name="Picture 3" descr="C:\Users\admin\Desktop\анимашки\958794767.jpg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928688"/>
            <a:ext cx="714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>
            <a:off x="2000250" y="4429125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929313" y="4500563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359569"/>
            <a:ext cx="8229599" cy="1399032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Буквы  о – е после шипящих и  </a:t>
            </a:r>
            <a:r>
              <a:rPr lang="ru-RU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ц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в окончаниях прилагательных</a:t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и существительных.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ru-RU" smtClean="0"/>
              <a:t>Вставьте  О или е, применяя изученное</a:t>
            </a:r>
          </a:p>
          <a:p>
            <a:pPr eaLnBrk="1" hangingPunct="1"/>
            <a:r>
              <a:rPr lang="ru-RU" smtClean="0"/>
              <a:t>правило:</a:t>
            </a:r>
            <a:endParaRPr lang="ru-RU" smtClean="0">
              <a:latin typeface="Arial" charset="0"/>
            </a:endParaRPr>
          </a:p>
          <a:p>
            <a:pPr eaLnBrk="1" hangingPunct="1"/>
            <a:r>
              <a:rPr lang="ru-RU" smtClean="0">
                <a:latin typeface="Arial" charset="0"/>
              </a:rPr>
              <a:t>Клещ…м, плач…м, плющ…м, алыч…й</a:t>
            </a:r>
          </a:p>
          <a:p>
            <a:pPr eaLnBrk="1" hangingPunct="1"/>
            <a:r>
              <a:rPr lang="ru-RU" smtClean="0">
                <a:latin typeface="Arial" charset="0"/>
              </a:rPr>
              <a:t>Больш…го, белолиц…го, чуж…го</a:t>
            </a:r>
          </a:p>
          <a:p>
            <a:pPr eaLnBrk="1" hangingPunct="1"/>
            <a:r>
              <a:rPr lang="ru-RU" smtClean="0">
                <a:latin typeface="Arial" charset="0"/>
              </a:rPr>
              <a:t>Свеч…й, алыч…й, пращ..й, пейзаж…м</a:t>
            </a:r>
          </a:p>
          <a:p>
            <a:pPr eaLnBrk="1" hangingPunct="1"/>
            <a:r>
              <a:rPr lang="ru-RU" smtClean="0">
                <a:latin typeface="Arial" charset="0"/>
              </a:rPr>
              <a:t>Лиц…м, палиц…й, мяч…м, гущ…й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Буквы о – е(</a:t>
            </a:r>
            <a:r>
              <a:rPr lang="ru-RU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ё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) в корнях слов</a:t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после шипящих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250825" y="1928813"/>
            <a:ext cx="8785225" cy="4813300"/>
          </a:xfrm>
        </p:spPr>
        <p:txBody>
          <a:bodyPr/>
          <a:lstStyle/>
          <a:p>
            <a:pPr eaLnBrk="1" hangingPunct="1"/>
            <a:r>
              <a:rPr lang="ru-RU" sz="2800" smtClean="0"/>
              <a:t>Вспомните правило .</a:t>
            </a:r>
          </a:p>
          <a:p>
            <a:pPr eaLnBrk="1" hangingPunct="1"/>
            <a:r>
              <a:rPr lang="ru-RU" sz="2800" smtClean="0"/>
              <a:t>После шипящих  в  корне слов пишет</a:t>
            </a:r>
            <a:r>
              <a:rPr lang="ru-RU" sz="2800" smtClean="0">
                <a:latin typeface="Arial" charset="0"/>
              </a:rPr>
              <a:t>ся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700" smtClean="0">
                <a:latin typeface="Arial" charset="0"/>
              </a:rPr>
              <a:t>         </a:t>
            </a:r>
            <a:r>
              <a:rPr lang="ru-RU" sz="3700" smtClean="0"/>
              <a:t>          О                     </a:t>
            </a:r>
            <a:r>
              <a:rPr lang="ru-RU" sz="3700" smtClean="0">
                <a:latin typeface="Arial" charset="0"/>
              </a:rPr>
              <a:t>ё(е)</a:t>
            </a:r>
          </a:p>
          <a:p>
            <a:pPr eaLnBrk="1" hangingPunct="1"/>
            <a:r>
              <a:rPr lang="ru-RU" sz="2200" smtClean="0"/>
              <a:t>Если при изменении сло-        Если при изменении</a:t>
            </a:r>
          </a:p>
          <a:p>
            <a:pPr eaLnBrk="1" hangingPunct="1"/>
            <a:r>
              <a:rPr lang="ru-RU" sz="2200" smtClean="0"/>
              <a:t>ва или образовании других      слова или образова-</a:t>
            </a:r>
          </a:p>
          <a:p>
            <a:pPr eaLnBrk="1" hangingPunct="1"/>
            <a:r>
              <a:rPr lang="ru-RU" sz="2200" smtClean="0"/>
              <a:t>слов от того же корня  ударе   нии новых слов от того</a:t>
            </a:r>
          </a:p>
          <a:p>
            <a:pPr eaLnBrk="1" hangingPunct="1"/>
            <a:r>
              <a:rPr lang="ru-RU" sz="2200" smtClean="0"/>
              <a:t>ние остается постоянным и     же корня ударение пе</a:t>
            </a:r>
          </a:p>
          <a:p>
            <a:pPr eaLnBrk="1" hangingPunct="1"/>
            <a:r>
              <a:rPr lang="ru-RU" sz="2200" smtClean="0"/>
              <a:t>О не чередуется с Е:                  реходит на другой </a:t>
            </a:r>
          </a:p>
          <a:p>
            <a:pPr eaLnBrk="1" hangingPunct="1"/>
            <a:r>
              <a:rPr lang="ru-RU" sz="2200" smtClean="0"/>
              <a:t>ш</a:t>
            </a:r>
            <a:r>
              <a:rPr lang="ru-RU" sz="2200" smtClean="0">
                <a:solidFill>
                  <a:srgbClr val="FF0000"/>
                </a:solidFill>
              </a:rPr>
              <a:t>о</a:t>
            </a:r>
            <a:r>
              <a:rPr lang="ru-RU" sz="2200" smtClean="0"/>
              <a:t>рты </a:t>
            </a:r>
            <a:r>
              <a:rPr lang="ru-RU" sz="2200" smtClean="0">
                <a:latin typeface="Arial" charset="0"/>
              </a:rPr>
              <a:t>, крыжовник, шов,     </a:t>
            </a:r>
            <a:r>
              <a:rPr lang="ru-RU" sz="2200" smtClean="0"/>
              <a:t>      слог : ж</a:t>
            </a:r>
            <a:r>
              <a:rPr lang="ru-RU" sz="2200" smtClean="0">
                <a:solidFill>
                  <a:srgbClr val="C00000"/>
                </a:solidFill>
                <a:latin typeface="Arial" charset="0"/>
              </a:rPr>
              <a:t>ё</a:t>
            </a:r>
            <a:r>
              <a:rPr lang="ru-RU" sz="2200" smtClean="0"/>
              <a:t>лудь- ж</a:t>
            </a:r>
            <a:r>
              <a:rPr lang="ru-RU" sz="2200" smtClean="0">
                <a:solidFill>
                  <a:srgbClr val="FF0000"/>
                </a:solidFill>
              </a:rPr>
              <a:t>е</a:t>
            </a:r>
            <a:r>
              <a:rPr lang="ru-RU" sz="2200" smtClean="0"/>
              <a:t>луд</a:t>
            </a:r>
            <a:r>
              <a:rPr lang="ru-RU" sz="2200" smtClean="0">
                <a:solidFill>
                  <a:srgbClr val="C00000"/>
                </a:solidFill>
                <a:latin typeface="Arial" charset="0"/>
              </a:rPr>
              <a:t>ё-</a:t>
            </a:r>
          </a:p>
          <a:p>
            <a:pPr eaLnBrk="1" hangingPunct="1"/>
            <a:r>
              <a:rPr lang="ru-RU" sz="2200" smtClean="0"/>
              <a:t>Капюш</a:t>
            </a:r>
            <a:r>
              <a:rPr lang="ru-RU" sz="2200" smtClean="0">
                <a:solidFill>
                  <a:srgbClr val="FF0000"/>
                </a:solidFill>
              </a:rPr>
              <a:t>о</a:t>
            </a:r>
            <a:r>
              <a:rPr lang="ru-RU" sz="2200" smtClean="0"/>
              <a:t>н, шор</a:t>
            </a:r>
            <a:r>
              <a:rPr lang="ru-RU" sz="2200" smtClean="0">
                <a:solidFill>
                  <a:srgbClr val="FF0000"/>
                </a:solidFill>
              </a:rPr>
              <a:t>о</a:t>
            </a:r>
            <a:r>
              <a:rPr lang="ru-RU" sz="2200" smtClean="0"/>
              <a:t>х</a:t>
            </a:r>
            <a:r>
              <a:rPr lang="ru-RU" sz="2200" smtClean="0">
                <a:latin typeface="Arial" charset="0"/>
              </a:rPr>
              <a:t>, шомпол</a:t>
            </a:r>
            <a:r>
              <a:rPr lang="ru-RU" sz="2200" smtClean="0"/>
              <a:t>              </a:t>
            </a:r>
            <a:r>
              <a:rPr lang="ru-RU" sz="2200" smtClean="0">
                <a:latin typeface="Arial" charset="0"/>
              </a:rPr>
              <a:t>в</a:t>
            </a:r>
            <a:r>
              <a:rPr lang="ru-RU" sz="2200" smtClean="0"/>
              <a:t>ый, ш</a:t>
            </a:r>
            <a:r>
              <a:rPr lang="ru-RU" sz="2200" smtClean="0">
                <a:solidFill>
                  <a:srgbClr val="FF0000"/>
                </a:solidFill>
                <a:latin typeface="Arial" charset="0"/>
              </a:rPr>
              <a:t>ё</a:t>
            </a:r>
            <a:r>
              <a:rPr lang="ru-RU" sz="2200" smtClean="0"/>
              <a:t>пот-</a:t>
            </a:r>
            <a:r>
              <a:rPr lang="ru-RU" sz="2200" smtClean="0">
                <a:latin typeface="Arial" charset="0"/>
              </a:rPr>
              <a:t> </a:t>
            </a:r>
            <a:r>
              <a:rPr lang="ru-RU" sz="2200" smtClean="0"/>
              <a:t>ш</a:t>
            </a:r>
            <a:r>
              <a:rPr lang="ru-RU" sz="2200" smtClean="0">
                <a:solidFill>
                  <a:srgbClr val="FF0000"/>
                </a:solidFill>
                <a:latin typeface="Arial" charset="0"/>
              </a:rPr>
              <a:t>епчет</a:t>
            </a:r>
            <a:endParaRPr lang="ru-RU" sz="22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200" smtClean="0"/>
          </a:p>
        </p:txBody>
      </p:sp>
      <p:pic>
        <p:nvPicPr>
          <p:cNvPr id="18435" name="Picture 2" descr="C:\Users\admin\Desktop\анимашки\ludia-256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785813"/>
            <a:ext cx="192881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1785938" y="5643563"/>
            <a:ext cx="1428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3286125" y="5643563"/>
            <a:ext cx="1428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6357938" y="5643563"/>
            <a:ext cx="1428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8215313" y="5645150"/>
            <a:ext cx="142875" cy="141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Вставьте о или е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179388" y="1882775"/>
            <a:ext cx="8785225" cy="4859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Ж…рнов, чеч…тка, щ…лочь, печ…нка,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щ…лка, расч..т, ч…рт, деш…вый, анч…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ус,  крыж…вник, ш…рник, пиж…н, ка-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пюш…н, на рож…н, обж…ра, ож…г</a:t>
            </a:r>
            <a:r>
              <a:rPr lang="ru-RU" smtClean="0">
                <a:latin typeface="Arial" charset="0"/>
              </a:rPr>
              <a:t> руки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ч..боты, ж…рдочка, изж…га, кош…лка,</a:t>
            </a:r>
          </a:p>
          <a:p>
            <a:pPr eaLnBrk="1" hangingPunct="1">
              <a:lnSpc>
                <a:spcPct val="90000"/>
              </a:lnSpc>
            </a:pPr>
            <a:r>
              <a:rPr lang="ru-RU" u="sng" smtClean="0">
                <a:solidFill>
                  <a:srgbClr val="FFFF00"/>
                </a:solidFill>
              </a:rPr>
              <a:t>В заимствованных словах после шипя-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u="sng" smtClean="0">
                <a:solidFill>
                  <a:srgbClr val="FFFF00"/>
                </a:solidFill>
                <a:latin typeface="Arial" charset="0"/>
              </a:rPr>
              <a:t>  </a:t>
            </a:r>
            <a:r>
              <a:rPr lang="ru-RU" u="sng" smtClean="0">
                <a:solidFill>
                  <a:srgbClr val="FFFF00"/>
                </a:solidFill>
              </a:rPr>
              <a:t>щих пишется о и без ударения: ш</a:t>
            </a:r>
            <a:r>
              <a:rPr lang="ru-RU" u="sng" smtClean="0">
                <a:solidFill>
                  <a:srgbClr val="FF0000"/>
                </a:solidFill>
              </a:rPr>
              <a:t>о</a:t>
            </a:r>
            <a:r>
              <a:rPr lang="ru-RU" u="sng" smtClean="0">
                <a:solidFill>
                  <a:srgbClr val="FFFF00"/>
                </a:solidFill>
              </a:rPr>
              <a:t>ссе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u="sng" smtClean="0">
                <a:solidFill>
                  <a:srgbClr val="FFFF00"/>
                </a:solidFill>
                <a:latin typeface="Arial" charset="0"/>
              </a:rPr>
              <a:t>  </a:t>
            </a:r>
            <a:r>
              <a:rPr lang="ru-RU" u="sng" smtClean="0">
                <a:solidFill>
                  <a:srgbClr val="FFFF00"/>
                </a:solidFill>
              </a:rPr>
              <a:t>ш</a:t>
            </a:r>
            <a:r>
              <a:rPr lang="ru-RU" u="sng" smtClean="0">
                <a:solidFill>
                  <a:srgbClr val="FF0000"/>
                </a:solidFill>
              </a:rPr>
              <a:t>о</a:t>
            </a:r>
            <a:r>
              <a:rPr lang="ru-RU" u="sng" smtClean="0">
                <a:solidFill>
                  <a:srgbClr val="FFFF00"/>
                </a:solidFill>
              </a:rPr>
              <a:t>колад, ж</a:t>
            </a:r>
            <a:r>
              <a:rPr lang="ru-RU" u="sng" smtClean="0">
                <a:solidFill>
                  <a:srgbClr val="FF0000"/>
                </a:solidFill>
              </a:rPr>
              <a:t>о</a:t>
            </a:r>
            <a:r>
              <a:rPr lang="ru-RU" u="sng" smtClean="0">
                <a:solidFill>
                  <a:srgbClr val="FFFF00"/>
                </a:solidFill>
              </a:rPr>
              <a:t>кей, ранч</a:t>
            </a:r>
            <a:r>
              <a:rPr lang="ru-RU" u="sng" smtClean="0">
                <a:solidFill>
                  <a:srgbClr val="FF0000"/>
                </a:solidFill>
              </a:rPr>
              <a:t>о</a:t>
            </a:r>
            <a:r>
              <a:rPr lang="ru-RU" u="sng" smtClean="0">
                <a:solidFill>
                  <a:srgbClr val="FFFF00"/>
                </a:solidFill>
              </a:rPr>
              <a:t>, Ш</a:t>
            </a:r>
            <a:r>
              <a:rPr lang="ru-RU" u="sng" smtClean="0">
                <a:solidFill>
                  <a:srgbClr val="FF0000"/>
                </a:solidFill>
              </a:rPr>
              <a:t>о</a:t>
            </a:r>
            <a:r>
              <a:rPr lang="ru-RU" u="sng" smtClean="0">
                <a:solidFill>
                  <a:srgbClr val="FFFF00"/>
                </a:solidFill>
              </a:rPr>
              <a:t>пен, Бокачч</a:t>
            </a:r>
            <a:r>
              <a:rPr lang="ru-RU" u="sng" smtClean="0">
                <a:solidFill>
                  <a:srgbClr val="FF0000"/>
                </a:solidFill>
              </a:rPr>
              <a:t>о</a:t>
            </a:r>
            <a:r>
              <a:rPr lang="ru-RU" u="sng" smtClean="0">
                <a:solidFill>
                  <a:srgbClr val="FFFF00"/>
                </a:solidFill>
              </a:rPr>
              <a:t>, Ш</a:t>
            </a:r>
            <a:r>
              <a:rPr lang="ru-RU" u="sng" smtClean="0">
                <a:solidFill>
                  <a:srgbClr val="FF0000"/>
                </a:solidFill>
              </a:rPr>
              <a:t>о</a:t>
            </a:r>
            <a:r>
              <a:rPr lang="ru-RU" u="sng" smtClean="0">
                <a:solidFill>
                  <a:srgbClr val="FFFF00"/>
                </a:solidFill>
              </a:rPr>
              <a:t>та Руставели и др. </a:t>
            </a:r>
          </a:p>
        </p:txBody>
      </p:sp>
      <p:pic>
        <p:nvPicPr>
          <p:cNvPr id="19459" name="Picture 2" descr="C:\Users\admin\Desktop\анимашки\glaza-8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642938"/>
            <a:ext cx="25717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n>
                  <a:noFill/>
                </a:ln>
                <a:effectLst/>
                <a:latin typeface="Arial" charset="0"/>
              </a:rPr>
              <a:t>Ё после шипящих в глаголах и отглагольных образованиях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            Вспомним правило!</a:t>
            </a:r>
          </a:p>
          <a:p>
            <a:r>
              <a:rPr lang="ru-RU" smtClean="0">
                <a:latin typeface="Arial" charset="0"/>
              </a:rPr>
              <a:t>В окончаниях личных форм глаголов, в 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    глагольном суффиксе –ёвыва-,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В суффиксе отглагольных существительных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В суффиксе страдательных причастий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В суффиксе существительных –ёр-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После шипящих под ударением пишем Ё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n>
                  <a:noFill/>
                </a:ln>
                <a:effectLst/>
                <a:latin typeface="Arial" charset="0"/>
              </a:rPr>
              <a:t>Вставьте пропущенные буквы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Береж…т, теч…т, стереж…т, печ…т</a:t>
            </a:r>
          </a:p>
          <a:p>
            <a:r>
              <a:rPr lang="ru-RU" smtClean="0">
                <a:latin typeface="Arial" charset="0"/>
              </a:rPr>
              <a:t>Растуш…вывать, выкорч…вывать</a:t>
            </a:r>
          </a:p>
          <a:p>
            <a:r>
              <a:rPr lang="ru-RU" smtClean="0">
                <a:latin typeface="Arial" charset="0"/>
              </a:rPr>
              <a:t>Ту…нка, сгущ…нка, корч…вка</a:t>
            </a:r>
          </a:p>
          <a:p>
            <a:r>
              <a:rPr lang="ru-RU" smtClean="0">
                <a:latin typeface="Arial" charset="0"/>
              </a:rPr>
              <a:t>Массаж…р, тренаж…р, ухаж…р</a:t>
            </a:r>
          </a:p>
          <a:p>
            <a:r>
              <a:rPr lang="ru-RU" smtClean="0">
                <a:latin typeface="Arial" charset="0"/>
              </a:rPr>
              <a:t>Испеч…нный, прекращ…н, укрощ…нный</a:t>
            </a:r>
          </a:p>
          <a:p>
            <a:r>
              <a:rPr lang="ru-RU" smtClean="0">
                <a:latin typeface="Arial" charset="0"/>
              </a:rPr>
              <a:t>Копч…ный, моч…ный, лиш…н</a:t>
            </a:r>
          </a:p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200</TotalTime>
  <Words>271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10</vt:i4>
      </vt:variant>
    </vt:vector>
  </HeadingPairs>
  <TitlesOfParts>
    <vt:vector size="27" baseType="lpstr">
      <vt:lpstr>Arial</vt:lpstr>
      <vt:lpstr>Century Gothic</vt:lpstr>
      <vt:lpstr>Wingdings 2</vt:lpstr>
      <vt:lpstr>Verdana</vt:lpstr>
      <vt:lpstr>Calibri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Ё после шипящих в глаголах и отглагольных образованиях</vt:lpstr>
      <vt:lpstr>Вставьте пропущенные буквы</vt:lpstr>
      <vt:lpstr>         Запомните!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Гласные  О, Е, Ё в разных частях слова после шипяших</dc:title>
  <dc:creator>admin</dc:creator>
  <cp:lastModifiedBy>Алексей</cp:lastModifiedBy>
  <cp:revision>19</cp:revision>
  <dcterms:created xsi:type="dcterms:W3CDTF">2012-05-08T18:02:25Z</dcterms:created>
  <dcterms:modified xsi:type="dcterms:W3CDTF">2013-09-10T13:15:54Z</dcterms:modified>
</cp:coreProperties>
</file>